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4"/>
    <p:sldMasterId id="2147483682" r:id="rId5"/>
    <p:sldMasterId id="2147483683" r:id="rId6"/>
  </p:sldMasterIdLst>
  <p:notesMasterIdLst>
    <p:notesMasterId r:id="rId1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263" autoAdjust="0"/>
  </p:normalViewPr>
  <p:slideViewPr>
    <p:cSldViewPr snapToGrid="0">
      <p:cViewPr varScale="1">
        <p:scale>
          <a:sx n="82" d="100"/>
          <a:sy n="82" d="100"/>
        </p:scale>
        <p:origin x="1474" y="-2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8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c6b6ce3c80_5_12:notes"/>
          <p:cNvSpPr txBox="1">
            <a:spLocks noGrp="1"/>
          </p:cNvSpPr>
          <p:nvPr>
            <p:ph type="body" idx="1"/>
          </p:nvPr>
        </p:nvSpPr>
        <p:spPr>
          <a:xfrm>
            <a:off x="685801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dirty="0"/>
          </a:p>
        </p:txBody>
      </p:sp>
      <p:sp>
        <p:nvSpPr>
          <p:cNvPr id="180" name="Google Shape;180;gc6b6ce3c80_5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c8c9e7f49c_0_0:notes"/>
          <p:cNvSpPr txBox="1">
            <a:spLocks noGrp="1"/>
          </p:cNvSpPr>
          <p:nvPr>
            <p:ph type="body" idx="1"/>
          </p:nvPr>
        </p:nvSpPr>
        <p:spPr>
          <a:xfrm>
            <a:off x="685802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88" name="Google Shape;188;gc8c9e7f4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c88efd2bb9_2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c88efd2bb9_2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c8cd3a1aaf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c8cd3a1aaf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c88efd2bb9_2_144:notes"/>
          <p:cNvSpPr txBox="1">
            <a:spLocks noGrp="1"/>
          </p:cNvSpPr>
          <p:nvPr>
            <p:ph type="body" idx="1"/>
          </p:nvPr>
        </p:nvSpPr>
        <p:spPr>
          <a:xfrm>
            <a:off x="72073" y="1520786"/>
            <a:ext cx="6692100" cy="72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3" name="Google Shape;233;gc88efd2bb9_2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7163" y="261938"/>
            <a:ext cx="1779587" cy="1000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c88efd2bb9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c88efd2bb9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c88efd2bb9_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c88efd2bb9_2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c6417a75d0_0_285:notes"/>
          <p:cNvSpPr txBox="1">
            <a:spLocks noGrp="1"/>
          </p:cNvSpPr>
          <p:nvPr>
            <p:ph type="body" idx="1"/>
          </p:nvPr>
        </p:nvSpPr>
        <p:spPr>
          <a:xfrm>
            <a:off x="685801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5" name="Google Shape;315;gc6417a75d0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c8cd3a1aaf_3_16:notes"/>
          <p:cNvSpPr txBox="1">
            <a:spLocks noGrp="1"/>
          </p:cNvSpPr>
          <p:nvPr>
            <p:ph type="body" idx="1"/>
          </p:nvPr>
        </p:nvSpPr>
        <p:spPr>
          <a:xfrm>
            <a:off x="685801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21" name="Google Shape;321;gc8cd3a1aaf_3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bg>
      <p:bgPr>
        <a:solidFill>
          <a:schemeClr val="lt2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6AE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6AE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6AE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6AE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6AE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6AE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6AE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6AE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6AE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Slide">
  <p:cSld name="12_Title Slide">
    <p:bg>
      <p:bgPr>
        <a:gradFill>
          <a:gsLst>
            <a:gs pos="0">
              <a:srgbClr val="002D88"/>
            </a:gs>
            <a:gs pos="100000">
              <a:srgbClr val="002D88"/>
            </a:gs>
          </a:gsLst>
          <a:lin ang="8100019" scaled="0"/>
        </a:gra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/>
          <p:nvPr/>
        </p:nvSpPr>
        <p:spPr>
          <a:xfrm>
            <a:off x="-36512" y="4372397"/>
            <a:ext cx="9200400" cy="79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1"/>
          </p:nvPr>
        </p:nvSpPr>
        <p:spPr>
          <a:xfrm>
            <a:off x="1224056" y="1707654"/>
            <a:ext cx="6660300" cy="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2"/>
          </p:nvPr>
        </p:nvSpPr>
        <p:spPr>
          <a:xfrm>
            <a:off x="1209725" y="2487237"/>
            <a:ext cx="66603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 b="1">
                <a:solidFill>
                  <a:srgbClr val="FFFFFF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3"/>
          </p:nvPr>
        </p:nvSpPr>
        <p:spPr>
          <a:xfrm>
            <a:off x="4644008" y="4464000"/>
            <a:ext cx="3924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3087"/>
              </a:buClr>
              <a:buSzPts val="1500"/>
              <a:buNone/>
              <a:defRPr sz="1500" b="1">
                <a:solidFill>
                  <a:srgbClr val="003087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0" name="Google Shape;60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04720" y="188792"/>
            <a:ext cx="1444877" cy="664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rgbClr val="002D88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/>
          <p:nvPr/>
        </p:nvSpPr>
        <p:spPr>
          <a:xfrm>
            <a:off x="-12844" y="870394"/>
            <a:ext cx="9156900" cy="436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467544" y="267494"/>
            <a:ext cx="76320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1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311007" y="1131590"/>
            <a:ext cx="8496300" cy="3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/>
          <p:nvPr/>
        </p:nvSpPr>
        <p:spPr>
          <a:xfrm>
            <a:off x="0" y="0"/>
            <a:ext cx="4389000" cy="516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323528" y="195486"/>
            <a:ext cx="76320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1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251520" y="1059582"/>
            <a:ext cx="37548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•"/>
              <a:defRPr>
                <a:solidFill>
                  <a:srgbClr val="FFFFFF"/>
                </a:solidFill>
              </a:defRPr>
            </a:lvl1pPr>
            <a:lvl2pPr marL="914400" lvl="1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FFFFFF"/>
              </a:buClr>
              <a:buSzPts val="2600"/>
              <a:buChar char="–"/>
              <a:defRPr>
                <a:solidFill>
                  <a:srgbClr val="FFFFFF"/>
                </a:solidFill>
              </a:defRPr>
            </a:lvl2pPr>
            <a:lvl3pPr marL="1371600" lvl="2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FFFFFF"/>
              </a:buClr>
              <a:buSzPts val="2200"/>
              <a:buChar char="•"/>
              <a:defRPr>
                <a:solidFill>
                  <a:srgbClr val="FFFFFF"/>
                </a:solidFill>
              </a:defRPr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9" name="Google Shape;6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52320" y="195486"/>
            <a:ext cx="1495941" cy="688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FFFFFF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/>
          <p:nvPr/>
        </p:nvSpPr>
        <p:spPr>
          <a:xfrm>
            <a:off x="4644008" y="0"/>
            <a:ext cx="4509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>
            <a:off x="467544" y="267494"/>
            <a:ext cx="76320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1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1"/>
          </p:nvPr>
        </p:nvSpPr>
        <p:spPr>
          <a:xfrm>
            <a:off x="467544" y="1131590"/>
            <a:ext cx="4032300" cy="3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>
                <a:solidFill>
                  <a:schemeClr val="accent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4" name="Google Shape;74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52320" y="195486"/>
            <a:ext cx="1495941" cy="688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FFFFFF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/>
          <p:nvPr/>
        </p:nvSpPr>
        <p:spPr>
          <a:xfrm>
            <a:off x="-12844" y="870394"/>
            <a:ext cx="9156900" cy="427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467544" y="267494"/>
            <a:ext cx="76320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1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>
            <a:off x="311007" y="1131590"/>
            <a:ext cx="8496300" cy="3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800">
                <a:solidFill>
                  <a:srgbClr val="FFFFFF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9" name="Google Shape;7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51573" y="169688"/>
            <a:ext cx="1495941" cy="688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0"/>
          <p:cNvPicPr preferRelativeResize="0"/>
          <p:nvPr/>
        </p:nvPicPr>
        <p:blipFill rotWithShape="1">
          <a:blip r:embed="rId2">
            <a:alphaModFix/>
          </a:blip>
          <a:srcRect t="-7" b="23420"/>
          <a:stretch/>
        </p:blipFill>
        <p:spPr>
          <a:xfrm>
            <a:off x="0" y="1836000"/>
            <a:ext cx="9143998" cy="25559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0"/>
          <p:cNvSpPr txBox="1">
            <a:spLocks noGrp="1"/>
          </p:cNvSpPr>
          <p:nvPr>
            <p:ph type="body" idx="1"/>
          </p:nvPr>
        </p:nvSpPr>
        <p:spPr>
          <a:xfrm>
            <a:off x="720000" y="684000"/>
            <a:ext cx="6660300" cy="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body" idx="2"/>
          </p:nvPr>
        </p:nvSpPr>
        <p:spPr>
          <a:xfrm>
            <a:off x="720000" y="1188001"/>
            <a:ext cx="66603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55A11"/>
              </a:buClr>
              <a:buSzPts val="2100"/>
              <a:buNone/>
              <a:defRPr sz="2100" b="1">
                <a:solidFill>
                  <a:srgbClr val="C55A11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3"/>
          </p:nvPr>
        </p:nvSpPr>
        <p:spPr>
          <a:xfrm>
            <a:off x="4644008" y="4500000"/>
            <a:ext cx="3924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 b="1">
                <a:solidFill>
                  <a:schemeClr val="accent6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92" name="Google Shape;9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8212" y="253638"/>
            <a:ext cx="1198245" cy="94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8000" y="4428001"/>
            <a:ext cx="3023318" cy="586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/>
          <p:nvPr/>
        </p:nvSpPr>
        <p:spPr>
          <a:xfrm>
            <a:off x="-12844" y="870394"/>
            <a:ext cx="9156900" cy="436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2"/>
          <p:cNvSpPr txBox="1">
            <a:spLocks noGrp="1"/>
          </p:cNvSpPr>
          <p:nvPr>
            <p:ph type="title"/>
          </p:nvPr>
        </p:nvSpPr>
        <p:spPr>
          <a:xfrm>
            <a:off x="467544" y="267494"/>
            <a:ext cx="76320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1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body" idx="1"/>
          </p:nvPr>
        </p:nvSpPr>
        <p:spPr>
          <a:xfrm>
            <a:off x="311007" y="1131590"/>
            <a:ext cx="8496300" cy="3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4" name="Google Shape;104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52320" y="188792"/>
            <a:ext cx="1444877" cy="664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Slide">
  <p:cSld name="12_Title Slide">
    <p:bg>
      <p:bgPr>
        <a:gradFill>
          <a:gsLst>
            <a:gs pos="0">
              <a:schemeClr val="dk1"/>
            </a:gs>
            <a:gs pos="100000">
              <a:schemeClr val="dk1"/>
            </a:gs>
          </a:gsLst>
          <a:lin ang="8100019" scaled="0"/>
        </a:gra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3"/>
          <p:cNvSpPr/>
          <p:nvPr/>
        </p:nvSpPr>
        <p:spPr>
          <a:xfrm>
            <a:off x="-36512" y="4358647"/>
            <a:ext cx="9200400" cy="79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3"/>
          <p:cNvSpPr txBox="1">
            <a:spLocks noGrp="1"/>
          </p:cNvSpPr>
          <p:nvPr>
            <p:ph type="body" idx="1"/>
          </p:nvPr>
        </p:nvSpPr>
        <p:spPr>
          <a:xfrm>
            <a:off x="1224056" y="1707654"/>
            <a:ext cx="6660300" cy="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4000"/>
              <a:buNone/>
              <a:defRPr sz="4000" b="1">
                <a:solidFill>
                  <a:srgbClr val="003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body" idx="2"/>
          </p:nvPr>
        </p:nvSpPr>
        <p:spPr>
          <a:xfrm>
            <a:off x="1209725" y="2487237"/>
            <a:ext cx="66603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42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 b="1">
                <a:solidFill>
                  <a:srgbClr val="FFFFFF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body" idx="3"/>
          </p:nvPr>
        </p:nvSpPr>
        <p:spPr>
          <a:xfrm>
            <a:off x="4644008" y="4464000"/>
            <a:ext cx="3924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 rtl="0">
              <a:spcBef>
                <a:spcPts val="300"/>
              </a:spcBef>
              <a:spcAft>
                <a:spcPts val="0"/>
              </a:spcAft>
              <a:buClr>
                <a:srgbClr val="003087"/>
              </a:buClr>
              <a:buSzPts val="1500"/>
              <a:buNone/>
              <a:defRPr sz="1500" b="1">
                <a:solidFill>
                  <a:srgbClr val="003087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0" name="Google Shape;110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52320" y="195486"/>
            <a:ext cx="1495941" cy="688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FFFFFF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4"/>
          <p:cNvSpPr/>
          <p:nvPr/>
        </p:nvSpPr>
        <p:spPr>
          <a:xfrm>
            <a:off x="4644008" y="0"/>
            <a:ext cx="4509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4"/>
          <p:cNvSpPr txBox="1">
            <a:spLocks noGrp="1"/>
          </p:cNvSpPr>
          <p:nvPr>
            <p:ph type="title"/>
          </p:nvPr>
        </p:nvSpPr>
        <p:spPr>
          <a:xfrm>
            <a:off x="467544" y="267494"/>
            <a:ext cx="76320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1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4"/>
          <p:cNvSpPr txBox="1">
            <a:spLocks noGrp="1"/>
          </p:cNvSpPr>
          <p:nvPr>
            <p:ph type="body" idx="1"/>
          </p:nvPr>
        </p:nvSpPr>
        <p:spPr>
          <a:xfrm>
            <a:off x="467544" y="1131590"/>
            <a:ext cx="4032300" cy="3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>
                <a:solidFill>
                  <a:schemeClr val="accent1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5" name="Google Shape;115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52320" y="195486"/>
            <a:ext cx="1495941" cy="688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chemeClr val="lt2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/>
          <p:nvPr/>
        </p:nvSpPr>
        <p:spPr>
          <a:xfrm>
            <a:off x="4754880" y="0"/>
            <a:ext cx="4389000" cy="516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5"/>
          <p:cNvSpPr txBox="1">
            <a:spLocks noGrp="1"/>
          </p:cNvSpPr>
          <p:nvPr>
            <p:ph type="sldNum" idx="12"/>
          </p:nvPr>
        </p:nvSpPr>
        <p:spPr>
          <a:xfrm>
            <a:off x="6300192" y="4731990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9" name="Google Shape;119;p25"/>
          <p:cNvSpPr txBox="1">
            <a:spLocks noGrp="1"/>
          </p:cNvSpPr>
          <p:nvPr>
            <p:ph type="title"/>
          </p:nvPr>
        </p:nvSpPr>
        <p:spPr>
          <a:xfrm>
            <a:off x="467544" y="267494"/>
            <a:ext cx="76320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1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5"/>
          <p:cNvSpPr txBox="1">
            <a:spLocks noGrp="1"/>
          </p:cNvSpPr>
          <p:nvPr>
            <p:ph type="body" idx="1"/>
          </p:nvPr>
        </p:nvSpPr>
        <p:spPr>
          <a:xfrm>
            <a:off x="467544" y="1131590"/>
            <a:ext cx="4032300" cy="3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800">
                <a:solidFill>
                  <a:srgbClr val="FFFFFF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1" name="Google Shape;12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52320" y="195486"/>
            <a:ext cx="1495941" cy="688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FFFFFF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6"/>
          <p:cNvSpPr/>
          <p:nvPr/>
        </p:nvSpPr>
        <p:spPr>
          <a:xfrm>
            <a:off x="-12844" y="870394"/>
            <a:ext cx="9156900" cy="427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6"/>
          <p:cNvSpPr txBox="1">
            <a:spLocks noGrp="1"/>
          </p:cNvSpPr>
          <p:nvPr>
            <p:ph type="title"/>
          </p:nvPr>
        </p:nvSpPr>
        <p:spPr>
          <a:xfrm>
            <a:off x="467544" y="267494"/>
            <a:ext cx="76320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1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6"/>
          <p:cNvSpPr txBox="1">
            <a:spLocks noGrp="1"/>
          </p:cNvSpPr>
          <p:nvPr>
            <p:ph type="body" idx="1"/>
          </p:nvPr>
        </p:nvSpPr>
        <p:spPr>
          <a:xfrm>
            <a:off x="311007" y="1131590"/>
            <a:ext cx="8496300" cy="3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800">
                <a:solidFill>
                  <a:srgbClr val="FFFFFF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6" name="Google Shape;126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51573" y="169688"/>
            <a:ext cx="1495941" cy="688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FFFFFF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7"/>
          <p:cNvSpPr/>
          <p:nvPr/>
        </p:nvSpPr>
        <p:spPr>
          <a:xfrm>
            <a:off x="4788024" y="0"/>
            <a:ext cx="4356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7"/>
          <p:cNvSpPr txBox="1">
            <a:spLocks noGrp="1"/>
          </p:cNvSpPr>
          <p:nvPr>
            <p:ph type="sldNum" idx="12"/>
          </p:nvPr>
        </p:nvSpPr>
        <p:spPr>
          <a:xfrm>
            <a:off x="6300192" y="4731990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0" name="Google Shape;130;p27"/>
          <p:cNvSpPr txBox="1">
            <a:spLocks noGrp="1"/>
          </p:cNvSpPr>
          <p:nvPr>
            <p:ph type="title"/>
          </p:nvPr>
        </p:nvSpPr>
        <p:spPr>
          <a:xfrm>
            <a:off x="467544" y="267494"/>
            <a:ext cx="76320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1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7"/>
          <p:cNvSpPr txBox="1">
            <a:spLocks noGrp="1"/>
          </p:cNvSpPr>
          <p:nvPr>
            <p:ph type="body" idx="1"/>
          </p:nvPr>
        </p:nvSpPr>
        <p:spPr>
          <a:xfrm>
            <a:off x="468313" y="1131888"/>
            <a:ext cx="4032300" cy="3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bg>
      <p:bgPr>
        <a:solidFill>
          <a:schemeClr val="lt2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2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2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6AE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6AE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6AE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6AE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6AE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6AE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6AE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6AE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6AE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0"/>
          <p:cNvSpPr/>
          <p:nvPr/>
        </p:nvSpPr>
        <p:spPr>
          <a:xfrm>
            <a:off x="-12844" y="870394"/>
            <a:ext cx="9156900" cy="436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30"/>
          <p:cNvSpPr txBox="1">
            <a:spLocks noGrp="1"/>
          </p:cNvSpPr>
          <p:nvPr>
            <p:ph type="title"/>
          </p:nvPr>
        </p:nvSpPr>
        <p:spPr>
          <a:xfrm>
            <a:off x="467544" y="267494"/>
            <a:ext cx="76320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1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0"/>
          <p:cNvSpPr txBox="1">
            <a:spLocks noGrp="1"/>
          </p:cNvSpPr>
          <p:nvPr>
            <p:ph type="body" idx="1"/>
          </p:nvPr>
        </p:nvSpPr>
        <p:spPr>
          <a:xfrm>
            <a:off x="311007" y="1131590"/>
            <a:ext cx="8496300" cy="3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7" name="Google Shape;147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52320" y="188792"/>
            <a:ext cx="1444877" cy="664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Slide">
  <p:cSld name="12_Title Slide">
    <p:bg>
      <p:bgPr>
        <a:gradFill>
          <a:gsLst>
            <a:gs pos="0">
              <a:schemeClr val="dk1"/>
            </a:gs>
            <a:gs pos="100000">
              <a:schemeClr val="dk1"/>
            </a:gs>
          </a:gsLst>
          <a:lin ang="8100019" scaled="0"/>
        </a:gra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1"/>
          <p:cNvSpPr/>
          <p:nvPr/>
        </p:nvSpPr>
        <p:spPr>
          <a:xfrm>
            <a:off x="-36512" y="4358647"/>
            <a:ext cx="9200400" cy="79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31"/>
          <p:cNvSpPr txBox="1">
            <a:spLocks noGrp="1"/>
          </p:cNvSpPr>
          <p:nvPr>
            <p:ph type="body" idx="1"/>
          </p:nvPr>
        </p:nvSpPr>
        <p:spPr>
          <a:xfrm>
            <a:off x="1224056" y="1707654"/>
            <a:ext cx="6660300" cy="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4000"/>
              <a:buNone/>
              <a:defRPr sz="4000" b="1">
                <a:solidFill>
                  <a:srgbClr val="003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31"/>
          <p:cNvSpPr txBox="1">
            <a:spLocks noGrp="1"/>
          </p:cNvSpPr>
          <p:nvPr>
            <p:ph type="body" idx="2"/>
          </p:nvPr>
        </p:nvSpPr>
        <p:spPr>
          <a:xfrm>
            <a:off x="1209725" y="2487237"/>
            <a:ext cx="66603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 b="1">
                <a:solidFill>
                  <a:srgbClr val="FFFFFF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31"/>
          <p:cNvSpPr txBox="1">
            <a:spLocks noGrp="1"/>
          </p:cNvSpPr>
          <p:nvPr>
            <p:ph type="body" idx="3"/>
          </p:nvPr>
        </p:nvSpPr>
        <p:spPr>
          <a:xfrm>
            <a:off x="4644008" y="4464000"/>
            <a:ext cx="3924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3087"/>
              </a:buClr>
              <a:buSzPts val="1500"/>
              <a:buNone/>
              <a:defRPr sz="1500" b="1">
                <a:solidFill>
                  <a:srgbClr val="003087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53" name="Google Shape;153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52320" y="195486"/>
            <a:ext cx="1495941" cy="688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FFFFFF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2"/>
          <p:cNvSpPr/>
          <p:nvPr/>
        </p:nvSpPr>
        <p:spPr>
          <a:xfrm>
            <a:off x="4644008" y="0"/>
            <a:ext cx="4509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32"/>
          <p:cNvSpPr txBox="1">
            <a:spLocks noGrp="1"/>
          </p:cNvSpPr>
          <p:nvPr>
            <p:ph type="title"/>
          </p:nvPr>
        </p:nvSpPr>
        <p:spPr>
          <a:xfrm>
            <a:off x="467544" y="267494"/>
            <a:ext cx="76320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1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2"/>
          <p:cNvSpPr txBox="1">
            <a:spLocks noGrp="1"/>
          </p:cNvSpPr>
          <p:nvPr>
            <p:ph type="body" idx="1"/>
          </p:nvPr>
        </p:nvSpPr>
        <p:spPr>
          <a:xfrm>
            <a:off x="467544" y="1131590"/>
            <a:ext cx="4032300" cy="3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>
                <a:solidFill>
                  <a:schemeClr val="accent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58" name="Google Shape;158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52320" y="195486"/>
            <a:ext cx="1495941" cy="688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3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Google Shape;161;p33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FFFFFF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4"/>
          <p:cNvSpPr/>
          <p:nvPr/>
        </p:nvSpPr>
        <p:spPr>
          <a:xfrm>
            <a:off x="4788024" y="0"/>
            <a:ext cx="4356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34"/>
          <p:cNvSpPr txBox="1">
            <a:spLocks noGrp="1"/>
          </p:cNvSpPr>
          <p:nvPr>
            <p:ph type="sldNum" idx="12"/>
          </p:nvPr>
        </p:nvSpPr>
        <p:spPr>
          <a:xfrm>
            <a:off x="6300192" y="4731990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5" name="Google Shape;165;p34"/>
          <p:cNvSpPr txBox="1">
            <a:spLocks noGrp="1"/>
          </p:cNvSpPr>
          <p:nvPr>
            <p:ph type="title"/>
          </p:nvPr>
        </p:nvSpPr>
        <p:spPr>
          <a:xfrm>
            <a:off x="467544" y="267494"/>
            <a:ext cx="76320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1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4"/>
          <p:cNvSpPr txBox="1">
            <a:spLocks noGrp="1"/>
          </p:cNvSpPr>
          <p:nvPr>
            <p:ph type="body" idx="1"/>
          </p:nvPr>
        </p:nvSpPr>
        <p:spPr>
          <a:xfrm>
            <a:off x="468313" y="1131888"/>
            <a:ext cx="4032300" cy="3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chemeClr val="lt2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5"/>
          <p:cNvSpPr/>
          <p:nvPr/>
        </p:nvSpPr>
        <p:spPr>
          <a:xfrm>
            <a:off x="4754880" y="0"/>
            <a:ext cx="4389000" cy="516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35"/>
          <p:cNvSpPr txBox="1">
            <a:spLocks noGrp="1"/>
          </p:cNvSpPr>
          <p:nvPr>
            <p:ph type="sldNum" idx="12"/>
          </p:nvPr>
        </p:nvSpPr>
        <p:spPr>
          <a:xfrm>
            <a:off x="6300192" y="4731990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0" name="Google Shape;170;p35"/>
          <p:cNvSpPr txBox="1">
            <a:spLocks noGrp="1"/>
          </p:cNvSpPr>
          <p:nvPr>
            <p:ph type="title"/>
          </p:nvPr>
        </p:nvSpPr>
        <p:spPr>
          <a:xfrm>
            <a:off x="467544" y="267494"/>
            <a:ext cx="76320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1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35"/>
          <p:cNvSpPr txBox="1">
            <a:spLocks noGrp="1"/>
          </p:cNvSpPr>
          <p:nvPr>
            <p:ph type="body" idx="1"/>
          </p:nvPr>
        </p:nvSpPr>
        <p:spPr>
          <a:xfrm>
            <a:off x="467544" y="1131590"/>
            <a:ext cx="4032300" cy="3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800">
                <a:solidFill>
                  <a:srgbClr val="FFFFFF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2" name="Google Shape;172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52320" y="195486"/>
            <a:ext cx="1495941" cy="688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FFFFFF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6"/>
          <p:cNvSpPr/>
          <p:nvPr/>
        </p:nvSpPr>
        <p:spPr>
          <a:xfrm>
            <a:off x="-12844" y="870394"/>
            <a:ext cx="9156900" cy="427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36"/>
          <p:cNvSpPr txBox="1">
            <a:spLocks noGrp="1"/>
          </p:cNvSpPr>
          <p:nvPr>
            <p:ph type="title"/>
          </p:nvPr>
        </p:nvSpPr>
        <p:spPr>
          <a:xfrm>
            <a:off x="467544" y="267494"/>
            <a:ext cx="76320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1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6"/>
          <p:cNvSpPr txBox="1">
            <a:spLocks noGrp="1"/>
          </p:cNvSpPr>
          <p:nvPr>
            <p:ph type="body" idx="1"/>
          </p:nvPr>
        </p:nvSpPr>
        <p:spPr>
          <a:xfrm>
            <a:off x="311007" y="1131590"/>
            <a:ext cx="8496300" cy="3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800">
                <a:solidFill>
                  <a:srgbClr val="FFFFFF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7" name="Google Shape;177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51573" y="169688"/>
            <a:ext cx="1495941" cy="688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body" idx="1"/>
          </p:nvPr>
        </p:nvSpPr>
        <p:spPr>
          <a:xfrm>
            <a:off x="468313" y="1203598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CA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CA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A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A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A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A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A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A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A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A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A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981">
          <p15:clr>
            <a:srgbClr val="F26B43"/>
          </p15:clr>
        </p15:guide>
        <p15:guide id="2" pos="5556">
          <p15:clr>
            <a:srgbClr val="F26B43"/>
          </p15:clr>
        </p15:guide>
        <p15:guide id="3" pos="204">
          <p15:clr>
            <a:srgbClr val="F26B43"/>
          </p15:clr>
        </p15:guide>
        <p15:guide id="4" orient="horz" pos="25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Google Shape;139;p29"/>
          <p:cNvSpPr txBox="1">
            <a:spLocks noGrp="1"/>
          </p:cNvSpPr>
          <p:nvPr>
            <p:ph type="body" idx="1"/>
          </p:nvPr>
        </p:nvSpPr>
        <p:spPr>
          <a:xfrm>
            <a:off x="468313" y="1203598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Google Shape;140;p2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CA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Google Shape;141;p2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CA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2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A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A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A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A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A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A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A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A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A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981">
          <p15:clr>
            <a:srgbClr val="F26B43"/>
          </p15:clr>
        </p15:guide>
        <p15:guide id="2" pos="5556">
          <p15:clr>
            <a:srgbClr val="F26B43"/>
          </p15:clr>
        </p15:guide>
        <p15:guide id="3" pos="204">
          <p15:clr>
            <a:srgbClr val="F26B43"/>
          </p15:clr>
        </p15:guide>
        <p15:guide id="4" orient="horz" pos="25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8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7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jp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al.gov.uk/our-support/our-improvement-offer/care-and-health-improvement/informatic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7.png"/><Relationship Id="rId4" Type="http://schemas.openxmlformats.org/officeDocument/2006/relationships/image" Target="../media/image3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2.gif"/><Relationship Id="rId4" Type="http://schemas.openxmlformats.org/officeDocument/2006/relationships/image" Target="../media/image3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png"/><Relationship Id="rId5" Type="http://schemas.openxmlformats.org/officeDocument/2006/relationships/image" Target="../media/image47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Jamie.cross@nhsx.nhs.uk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0.png"/><Relationship Id="rId5" Type="http://schemas.openxmlformats.org/officeDocument/2006/relationships/image" Target="../media/image34.png"/><Relationship Id="rId4" Type="http://schemas.openxmlformats.org/officeDocument/2006/relationships/hyperlink" Target="mailto:Jamie.cross@local.gov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7"/>
          <p:cNvPicPr preferRelativeResize="0"/>
          <p:nvPr/>
        </p:nvPicPr>
        <p:blipFill rotWithShape="1">
          <a:blip r:embed="rId3">
            <a:alphaModFix/>
          </a:blip>
          <a:srcRect r="901"/>
          <a:stretch/>
        </p:blipFill>
        <p:spPr>
          <a:xfrm>
            <a:off x="0" y="3052817"/>
            <a:ext cx="9144002" cy="2288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7"/>
          <p:cNvSpPr txBox="1">
            <a:spLocks noGrp="1"/>
          </p:cNvSpPr>
          <p:nvPr>
            <p:ph type="body" idx="4294967295"/>
          </p:nvPr>
        </p:nvSpPr>
        <p:spPr>
          <a:xfrm>
            <a:off x="280200" y="2240025"/>
            <a:ext cx="85836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1500"/>
              <a:buNone/>
            </a:pPr>
            <a:r>
              <a:rPr lang="en-GB" sz="1400" b="1" dirty="0">
                <a:solidFill>
                  <a:srgbClr val="003087"/>
                </a:solidFill>
              </a:rPr>
              <a:t>Jamie Cross, Programme Lead Advisor - Joining Up Care</a:t>
            </a:r>
            <a:endParaRPr sz="1400" dirty="0">
              <a:solidFill>
                <a:srgbClr val="003087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1500"/>
              <a:buNone/>
            </a:pPr>
            <a:endParaRPr sz="1400" dirty="0">
              <a:solidFill>
                <a:srgbClr val="003087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1500"/>
              <a:buNone/>
            </a:pPr>
            <a:r>
              <a:rPr lang="en-GB" sz="1400" b="1" dirty="0">
                <a:solidFill>
                  <a:srgbClr val="003087"/>
                </a:solidFill>
              </a:rPr>
              <a:t>6 May 2021</a:t>
            </a:r>
            <a:endParaRPr sz="1400" b="1" dirty="0">
              <a:solidFill>
                <a:srgbClr val="003087"/>
              </a:solidFill>
            </a:endParaRPr>
          </a:p>
        </p:txBody>
      </p:sp>
      <p:sp>
        <p:nvSpPr>
          <p:cNvPr id="184" name="Google Shape;184;p37"/>
          <p:cNvSpPr txBox="1">
            <a:spLocks noGrp="1"/>
          </p:cNvSpPr>
          <p:nvPr>
            <p:ph type="body" idx="1"/>
          </p:nvPr>
        </p:nvSpPr>
        <p:spPr>
          <a:xfrm>
            <a:off x="280200" y="1607084"/>
            <a:ext cx="7560900" cy="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</a:pPr>
            <a:r>
              <a:rPr lang="en-GB" sz="3800" b="1" dirty="0">
                <a:solidFill>
                  <a:schemeClr val="lt1"/>
                </a:solidFill>
              </a:rPr>
              <a:t>Joining Up Care – update for providers </a:t>
            </a:r>
            <a:endParaRPr sz="4400" b="1" dirty="0">
              <a:solidFill>
                <a:schemeClr val="lt1"/>
              </a:solidFill>
            </a:endParaRPr>
          </a:p>
        </p:txBody>
      </p:sp>
      <p:pic>
        <p:nvPicPr>
          <p:cNvPr id="185" name="Google Shape;18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086" y="69668"/>
            <a:ext cx="1226600" cy="72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8" descr="Image result for LGA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4107" y="2877314"/>
            <a:ext cx="1472468" cy="63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8" descr="Image result for care provider alliance"/>
          <p:cNvPicPr preferRelativeResize="0"/>
          <p:nvPr/>
        </p:nvPicPr>
        <p:blipFill rotWithShape="1">
          <a:blip r:embed="rId4">
            <a:alphaModFix/>
          </a:blip>
          <a:srcRect l="10976" r="12641"/>
          <a:stretch/>
        </p:blipFill>
        <p:spPr>
          <a:xfrm>
            <a:off x="6106851" y="1110388"/>
            <a:ext cx="1727075" cy="12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8"/>
          <p:cNvSpPr txBox="1">
            <a:spLocks noGrp="1"/>
          </p:cNvSpPr>
          <p:nvPr>
            <p:ph type="title"/>
          </p:nvPr>
        </p:nvSpPr>
        <p:spPr>
          <a:xfrm>
            <a:off x="1535956" y="267494"/>
            <a:ext cx="76320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GB"/>
              <a:t>Partnership approach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93" name="Google Shape;193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52320" y="183433"/>
            <a:ext cx="1444711" cy="664568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8"/>
          <p:cNvSpPr txBox="1"/>
          <p:nvPr/>
        </p:nvSpPr>
        <p:spPr>
          <a:xfrm>
            <a:off x="1517249" y="4557582"/>
            <a:ext cx="5575800" cy="1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38" descr="Image result for digital social care logo"/>
          <p:cNvPicPr preferRelativeResize="0"/>
          <p:nvPr/>
        </p:nvPicPr>
        <p:blipFill rotWithShape="1">
          <a:blip r:embed="rId6">
            <a:alphaModFix/>
          </a:blip>
          <a:srcRect l="5992" t="2787" r="4570" b="4593"/>
          <a:stretch/>
        </p:blipFill>
        <p:spPr>
          <a:xfrm>
            <a:off x="103225" y="1042175"/>
            <a:ext cx="1444700" cy="8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8" descr="Image result for adass logo"/>
          <p:cNvPicPr preferRelativeResize="0"/>
          <p:nvPr/>
        </p:nvPicPr>
        <p:blipFill rotWithShape="1">
          <a:blip r:embed="rId7">
            <a:alphaModFix/>
          </a:blip>
          <a:srcRect l="13690" r="14707"/>
          <a:stretch/>
        </p:blipFill>
        <p:spPr>
          <a:xfrm>
            <a:off x="2876300" y="2714263"/>
            <a:ext cx="1444700" cy="100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8" descr="Image result for caspa technology care supplierslogo"/>
          <p:cNvPicPr preferRelativeResize="0"/>
          <p:nvPr/>
        </p:nvPicPr>
        <p:blipFill rotWithShape="1">
          <a:blip r:embed="rId8">
            <a:alphaModFix/>
          </a:blip>
          <a:srcRect t="19994" b="23841"/>
          <a:stretch/>
        </p:blipFill>
        <p:spPr>
          <a:xfrm>
            <a:off x="323850" y="2080925"/>
            <a:ext cx="2711625" cy="708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8" descr="Image result for tsa logo tech in car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004862" y="1075400"/>
            <a:ext cx="1101975" cy="110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8" descr="Image result for cqc logo"/>
          <p:cNvPicPr preferRelativeResize="0"/>
          <p:nvPr/>
        </p:nvPicPr>
        <p:blipFill rotWithShape="1">
          <a:blip r:embed="rId10">
            <a:alphaModFix/>
          </a:blip>
          <a:srcRect l="6624" t="8458" r="5160" b="10831"/>
          <a:stretch/>
        </p:blipFill>
        <p:spPr>
          <a:xfrm>
            <a:off x="6317650" y="3556200"/>
            <a:ext cx="2603900" cy="8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8" descr="Image result for national data guardian logo"/>
          <p:cNvPicPr preferRelativeResize="0"/>
          <p:nvPr/>
        </p:nvPicPr>
        <p:blipFill rotWithShape="1">
          <a:blip r:embed="rId11">
            <a:alphaModFix/>
          </a:blip>
          <a:srcRect r="62990" b="61152"/>
          <a:stretch/>
        </p:blipFill>
        <p:spPr>
          <a:xfrm>
            <a:off x="5004850" y="2134450"/>
            <a:ext cx="1824725" cy="63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8" descr="Image result for carers uk logo"/>
          <p:cNvPicPr preferRelativeResize="0"/>
          <p:nvPr/>
        </p:nvPicPr>
        <p:blipFill rotWithShape="1">
          <a:blip r:embed="rId12">
            <a:alphaModFix/>
          </a:blip>
          <a:srcRect t="18011" b="22914"/>
          <a:stretch/>
        </p:blipFill>
        <p:spPr>
          <a:xfrm>
            <a:off x="4799825" y="2896113"/>
            <a:ext cx="1824725" cy="57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8" descr="Image result for skills for carelogo"/>
          <p:cNvPicPr preferRelativeResize="0"/>
          <p:nvPr/>
        </p:nvPicPr>
        <p:blipFill rotWithShape="1">
          <a:blip r:embed="rId13">
            <a:alphaModFix/>
          </a:blip>
          <a:srcRect l="4834" t="10859" r="6300" b="9465"/>
          <a:stretch/>
        </p:blipFill>
        <p:spPr>
          <a:xfrm>
            <a:off x="1672025" y="1098750"/>
            <a:ext cx="1674000" cy="83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517343" y="1121949"/>
            <a:ext cx="1282481" cy="100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8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20550" y="3600638"/>
            <a:ext cx="1971905" cy="81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8"/>
          <p:cNvPicPr preferRelativeResize="0"/>
          <p:nvPr/>
        </p:nvPicPr>
        <p:blipFill rotWithShape="1">
          <a:blip r:embed="rId16">
            <a:alphaModFix/>
          </a:blip>
          <a:srcRect l="12992" t="16443" r="12977"/>
          <a:stretch/>
        </p:blipFill>
        <p:spPr>
          <a:xfrm>
            <a:off x="7175160" y="2917736"/>
            <a:ext cx="1882317" cy="70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8"/>
          <p:cNvPicPr preferRelativeResize="0"/>
          <p:nvPr/>
        </p:nvPicPr>
        <p:blipFill rotWithShape="1">
          <a:blip r:embed="rId17">
            <a:alphaModFix/>
          </a:blip>
          <a:srcRect t="12077" b="7296"/>
          <a:stretch/>
        </p:blipFill>
        <p:spPr>
          <a:xfrm>
            <a:off x="3180125" y="2193413"/>
            <a:ext cx="1824724" cy="517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8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093050" y="2424384"/>
            <a:ext cx="1428201" cy="57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8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4587123" y="3596611"/>
            <a:ext cx="1525473" cy="81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8"/>
          <p:cNvPicPr preferRelativeResize="0"/>
          <p:nvPr/>
        </p:nvPicPr>
        <p:blipFill rotWithShape="1">
          <a:blip r:embed="rId20">
            <a:alphaModFix/>
          </a:blip>
          <a:srcRect l="14609" t="39345" r="14367" b="39229"/>
          <a:stretch/>
        </p:blipFill>
        <p:spPr>
          <a:xfrm>
            <a:off x="2276580" y="3683313"/>
            <a:ext cx="2105470" cy="63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8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19075" y="110150"/>
            <a:ext cx="1226600" cy="72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8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3400675" y="4536450"/>
            <a:ext cx="3264340" cy="57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8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6949639" y="4505847"/>
            <a:ext cx="1971900" cy="566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8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7833925" y="994300"/>
            <a:ext cx="1185575" cy="14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8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430496" y="4505848"/>
            <a:ext cx="2749629" cy="63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9"/>
          <p:cNvSpPr txBox="1">
            <a:spLocks noGrp="1"/>
          </p:cNvSpPr>
          <p:nvPr>
            <p:ph type="body" idx="1"/>
          </p:nvPr>
        </p:nvSpPr>
        <p:spPr>
          <a:xfrm>
            <a:off x="404225" y="1203925"/>
            <a:ext cx="5424000" cy="339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50">
                <a:solidFill>
                  <a:srgbClr val="464B51"/>
                </a:solidFill>
                <a:highlight>
                  <a:srgbClr val="FFFFFF"/>
                </a:highlight>
              </a:rPr>
              <a:t>Local Authorities are:</a:t>
            </a:r>
            <a:endParaRPr sz="1850">
              <a:solidFill>
                <a:srgbClr val="464B51"/>
              </a:solidFill>
              <a:highlight>
                <a:srgbClr val="FFFFFF"/>
              </a:highlight>
            </a:endParaRPr>
          </a:p>
          <a:p>
            <a:pPr marL="457200" marR="762000" lvl="0" indent="-346075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464B51"/>
              </a:buClr>
              <a:buSzPts val="1850"/>
              <a:buChar char="❏"/>
            </a:pPr>
            <a:r>
              <a:rPr lang="en-GB" sz="1850">
                <a:solidFill>
                  <a:srgbClr val="464B51"/>
                </a:solidFill>
              </a:rPr>
              <a:t>responsible for their </a:t>
            </a:r>
            <a:r>
              <a:rPr lang="en-GB" sz="1850" b="1">
                <a:solidFill>
                  <a:srgbClr val="464B51"/>
                </a:solidFill>
              </a:rPr>
              <a:t>own </a:t>
            </a:r>
            <a:r>
              <a:rPr lang="en-GB" sz="1850">
                <a:solidFill>
                  <a:srgbClr val="464B51"/>
                </a:solidFill>
              </a:rPr>
              <a:t>performance</a:t>
            </a:r>
            <a:endParaRPr sz="1850">
              <a:solidFill>
                <a:srgbClr val="464B51"/>
              </a:solidFill>
            </a:endParaRPr>
          </a:p>
          <a:p>
            <a:pPr marL="457200" marR="7620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64B51"/>
              </a:buClr>
              <a:buSzPts val="1850"/>
              <a:buChar char="❏"/>
            </a:pPr>
            <a:r>
              <a:rPr lang="en-GB" sz="1850">
                <a:solidFill>
                  <a:srgbClr val="464B51"/>
                </a:solidFill>
              </a:rPr>
              <a:t>accountable </a:t>
            </a:r>
            <a:r>
              <a:rPr lang="en-GB" sz="1850" b="1">
                <a:solidFill>
                  <a:srgbClr val="464B51"/>
                </a:solidFill>
              </a:rPr>
              <a:t>locally</a:t>
            </a:r>
            <a:r>
              <a:rPr lang="en-GB" sz="1850">
                <a:solidFill>
                  <a:srgbClr val="464B51"/>
                </a:solidFill>
              </a:rPr>
              <a:t>, not nationally</a:t>
            </a:r>
            <a:endParaRPr sz="1850">
              <a:solidFill>
                <a:srgbClr val="464B51"/>
              </a:solidFill>
            </a:endParaRPr>
          </a:p>
          <a:p>
            <a:pPr marL="457200" marR="7620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64B51"/>
              </a:buClr>
              <a:buSzPts val="1850"/>
              <a:buChar char="❏"/>
            </a:pPr>
            <a:r>
              <a:rPr lang="en-GB" sz="1850">
                <a:solidFill>
                  <a:srgbClr val="464B51"/>
                </a:solidFill>
              </a:rPr>
              <a:t>there is a sense of </a:t>
            </a:r>
            <a:r>
              <a:rPr lang="en-GB" sz="1850" b="1">
                <a:solidFill>
                  <a:srgbClr val="464B51"/>
                </a:solidFill>
              </a:rPr>
              <a:t>collective responsibility</a:t>
            </a:r>
            <a:r>
              <a:rPr lang="en-GB" sz="1850">
                <a:solidFill>
                  <a:srgbClr val="464B51"/>
                </a:solidFill>
              </a:rPr>
              <a:t> for the performance of the sector as a whole, and</a:t>
            </a:r>
            <a:endParaRPr sz="1850">
              <a:solidFill>
                <a:srgbClr val="464B51"/>
              </a:solidFill>
            </a:endParaRPr>
          </a:p>
          <a:p>
            <a:pPr marL="457200" marR="7620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64B51"/>
              </a:buClr>
              <a:buSzPts val="1850"/>
              <a:buChar char="❏"/>
            </a:pPr>
            <a:r>
              <a:rPr lang="en-GB" sz="1850">
                <a:solidFill>
                  <a:srgbClr val="464B51"/>
                </a:solidFill>
              </a:rPr>
              <a:t>the role of the LGA is to </a:t>
            </a:r>
            <a:r>
              <a:rPr lang="en-GB" sz="1850" b="1">
                <a:solidFill>
                  <a:srgbClr val="464B51"/>
                </a:solidFill>
              </a:rPr>
              <a:t>provide tools</a:t>
            </a:r>
            <a:r>
              <a:rPr lang="en-GB" sz="1850">
                <a:solidFill>
                  <a:srgbClr val="464B51"/>
                </a:solidFill>
              </a:rPr>
              <a:t> and support. </a:t>
            </a:r>
            <a:endParaRPr sz="1850">
              <a:solidFill>
                <a:srgbClr val="464B51"/>
              </a:solidFill>
            </a:endParaRPr>
          </a:p>
          <a:p>
            <a:pPr marL="0" marR="762000" lvl="0" indent="0" algn="l" rtl="0">
              <a:lnSpc>
                <a:spcPct val="115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rPr lang="en-GB" sz="1650" u="sng">
                <a:solidFill>
                  <a:schemeClr val="hlink"/>
                </a:solidFill>
                <a:hlinkClick r:id="rId3"/>
              </a:rPr>
              <a:t>Care &amp; Health Improvement Digital Support </a:t>
            </a:r>
            <a:endParaRPr sz="1650">
              <a:solidFill>
                <a:srgbClr val="464B51"/>
              </a:solidFill>
            </a:endParaRPr>
          </a:p>
          <a:p>
            <a:pPr marL="0" marR="762000" lvl="0" indent="0" algn="l" rtl="0">
              <a:lnSpc>
                <a:spcPct val="115000"/>
              </a:lnSpc>
              <a:spcBef>
                <a:spcPts val="3000"/>
              </a:spcBef>
              <a:spcAft>
                <a:spcPts val="3000"/>
              </a:spcAft>
              <a:buNone/>
            </a:pPr>
            <a:endParaRPr sz="1650">
              <a:solidFill>
                <a:srgbClr val="464B51"/>
              </a:solidFill>
            </a:endParaRPr>
          </a:p>
        </p:txBody>
      </p:sp>
      <p:pic>
        <p:nvPicPr>
          <p:cNvPr id="220" name="Google Shape;220;p39" descr="Sector-led improvement: our offer of support | Local Government Association"/>
          <p:cNvPicPr preferRelativeResize="0"/>
          <p:nvPr/>
        </p:nvPicPr>
        <p:blipFill rotWithShape="1">
          <a:blip r:embed="rId4">
            <a:alphaModFix/>
          </a:blip>
          <a:srcRect l="16837" r="18252"/>
          <a:stretch/>
        </p:blipFill>
        <p:spPr>
          <a:xfrm>
            <a:off x="5652000" y="1297025"/>
            <a:ext cx="3168150" cy="332355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9"/>
          <p:cNvSpPr txBox="1">
            <a:spLocks noGrp="1"/>
          </p:cNvSpPr>
          <p:nvPr>
            <p:ph type="title"/>
          </p:nvPr>
        </p:nvSpPr>
        <p:spPr>
          <a:xfrm>
            <a:off x="1511994" y="207719"/>
            <a:ext cx="7632000" cy="5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Local Government approach</a:t>
            </a:r>
            <a:endParaRPr/>
          </a:p>
        </p:txBody>
      </p:sp>
      <p:pic>
        <p:nvPicPr>
          <p:cNvPr id="222" name="Google Shape;222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5" y="110150"/>
            <a:ext cx="1226600" cy="72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0"/>
          <p:cNvSpPr txBox="1">
            <a:spLocks noGrp="1"/>
          </p:cNvSpPr>
          <p:nvPr>
            <p:ph type="title"/>
          </p:nvPr>
        </p:nvSpPr>
        <p:spPr>
          <a:xfrm>
            <a:off x="1511994" y="207706"/>
            <a:ext cx="7632000" cy="5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Care is about people</a:t>
            </a:r>
            <a:endParaRPr/>
          </a:p>
        </p:txBody>
      </p:sp>
      <p:pic>
        <p:nvPicPr>
          <p:cNvPr id="228" name="Google Shape;22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75" y="110150"/>
            <a:ext cx="1226600" cy="72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5" y="2311150"/>
            <a:ext cx="4305149" cy="283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95200" y="949394"/>
            <a:ext cx="4496399" cy="2958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087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5427" y="987979"/>
            <a:ext cx="1326640" cy="53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41"/>
          <p:cNvSpPr txBox="1"/>
          <p:nvPr/>
        </p:nvSpPr>
        <p:spPr>
          <a:xfrm>
            <a:off x="4098653" y="2352890"/>
            <a:ext cx="9900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INDIVIDUAL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7" name="Google Shape;237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4747" y="2565667"/>
            <a:ext cx="437748" cy="4069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38" name="Google Shape;238;p41"/>
          <p:cNvSpPr txBox="1"/>
          <p:nvPr/>
        </p:nvSpPr>
        <p:spPr>
          <a:xfrm>
            <a:off x="3851787" y="2924717"/>
            <a:ext cx="1429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Supporting person-centred care through digital care planning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39" name="Google Shape;239;p41"/>
          <p:cNvCxnSpPr>
            <a:stCxn id="236" idx="1"/>
            <a:endCxn id="240" idx="3"/>
          </p:cNvCxnSpPr>
          <p:nvPr/>
        </p:nvCxnSpPr>
        <p:spPr>
          <a:xfrm rot="10800000">
            <a:off x="2649953" y="1076390"/>
            <a:ext cx="1448700" cy="1676700"/>
          </a:xfrm>
          <a:prstGeom prst="curvedConnector3">
            <a:avLst>
              <a:gd name="adj1" fmla="val 49999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41" name="Google Shape;241;p41"/>
          <p:cNvGrpSpPr/>
          <p:nvPr/>
        </p:nvGrpSpPr>
        <p:grpSpPr>
          <a:xfrm>
            <a:off x="1440073" y="922485"/>
            <a:ext cx="1429800" cy="1098005"/>
            <a:chOff x="1616248" y="930310"/>
            <a:chExt cx="1429800" cy="1098005"/>
          </a:xfrm>
        </p:grpSpPr>
        <p:pic>
          <p:nvPicPr>
            <p:cNvPr id="242" name="Google Shape;242;p4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112270" y="1141895"/>
              <a:ext cx="437727" cy="4069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0" name="Google Shape;240;p41"/>
            <p:cNvSpPr txBox="1"/>
            <p:nvPr/>
          </p:nvSpPr>
          <p:spPr>
            <a:xfrm>
              <a:off x="1836163" y="930310"/>
              <a:ext cx="9900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FAMILY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3" name="Google Shape;243;p41"/>
            <p:cNvSpPr txBox="1"/>
            <p:nvPr/>
          </p:nvSpPr>
          <p:spPr>
            <a:xfrm>
              <a:off x="1616248" y="1597214"/>
              <a:ext cx="14298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Enabling families to be involved in care through family portals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44" name="Google Shape;244;p41"/>
          <p:cNvSpPr txBox="1"/>
          <p:nvPr/>
        </p:nvSpPr>
        <p:spPr>
          <a:xfrm>
            <a:off x="3400395" y="4357895"/>
            <a:ext cx="2332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Providing carers with the information they need at the point of care, saving time to reinvest in care and driving quality and safety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" name="Google Shape;245;p41"/>
          <p:cNvSpPr txBox="1"/>
          <p:nvPr/>
        </p:nvSpPr>
        <p:spPr>
          <a:xfrm>
            <a:off x="3834156" y="930212"/>
            <a:ext cx="1429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REMOTE MONITORING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6" name="Google Shape;246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53135" y="1141886"/>
            <a:ext cx="437748" cy="40694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47" name="Google Shape;247;p41"/>
          <p:cNvSpPr txBox="1"/>
          <p:nvPr/>
        </p:nvSpPr>
        <p:spPr>
          <a:xfrm>
            <a:off x="4004187" y="1572712"/>
            <a:ext cx="1429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</a:endParaRPr>
          </a:p>
        </p:txBody>
      </p:sp>
      <p:pic>
        <p:nvPicPr>
          <p:cNvPr id="248" name="Google Shape;248;p41"/>
          <p:cNvPicPr preferRelativeResize="0"/>
          <p:nvPr/>
        </p:nvPicPr>
        <p:blipFill rotWithShape="1">
          <a:blip r:embed="rId7">
            <a:alphaModFix/>
          </a:blip>
          <a:srcRect b="12449"/>
          <a:stretch/>
        </p:blipFill>
        <p:spPr>
          <a:xfrm>
            <a:off x="844278" y="4081935"/>
            <a:ext cx="487782" cy="397036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41"/>
          <p:cNvSpPr txBox="1"/>
          <p:nvPr/>
        </p:nvSpPr>
        <p:spPr>
          <a:xfrm>
            <a:off x="484799" y="3684889"/>
            <a:ext cx="1326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REGULATORS AND COMMISSIONERS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" name="Google Shape;250;p41"/>
          <p:cNvSpPr txBox="1"/>
          <p:nvPr/>
        </p:nvSpPr>
        <p:spPr>
          <a:xfrm>
            <a:off x="373280" y="4481177"/>
            <a:ext cx="1429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Standardising data collections for regulators and commissioners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" name="Google Shape;251;p41"/>
          <p:cNvSpPr txBox="1"/>
          <p:nvPr/>
        </p:nvSpPr>
        <p:spPr>
          <a:xfrm>
            <a:off x="7604497" y="2287997"/>
            <a:ext cx="1429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SHARED CARE RECORD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2" name="Google Shape;252;p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32325" y="3087448"/>
            <a:ext cx="437727" cy="406929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41"/>
          <p:cNvSpPr txBox="1"/>
          <p:nvPr/>
        </p:nvSpPr>
        <p:spPr>
          <a:xfrm>
            <a:off x="7565363" y="2949108"/>
            <a:ext cx="1508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Bidirectional information sharing between care settings so that it can support preventative interventions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54" name="Google Shape;254;p41"/>
          <p:cNvCxnSpPr>
            <a:stCxn id="236" idx="3"/>
            <a:endCxn id="251" idx="1"/>
          </p:cNvCxnSpPr>
          <p:nvPr/>
        </p:nvCxnSpPr>
        <p:spPr>
          <a:xfrm rot="10800000" flipH="1">
            <a:off x="5088653" y="2441990"/>
            <a:ext cx="2515800" cy="311100"/>
          </a:xfrm>
          <a:prstGeom prst="curvedConnector3">
            <a:avLst>
              <a:gd name="adj1" fmla="val 50001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5" name="Google Shape;255;p41"/>
          <p:cNvSpPr txBox="1"/>
          <p:nvPr/>
        </p:nvSpPr>
        <p:spPr>
          <a:xfrm>
            <a:off x="6439707" y="3584750"/>
            <a:ext cx="1429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ACUTE NHS TRUST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6" name="Google Shape;256;p4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935718" y="3857743"/>
            <a:ext cx="437748" cy="406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41"/>
          <p:cNvSpPr txBox="1"/>
          <p:nvPr/>
        </p:nvSpPr>
        <p:spPr>
          <a:xfrm>
            <a:off x="6439707" y="4224352"/>
            <a:ext cx="1429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Supporting the sharing of admissions and discharge information so that clinicians and carers have the data they need 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8" name="Google Shape;258;p41"/>
          <p:cNvSpPr txBox="1"/>
          <p:nvPr/>
        </p:nvSpPr>
        <p:spPr>
          <a:xfrm>
            <a:off x="6633872" y="937285"/>
            <a:ext cx="1041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PRIMARY CARE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9" name="Google Shape;259;p4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935718" y="1210277"/>
            <a:ext cx="437748" cy="40695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41"/>
          <p:cNvSpPr txBox="1"/>
          <p:nvPr/>
        </p:nvSpPr>
        <p:spPr>
          <a:xfrm>
            <a:off x="6439707" y="1683641"/>
            <a:ext cx="1429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Providing access to primary care data that supports care delivery and enables virtual consultations and care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61" name="Google Shape;261;p41"/>
          <p:cNvCxnSpPr>
            <a:stCxn id="236" idx="3"/>
            <a:endCxn id="258" idx="1"/>
          </p:cNvCxnSpPr>
          <p:nvPr/>
        </p:nvCxnSpPr>
        <p:spPr>
          <a:xfrm rot="10800000" flipH="1">
            <a:off x="5088653" y="1091090"/>
            <a:ext cx="1545300" cy="1662000"/>
          </a:xfrm>
          <a:prstGeom prst="curvedConnector3">
            <a:avLst>
              <a:gd name="adj1" fmla="val 49997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2" name="Google Shape;262;p41"/>
          <p:cNvCxnSpPr>
            <a:stCxn id="255" idx="3"/>
            <a:endCxn id="253" idx="2"/>
          </p:cNvCxnSpPr>
          <p:nvPr/>
        </p:nvCxnSpPr>
        <p:spPr>
          <a:xfrm rot="10800000" flipH="1">
            <a:off x="7869507" y="3626150"/>
            <a:ext cx="450000" cy="112500"/>
          </a:xfrm>
          <a:prstGeom prst="curvedConnector2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3" name="Google Shape;263;p41"/>
          <p:cNvCxnSpPr>
            <a:stCxn id="258" idx="3"/>
            <a:endCxn id="251" idx="0"/>
          </p:cNvCxnSpPr>
          <p:nvPr/>
        </p:nvCxnSpPr>
        <p:spPr>
          <a:xfrm>
            <a:off x="7675172" y="1091185"/>
            <a:ext cx="644100" cy="1196700"/>
          </a:xfrm>
          <a:prstGeom prst="curvedConnector2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4" name="Google Shape;264;p41"/>
          <p:cNvSpPr txBox="1"/>
          <p:nvPr/>
        </p:nvSpPr>
        <p:spPr>
          <a:xfrm>
            <a:off x="3860075" y="1529850"/>
            <a:ext cx="1464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Supporting preventative care and enabling  people to live independent lives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65" name="Google Shape;265;p41"/>
          <p:cNvCxnSpPr>
            <a:stCxn id="245" idx="3"/>
            <a:endCxn id="258" idx="1"/>
          </p:cNvCxnSpPr>
          <p:nvPr/>
        </p:nvCxnSpPr>
        <p:spPr>
          <a:xfrm>
            <a:off x="5263956" y="1084112"/>
            <a:ext cx="1369800" cy="7200"/>
          </a:xfrm>
          <a:prstGeom prst="curvedConnector3">
            <a:avLst>
              <a:gd name="adj1" fmla="val 50004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6" name="Google Shape;266;p41"/>
          <p:cNvCxnSpPr>
            <a:stCxn id="245" idx="1"/>
            <a:endCxn id="240" idx="3"/>
          </p:cNvCxnSpPr>
          <p:nvPr/>
        </p:nvCxnSpPr>
        <p:spPr>
          <a:xfrm rot="10800000">
            <a:off x="2650056" y="1076312"/>
            <a:ext cx="1184100" cy="7800"/>
          </a:xfrm>
          <a:prstGeom prst="curvedConnector3">
            <a:avLst>
              <a:gd name="adj1" fmla="val 50003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7" name="Google Shape;267;p41"/>
          <p:cNvCxnSpPr>
            <a:stCxn id="236" idx="0"/>
            <a:endCxn id="264" idx="2"/>
          </p:cNvCxnSpPr>
          <p:nvPr/>
        </p:nvCxnSpPr>
        <p:spPr>
          <a:xfrm rot="5400000" flipH="1">
            <a:off x="4458503" y="2217740"/>
            <a:ext cx="268800" cy="1500"/>
          </a:xfrm>
          <a:prstGeom prst="curvedConnector3">
            <a:avLst>
              <a:gd name="adj1" fmla="val 50026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8" name="Google Shape;268;p41"/>
          <p:cNvSpPr txBox="1"/>
          <p:nvPr/>
        </p:nvSpPr>
        <p:spPr>
          <a:xfrm>
            <a:off x="373268" y="2287997"/>
            <a:ext cx="1172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CARE MANAGERS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9" name="Google Shape;269;p4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80641" y="2520901"/>
            <a:ext cx="437748" cy="40697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41"/>
          <p:cNvSpPr txBox="1"/>
          <p:nvPr/>
        </p:nvSpPr>
        <p:spPr>
          <a:xfrm>
            <a:off x="168971" y="2863309"/>
            <a:ext cx="1581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Giving care managers insights that improve the quality of the care they provide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1" name="Google Shape;271;p41"/>
          <p:cNvSpPr txBox="1"/>
          <p:nvPr/>
        </p:nvSpPr>
        <p:spPr>
          <a:xfrm>
            <a:off x="2207509" y="3196601"/>
            <a:ext cx="1113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INFRASTRUCTURE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p41"/>
          <p:cNvSpPr txBox="1"/>
          <p:nvPr/>
        </p:nvSpPr>
        <p:spPr>
          <a:xfrm>
            <a:off x="2001585" y="3860070"/>
            <a:ext cx="1508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Connecting care providers to enable access to digitised care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3" name="Google Shape;273;p41" descr="Cloud Computi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514701" y="3445802"/>
            <a:ext cx="499132" cy="464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41"/>
          <p:cNvPicPr preferRelativeResize="0"/>
          <p:nvPr/>
        </p:nvPicPr>
        <p:blipFill rotWithShape="1">
          <a:blip r:embed="rId13">
            <a:alphaModFix/>
          </a:blip>
          <a:srcRect r="30269"/>
          <a:stretch/>
        </p:blipFill>
        <p:spPr>
          <a:xfrm>
            <a:off x="4380289" y="3859818"/>
            <a:ext cx="372790" cy="49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41"/>
          <p:cNvSpPr txBox="1"/>
          <p:nvPr/>
        </p:nvSpPr>
        <p:spPr>
          <a:xfrm>
            <a:off x="4225949" y="3622723"/>
            <a:ext cx="681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CARERS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76" name="Google Shape;276;p41"/>
          <p:cNvCxnSpPr>
            <a:stCxn id="255" idx="1"/>
            <a:endCxn id="275" idx="3"/>
          </p:cNvCxnSpPr>
          <p:nvPr/>
        </p:nvCxnSpPr>
        <p:spPr>
          <a:xfrm flipH="1">
            <a:off x="4907607" y="3738650"/>
            <a:ext cx="1532100" cy="38100"/>
          </a:xfrm>
          <a:prstGeom prst="curvedConnector3">
            <a:avLst>
              <a:gd name="adj1" fmla="val 50002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7" name="Google Shape;277;p41"/>
          <p:cNvCxnSpPr>
            <a:stCxn id="251" idx="1"/>
            <a:endCxn id="275" idx="3"/>
          </p:cNvCxnSpPr>
          <p:nvPr/>
        </p:nvCxnSpPr>
        <p:spPr>
          <a:xfrm flipH="1">
            <a:off x="4907497" y="2441897"/>
            <a:ext cx="2697000" cy="1334700"/>
          </a:xfrm>
          <a:prstGeom prst="curvedConnector3">
            <a:avLst>
              <a:gd name="adj1" fmla="val 49999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8" name="Google Shape;278;p41"/>
          <p:cNvCxnSpPr>
            <a:stCxn id="258" idx="1"/>
            <a:endCxn id="275" idx="3"/>
          </p:cNvCxnSpPr>
          <p:nvPr/>
        </p:nvCxnSpPr>
        <p:spPr>
          <a:xfrm flipH="1">
            <a:off x="4907672" y="1091185"/>
            <a:ext cx="1726200" cy="2685300"/>
          </a:xfrm>
          <a:prstGeom prst="curvedConnector3">
            <a:avLst>
              <a:gd name="adj1" fmla="val 50004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9" name="Google Shape;279;p41"/>
          <p:cNvCxnSpPr>
            <a:stCxn id="236" idx="1"/>
            <a:endCxn id="268" idx="3"/>
          </p:cNvCxnSpPr>
          <p:nvPr/>
        </p:nvCxnSpPr>
        <p:spPr>
          <a:xfrm rot="10800000">
            <a:off x="1545653" y="2441990"/>
            <a:ext cx="2553000" cy="3111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0" name="Google Shape;280;p41"/>
          <p:cNvCxnSpPr>
            <a:stCxn id="270" idx="2"/>
            <a:endCxn id="249" idx="0"/>
          </p:cNvCxnSpPr>
          <p:nvPr/>
        </p:nvCxnSpPr>
        <p:spPr>
          <a:xfrm rot="-5400000" flipH="1">
            <a:off x="920021" y="3456859"/>
            <a:ext cx="267600" cy="188700"/>
          </a:xfrm>
          <a:prstGeom prst="curvedConnector3">
            <a:avLst>
              <a:gd name="adj1" fmla="val 49978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1" name="Google Shape;281;p41"/>
          <p:cNvCxnSpPr>
            <a:stCxn id="236" idx="1"/>
            <a:endCxn id="275" idx="1"/>
          </p:cNvCxnSpPr>
          <p:nvPr/>
        </p:nvCxnSpPr>
        <p:spPr>
          <a:xfrm>
            <a:off x="4098653" y="2753090"/>
            <a:ext cx="127200" cy="1023600"/>
          </a:xfrm>
          <a:prstGeom prst="curvedConnector3">
            <a:avLst>
              <a:gd name="adj1" fmla="val -383513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41"/>
          <p:cNvCxnSpPr>
            <a:stCxn id="268" idx="3"/>
            <a:endCxn id="271" idx="0"/>
          </p:cNvCxnSpPr>
          <p:nvPr/>
        </p:nvCxnSpPr>
        <p:spPr>
          <a:xfrm>
            <a:off x="1545668" y="2441897"/>
            <a:ext cx="1218600" cy="754800"/>
          </a:xfrm>
          <a:prstGeom prst="curvedConnector2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3" name="Google Shape;283;p41"/>
          <p:cNvSpPr txBox="1"/>
          <p:nvPr/>
        </p:nvSpPr>
        <p:spPr>
          <a:xfrm>
            <a:off x="6336303" y="2720778"/>
            <a:ext cx="1429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STANDARDS AND INTEROPERABILITY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84" name="Google Shape;284;p41"/>
          <p:cNvPicPr preferRelativeResize="0"/>
          <p:nvPr/>
        </p:nvPicPr>
        <p:blipFill rotWithShape="1">
          <a:blip r:embed="rId14">
            <a:alphaModFix/>
          </a:blip>
          <a:srcRect r="23861"/>
          <a:stretch/>
        </p:blipFill>
        <p:spPr>
          <a:xfrm>
            <a:off x="8132998" y="2496811"/>
            <a:ext cx="372790" cy="4551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5" name="Google Shape;285;p41"/>
          <p:cNvCxnSpPr>
            <a:stCxn id="272" idx="3"/>
            <a:endCxn id="275" idx="1"/>
          </p:cNvCxnSpPr>
          <p:nvPr/>
        </p:nvCxnSpPr>
        <p:spPr>
          <a:xfrm rot="10800000" flipH="1">
            <a:off x="3509685" y="3776520"/>
            <a:ext cx="716400" cy="299100"/>
          </a:xfrm>
          <a:prstGeom prst="curvedConnector3">
            <a:avLst>
              <a:gd name="adj1" fmla="val 49990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6" name="Google Shape;286;p41"/>
          <p:cNvSpPr txBox="1"/>
          <p:nvPr/>
        </p:nvSpPr>
        <p:spPr>
          <a:xfrm>
            <a:off x="282175" y="84250"/>
            <a:ext cx="86988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Digitisation of social care improves care outcomes</a:t>
            </a:r>
            <a:endParaRPr sz="29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2"/>
          <p:cNvSpPr txBox="1">
            <a:spLocks noGrp="1"/>
          </p:cNvSpPr>
          <p:nvPr>
            <p:ph type="title"/>
          </p:nvPr>
        </p:nvSpPr>
        <p:spPr>
          <a:xfrm>
            <a:off x="1626493" y="185019"/>
            <a:ext cx="7632000" cy="5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Winter successes</a:t>
            </a:r>
            <a:endParaRPr dirty="0"/>
          </a:p>
        </p:txBody>
      </p:sp>
      <p:pic>
        <p:nvPicPr>
          <p:cNvPr id="292" name="Google Shape;29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750" y="1164244"/>
            <a:ext cx="8572500" cy="332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85;p37">
            <a:extLst>
              <a:ext uri="{FF2B5EF4-FFF2-40B4-BE49-F238E27FC236}">
                <a16:creationId xmlns:a16="http://schemas.microsoft.com/office/drawing/2014/main" id="{31A01666-9D5A-4F7D-9C7C-83FF1750258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086" y="69668"/>
            <a:ext cx="1226600" cy="72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3"/>
          <p:cNvSpPr txBox="1">
            <a:spLocks noGrp="1"/>
          </p:cNvSpPr>
          <p:nvPr>
            <p:ph type="title"/>
          </p:nvPr>
        </p:nvSpPr>
        <p:spPr>
          <a:xfrm>
            <a:off x="1512000" y="212075"/>
            <a:ext cx="7632000" cy="5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Our Approach</a:t>
            </a:r>
            <a:endParaRPr dirty="0"/>
          </a:p>
        </p:txBody>
      </p:sp>
      <p:sp>
        <p:nvSpPr>
          <p:cNvPr id="298" name="Google Shape;298;p43"/>
          <p:cNvSpPr/>
          <p:nvPr/>
        </p:nvSpPr>
        <p:spPr>
          <a:xfrm>
            <a:off x="528825" y="1065450"/>
            <a:ext cx="2230500" cy="2959800"/>
          </a:xfrm>
          <a:prstGeom prst="rect">
            <a:avLst/>
          </a:prstGeom>
          <a:solidFill>
            <a:srgbClr val="003087"/>
          </a:solidFill>
          <a:ln w="28575" cap="flat" cmpd="sng">
            <a:solidFill>
              <a:srgbClr val="0030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accent5"/>
                </a:solidFill>
              </a:rPr>
              <a:t>Digitise</a:t>
            </a:r>
            <a:endParaRPr sz="1800" b="1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accent5"/>
                </a:solidFill>
              </a:rPr>
              <a:t>Level up NHS and social care services to ensure they have a core level of infrastructure,  digitisation and skills</a:t>
            </a:r>
            <a:endParaRPr sz="1600">
              <a:solidFill>
                <a:schemeClr val="accent5"/>
              </a:solidFill>
            </a:endParaRPr>
          </a:p>
        </p:txBody>
      </p:sp>
      <p:cxnSp>
        <p:nvCxnSpPr>
          <p:cNvPr id="299" name="Google Shape;299;p43"/>
          <p:cNvCxnSpPr>
            <a:endCxn id="298" idx="2"/>
          </p:cNvCxnSpPr>
          <p:nvPr/>
        </p:nvCxnSpPr>
        <p:spPr>
          <a:xfrm rot="10800000">
            <a:off x="1644075" y="4025250"/>
            <a:ext cx="10200" cy="2010600"/>
          </a:xfrm>
          <a:prstGeom prst="straightConnector1">
            <a:avLst/>
          </a:prstGeom>
          <a:noFill/>
          <a:ln w="28575" cap="flat" cmpd="sng">
            <a:solidFill>
              <a:srgbClr val="00308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0" name="Google Shape;300;p43"/>
          <p:cNvCxnSpPr/>
          <p:nvPr/>
        </p:nvCxnSpPr>
        <p:spPr>
          <a:xfrm rot="10800000">
            <a:off x="4564783" y="3245056"/>
            <a:ext cx="10200" cy="2010600"/>
          </a:xfrm>
          <a:prstGeom prst="straightConnector1">
            <a:avLst/>
          </a:prstGeom>
          <a:noFill/>
          <a:ln w="28575" cap="flat" cmpd="sng">
            <a:solidFill>
              <a:srgbClr val="005EB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1" name="Google Shape;301;p43"/>
          <p:cNvCxnSpPr/>
          <p:nvPr/>
        </p:nvCxnSpPr>
        <p:spPr>
          <a:xfrm rot="10800000">
            <a:off x="7438708" y="3255241"/>
            <a:ext cx="10200" cy="2010600"/>
          </a:xfrm>
          <a:prstGeom prst="straightConnector1">
            <a:avLst/>
          </a:prstGeom>
          <a:noFill/>
          <a:ln w="28575" cap="flat" cmpd="sng">
            <a:solidFill>
              <a:srgbClr val="00A499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02" name="Google Shape;302;p43"/>
          <p:cNvGrpSpPr/>
          <p:nvPr/>
        </p:nvGrpSpPr>
        <p:grpSpPr>
          <a:xfrm>
            <a:off x="1284075" y="4271725"/>
            <a:ext cx="720000" cy="720000"/>
            <a:chOff x="1312575" y="4271725"/>
            <a:chExt cx="720000" cy="720000"/>
          </a:xfrm>
        </p:grpSpPr>
        <p:sp>
          <p:nvSpPr>
            <p:cNvPr id="303" name="Google Shape;303;p43"/>
            <p:cNvSpPr/>
            <p:nvPr/>
          </p:nvSpPr>
          <p:spPr>
            <a:xfrm>
              <a:off x="1312575" y="4271725"/>
              <a:ext cx="720000" cy="720000"/>
            </a:xfrm>
            <a:prstGeom prst="ellipse">
              <a:avLst/>
            </a:prstGeom>
            <a:solidFill>
              <a:srgbClr val="003087"/>
            </a:solidFill>
            <a:ln w="28575" cap="flat" cmpd="sng">
              <a:solidFill>
                <a:srgbClr val="002D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04" name="Google Shape;304;p4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35900" y="4389975"/>
              <a:ext cx="483500" cy="4835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305" name="Google Shape;305;p43"/>
          <p:cNvGrpSpPr/>
          <p:nvPr/>
        </p:nvGrpSpPr>
        <p:grpSpPr>
          <a:xfrm>
            <a:off x="4212288" y="4271725"/>
            <a:ext cx="720000" cy="720000"/>
            <a:chOff x="4212288" y="4271725"/>
            <a:chExt cx="720000" cy="720000"/>
          </a:xfrm>
        </p:grpSpPr>
        <p:sp>
          <p:nvSpPr>
            <p:cNvPr id="306" name="Google Shape;306;p43"/>
            <p:cNvSpPr/>
            <p:nvPr/>
          </p:nvSpPr>
          <p:spPr>
            <a:xfrm>
              <a:off x="4212288" y="4271725"/>
              <a:ext cx="720000" cy="720000"/>
            </a:xfrm>
            <a:prstGeom prst="ellipse">
              <a:avLst/>
            </a:prstGeom>
            <a:solidFill>
              <a:srgbClr val="005EB8"/>
            </a:solidFill>
            <a:ln w="28575" cap="flat" cmpd="sng">
              <a:solidFill>
                <a:srgbClr val="005EB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07" name="Google Shape;307;p4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333100" y="4389975"/>
              <a:ext cx="483500" cy="4835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308" name="Google Shape;308;p43"/>
          <p:cNvGrpSpPr/>
          <p:nvPr/>
        </p:nvGrpSpPr>
        <p:grpSpPr>
          <a:xfrm>
            <a:off x="7083800" y="4271725"/>
            <a:ext cx="720000" cy="720000"/>
            <a:chOff x="7083800" y="4271725"/>
            <a:chExt cx="720000" cy="720000"/>
          </a:xfrm>
        </p:grpSpPr>
        <p:sp>
          <p:nvSpPr>
            <p:cNvPr id="309" name="Google Shape;309;p43"/>
            <p:cNvSpPr/>
            <p:nvPr/>
          </p:nvSpPr>
          <p:spPr>
            <a:xfrm>
              <a:off x="7083800" y="4271725"/>
              <a:ext cx="720000" cy="720000"/>
            </a:xfrm>
            <a:prstGeom prst="ellipse">
              <a:avLst/>
            </a:prstGeom>
            <a:solidFill>
              <a:srgbClr val="00A499"/>
            </a:solidFill>
            <a:ln w="28575" cap="flat" cmpd="sng">
              <a:solidFill>
                <a:srgbClr val="00A4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10" name="Google Shape;310;p4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202074" y="4436676"/>
              <a:ext cx="436775" cy="43677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311" name="Google Shape;311;p43"/>
          <p:cNvSpPr/>
          <p:nvPr/>
        </p:nvSpPr>
        <p:spPr>
          <a:xfrm>
            <a:off x="6323450" y="1065450"/>
            <a:ext cx="2287500" cy="2959800"/>
          </a:xfrm>
          <a:prstGeom prst="rect">
            <a:avLst/>
          </a:prstGeom>
          <a:solidFill>
            <a:srgbClr val="00A499"/>
          </a:solidFill>
          <a:ln w="28575" cap="flat" cmpd="sng">
            <a:solidFill>
              <a:srgbClr val="00A4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accent5"/>
                </a:solidFill>
              </a:rPr>
              <a:t>Transform</a:t>
            </a:r>
            <a:endParaRPr sz="1800" b="1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accent5"/>
                </a:solidFill>
              </a:rPr>
              <a:t>Using the platform of a digitised, interoperable, connected health and care system to deliver services more effectively and productively, and with the citizen at the centre</a:t>
            </a:r>
            <a:endParaRPr sz="1600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5"/>
              </a:solidFill>
            </a:endParaRPr>
          </a:p>
        </p:txBody>
      </p:sp>
      <p:sp>
        <p:nvSpPr>
          <p:cNvPr id="312" name="Google Shape;312;p43"/>
          <p:cNvSpPr/>
          <p:nvPr/>
        </p:nvSpPr>
        <p:spPr>
          <a:xfrm>
            <a:off x="3397650" y="1065450"/>
            <a:ext cx="2287500" cy="2959800"/>
          </a:xfrm>
          <a:prstGeom prst="rect">
            <a:avLst/>
          </a:prstGeom>
          <a:solidFill>
            <a:srgbClr val="005EB8"/>
          </a:solidFill>
          <a:ln w="28575" cap="flat" cmpd="sng">
            <a:solidFill>
              <a:srgbClr val="005E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accent5"/>
                </a:solidFill>
              </a:rPr>
              <a:t>Connect</a:t>
            </a:r>
            <a:endParaRPr sz="1800" b="1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accent5"/>
                </a:solidFill>
              </a:rPr>
              <a:t>Join services together through technology, allowing health and care providers to share information with one another and take a shared approach to procurement and implementation</a:t>
            </a:r>
            <a:endParaRPr sz="1600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5"/>
              </a:solidFill>
            </a:endParaRPr>
          </a:p>
        </p:txBody>
      </p:sp>
      <p:pic>
        <p:nvPicPr>
          <p:cNvPr id="18" name="Google Shape;185;p37">
            <a:extLst>
              <a:ext uri="{FF2B5EF4-FFF2-40B4-BE49-F238E27FC236}">
                <a16:creationId xmlns:a16="http://schemas.microsoft.com/office/drawing/2014/main" id="{43C35ED8-C3C2-4B54-8E4A-532196262DCA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7086" y="69668"/>
            <a:ext cx="1226600" cy="72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4"/>
          <p:cNvSpPr txBox="1">
            <a:spLocks noGrp="1"/>
          </p:cNvSpPr>
          <p:nvPr>
            <p:ph type="title"/>
          </p:nvPr>
        </p:nvSpPr>
        <p:spPr>
          <a:xfrm>
            <a:off x="1605232" y="228234"/>
            <a:ext cx="65934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GP Connect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endParaRPr dirty="0"/>
          </a:p>
        </p:txBody>
      </p:sp>
      <p:pic>
        <p:nvPicPr>
          <p:cNvPr id="318" name="Google Shape;31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5300" y="1250675"/>
            <a:ext cx="6593402" cy="3708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85;p37">
            <a:extLst>
              <a:ext uri="{FF2B5EF4-FFF2-40B4-BE49-F238E27FC236}">
                <a16:creationId xmlns:a16="http://schemas.microsoft.com/office/drawing/2014/main" id="{19919246-3EE6-414D-9389-D83910CF4E6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086" y="69668"/>
            <a:ext cx="1226600" cy="72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5"/>
          <p:cNvSpPr/>
          <p:nvPr/>
        </p:nvSpPr>
        <p:spPr>
          <a:xfrm>
            <a:off x="465000" y="1096500"/>
            <a:ext cx="3829800" cy="357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45"/>
          <p:cNvSpPr txBox="1">
            <a:spLocks noGrp="1"/>
          </p:cNvSpPr>
          <p:nvPr>
            <p:ph type="title"/>
          </p:nvPr>
        </p:nvSpPr>
        <p:spPr>
          <a:xfrm>
            <a:off x="467548" y="267500"/>
            <a:ext cx="47898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GB">
                <a:solidFill>
                  <a:srgbClr val="003087"/>
                </a:solidFill>
              </a:rPr>
              <a:t>Get in touch</a:t>
            </a:r>
            <a:endParaRPr>
              <a:solidFill>
                <a:srgbClr val="003087"/>
              </a:solidFill>
            </a:endParaRPr>
          </a:p>
        </p:txBody>
      </p:sp>
      <p:sp>
        <p:nvSpPr>
          <p:cNvPr id="325" name="Google Shape;325;p45"/>
          <p:cNvSpPr txBox="1">
            <a:spLocks noGrp="1"/>
          </p:cNvSpPr>
          <p:nvPr>
            <p:ph type="body" idx="1"/>
          </p:nvPr>
        </p:nvSpPr>
        <p:spPr>
          <a:xfrm>
            <a:off x="557425" y="1220575"/>
            <a:ext cx="3597900" cy="14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b="1" dirty="0">
                <a:solidFill>
                  <a:srgbClr val="003087"/>
                </a:solidFill>
              </a:rPr>
              <a:t>Email: </a:t>
            </a:r>
            <a:r>
              <a:rPr lang="en-GB" b="1" dirty="0">
                <a:solidFill>
                  <a:srgbClr val="00308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Jamie.cross@nhsx.nhs.uk</a:t>
            </a:r>
            <a:r>
              <a:rPr lang="en-GB" b="1" dirty="0">
                <a:solidFill>
                  <a:srgbClr val="003087"/>
                </a:solidFill>
              </a:rPr>
              <a:t> </a:t>
            </a:r>
            <a:r>
              <a:rPr lang="en-GB" b="1" dirty="0"/>
              <a:t>or </a:t>
            </a:r>
            <a:r>
              <a:rPr lang="en-GB" b="1" dirty="0">
                <a:hlinkClick r:id="rId4"/>
              </a:rPr>
              <a:t>Jamie.cross@local.gov.uk</a:t>
            </a:r>
            <a:r>
              <a:rPr lang="en-GB" b="1" dirty="0"/>
              <a:t> </a:t>
            </a:r>
            <a:endParaRPr b="1" dirty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b="1" dirty="0">
              <a:solidFill>
                <a:schemeClr val="lt1"/>
              </a:solidFill>
            </a:endParaRPr>
          </a:p>
          <a:p>
            <a:pPr marL="2857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2857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2857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b="1" dirty="0"/>
          </a:p>
        </p:txBody>
      </p:sp>
      <p:pic>
        <p:nvPicPr>
          <p:cNvPr id="326" name="Google Shape;326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44045" y="3332251"/>
            <a:ext cx="1476100" cy="1476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27" name="Google Shape;327;p4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52320" y="183433"/>
            <a:ext cx="1444711" cy="664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85;p37">
            <a:extLst>
              <a:ext uri="{FF2B5EF4-FFF2-40B4-BE49-F238E27FC236}">
                <a16:creationId xmlns:a16="http://schemas.microsoft.com/office/drawing/2014/main" id="{F95D84B1-F6CD-4078-8E16-FD766E47A5DB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31226" y="184500"/>
            <a:ext cx="1226600" cy="72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02_NHSDigital_template_Plain_Blue_v1">
  <a:themeElements>
    <a:clrScheme name="Custom 1">
      <a:dk1>
        <a:srgbClr val="768692"/>
      </a:dk1>
      <a:lt1>
        <a:srgbClr val="003087"/>
      </a:lt1>
      <a:dk2>
        <a:srgbClr val="3E5264"/>
      </a:dk2>
      <a:lt2>
        <a:srgbClr val="00A499"/>
      </a:lt2>
      <a:accent1>
        <a:srgbClr val="768692"/>
      </a:accent1>
      <a:accent2>
        <a:srgbClr val="003087"/>
      </a:accent2>
      <a:accent3>
        <a:srgbClr val="3E5264"/>
      </a:accent3>
      <a:accent4>
        <a:srgbClr val="00A499"/>
      </a:accent4>
      <a:accent5>
        <a:srgbClr val="FFFFFF"/>
      </a:accent5>
      <a:accent6>
        <a:srgbClr val="424D58"/>
      </a:accent6>
      <a:hlink>
        <a:srgbClr val="003087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02_NHSDigital_template_Plain_Blue_v1">
  <a:themeElements>
    <a:clrScheme name="Custom 1">
      <a:dk1>
        <a:srgbClr val="000000"/>
      </a:dk1>
      <a:lt1>
        <a:srgbClr val="003087"/>
      </a:lt1>
      <a:dk2>
        <a:srgbClr val="3E5264"/>
      </a:dk2>
      <a:lt2>
        <a:srgbClr val="00A499"/>
      </a:lt2>
      <a:accent1>
        <a:srgbClr val="768692"/>
      </a:accent1>
      <a:accent2>
        <a:srgbClr val="003087"/>
      </a:accent2>
      <a:accent3>
        <a:srgbClr val="3E5264"/>
      </a:accent3>
      <a:accent4>
        <a:srgbClr val="00A499"/>
      </a:accent4>
      <a:accent5>
        <a:srgbClr val="FFFFFF"/>
      </a:accent5>
      <a:accent6>
        <a:srgbClr val="424D58"/>
      </a:accent6>
      <a:hlink>
        <a:srgbClr val="003087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opic xmlns="fc6dd9f9-440e-4246-aaa6-99601d4c73e7">Enter Choice #1</Topic>
    <Documenttype xmlns="fc6dd9f9-440e-4246-aaa6-99601d4c73e7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E93E30FB2F46448A175A4B7E5C6E8F" ma:contentTypeVersion="13" ma:contentTypeDescription="Create a new document." ma:contentTypeScope="" ma:versionID="924e25b82f9026fbc95b1faeefbad4ac">
  <xsd:schema xmlns:xsd="http://www.w3.org/2001/XMLSchema" xmlns:xs="http://www.w3.org/2001/XMLSchema" xmlns:p="http://schemas.microsoft.com/office/2006/metadata/properties" xmlns:ns2="fc6dd9f9-440e-4246-aaa6-99601d4c73e7" xmlns:ns3="57819274-e967-4a7b-b8d5-8ce744e42349" targetNamespace="http://schemas.microsoft.com/office/2006/metadata/properties" ma:root="true" ma:fieldsID="7becb0344c6dda3b5cf6359d986f430f" ns2:_="" ns3:_="">
    <xsd:import namespace="fc6dd9f9-440e-4246-aaa6-99601d4c73e7"/>
    <xsd:import namespace="57819274-e967-4a7b-b8d5-8ce744e42349"/>
    <xsd:element name="properties">
      <xsd:complexType>
        <xsd:sequence>
          <xsd:element name="documentManagement">
            <xsd:complexType>
              <xsd:all>
                <xsd:element ref="ns2:Documenttype" minOccurs="0"/>
                <xsd:element ref="ns2:Topic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6dd9f9-440e-4246-aaa6-99601d4c73e7" elementFormDefault="qualified">
    <xsd:import namespace="http://schemas.microsoft.com/office/2006/documentManagement/types"/>
    <xsd:import namespace="http://schemas.microsoft.com/office/infopath/2007/PartnerControls"/>
    <xsd:element name="Documenttype" ma:index="8" nillable="true" ma:displayName="Document type" ma:format="Dropdown" ma:internalName="Document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pplications"/>
                    <xsd:enumeration value="Commissioning and Procurement"/>
                    <xsd:enumeration value="Communications"/>
                    <xsd:enumeration value="Contract"/>
                    <xsd:enumeration value="Data"/>
                    <xsd:enumeration value="Finance"/>
                    <xsd:enumeration value="Meeting Papers"/>
                    <xsd:enumeration value="Presentation"/>
                    <xsd:enumeration value="Project Management"/>
                    <xsd:enumeration value="Report"/>
                    <xsd:enumeration value="Research and Guidance"/>
                    <xsd:enumeration value="Template"/>
                  </xsd:restriction>
                </xsd:simpleType>
              </xsd:element>
            </xsd:sequence>
          </xsd:extension>
        </xsd:complexContent>
      </xsd:complexType>
    </xsd:element>
    <xsd:element name="Topic" ma:index="9" nillable="true" ma:displayName="Topic" ma:default="Enter Choice #1" ma:format="Dropdown" ma:internalName="Topic">
      <xsd:simpleType>
        <xsd:restriction base="dms:Choice">
          <xsd:enumeration value="Enter Choice #1"/>
          <xsd:enumeration value="Enter Choice #2"/>
          <xsd:enumeration value="Enter Choice #3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819274-e967-4a7b-b8d5-8ce744e4234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AD08CD-359F-4DED-AB79-22E3A98F517E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dcmitype/"/>
    <ds:schemaRef ds:uri="fc6dd9f9-440e-4246-aaa6-99601d4c73e7"/>
    <ds:schemaRef ds:uri="http://schemas.microsoft.com/office/infopath/2007/PartnerControls"/>
    <ds:schemaRef ds:uri="57819274-e967-4a7b-b8d5-8ce744e4234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1A3A9F0-F2BB-4B45-A8A6-C970E51ED1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476DF4-15D0-40BE-A151-ABC153D548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6dd9f9-440e-4246-aaa6-99601d4c73e7"/>
    <ds:schemaRef ds:uri="57819274-e967-4a7b-b8d5-8ce744e423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343</Words>
  <Application>Microsoft Office PowerPoint</Application>
  <PresentationFormat>On-screen Show (16:9)</PresentationFormat>
  <Paragraphs>54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Roboto</vt:lpstr>
      <vt:lpstr>Calibri</vt:lpstr>
      <vt:lpstr>Simple Light</vt:lpstr>
      <vt:lpstr>02_NHSDigital_template_Plain_Blue_v1</vt:lpstr>
      <vt:lpstr>02_NHSDigital_template_Plain_Blue_v1</vt:lpstr>
      <vt:lpstr>PowerPoint Presentation</vt:lpstr>
      <vt:lpstr>Partnership approach</vt:lpstr>
      <vt:lpstr>Local Government approach</vt:lpstr>
      <vt:lpstr>Care is about people</vt:lpstr>
      <vt:lpstr>PowerPoint Presentation</vt:lpstr>
      <vt:lpstr>Winter successes</vt:lpstr>
      <vt:lpstr>Our Approach</vt:lpstr>
      <vt:lpstr>GP Connect </vt:lpstr>
      <vt:lpstr>Get in touch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Cross</dc:creator>
  <cp:lastModifiedBy>Jozsef Gecsei</cp:lastModifiedBy>
  <cp:revision>4</cp:revision>
  <dcterms:modified xsi:type="dcterms:W3CDTF">2021-05-10T10:27:51Z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0x0101001EE93E30FB2F46448A175A4B7E5C6E8F</vt:lpwstr>
  </property>
</Properties>
</file>