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4" r:id="rId4"/>
    <p:sldId id="279" r:id="rId5"/>
    <p:sldId id="278" r:id="rId6"/>
    <p:sldId id="266" r:id="rId7"/>
    <p:sldId id="277" r:id="rId8"/>
    <p:sldId id="280" r:id="rId9"/>
    <p:sldId id="265" r:id="rId10"/>
    <p:sldId id="276"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782F2-26C9-4E85-924A-710DE0147BA7}"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GB"/>
        </a:p>
      </dgm:t>
    </dgm:pt>
    <dgm:pt modelId="{974FE68D-1901-4327-9E98-82DEFDAD6C1D}">
      <dgm:prSet phldrT="[Text]"/>
      <dgm:spPr/>
      <dgm:t>
        <a:bodyPr/>
        <a:lstStyle/>
        <a:p>
          <a:r>
            <a:rPr lang="en-GB" dirty="0"/>
            <a:t>Data being seeing by key people</a:t>
          </a:r>
        </a:p>
      </dgm:t>
    </dgm:pt>
    <dgm:pt modelId="{0A46CDEF-9304-4069-9558-D23A3AFE9B2F}" type="parTrans" cxnId="{8E3F1B66-1973-4856-8907-6FF56562DC6F}">
      <dgm:prSet/>
      <dgm:spPr/>
      <dgm:t>
        <a:bodyPr/>
        <a:lstStyle/>
        <a:p>
          <a:endParaRPr lang="en-GB"/>
        </a:p>
      </dgm:t>
    </dgm:pt>
    <dgm:pt modelId="{8951FBB9-FCF5-47A3-9FAA-87513DF72343}" type="sibTrans" cxnId="{8E3F1B66-1973-4856-8907-6FF56562DC6F}">
      <dgm:prSet/>
      <dgm:spPr/>
      <dgm:t>
        <a:bodyPr/>
        <a:lstStyle/>
        <a:p>
          <a:endParaRPr lang="en-GB"/>
        </a:p>
      </dgm:t>
    </dgm:pt>
    <dgm:pt modelId="{55E61F68-E132-4FBE-852D-CBF06D0C72C2}">
      <dgm:prSet phldrT="[Text]"/>
      <dgm:spPr/>
      <dgm:t>
        <a:bodyPr/>
        <a:lstStyle/>
        <a:p>
          <a:r>
            <a:rPr lang="en-GB" dirty="0"/>
            <a:t>Formal review processes</a:t>
          </a:r>
        </a:p>
      </dgm:t>
    </dgm:pt>
    <dgm:pt modelId="{9706D938-0A04-49B8-8227-F599E03C48B7}" type="parTrans" cxnId="{B5CE6C68-86CD-4C71-99CA-366FCF09183E}">
      <dgm:prSet/>
      <dgm:spPr/>
      <dgm:t>
        <a:bodyPr/>
        <a:lstStyle/>
        <a:p>
          <a:endParaRPr lang="en-GB"/>
        </a:p>
      </dgm:t>
    </dgm:pt>
    <dgm:pt modelId="{61918A06-7CFD-434A-91F8-887FEE068EE6}" type="sibTrans" cxnId="{B5CE6C68-86CD-4C71-99CA-366FCF09183E}">
      <dgm:prSet/>
      <dgm:spPr/>
      <dgm:t>
        <a:bodyPr/>
        <a:lstStyle/>
        <a:p>
          <a:endParaRPr lang="en-GB"/>
        </a:p>
      </dgm:t>
    </dgm:pt>
    <dgm:pt modelId="{231CC684-FC76-4B57-AB84-B2B4D43039A3}">
      <dgm:prSet phldrT="[Text]"/>
      <dgm:spPr/>
      <dgm:t>
        <a:bodyPr/>
        <a:lstStyle/>
        <a:p>
          <a:r>
            <a:rPr lang="en-GB" dirty="0"/>
            <a:t>Trends being identified</a:t>
          </a:r>
        </a:p>
      </dgm:t>
    </dgm:pt>
    <dgm:pt modelId="{6EE73AA2-FF94-4133-867F-D9D3757B4AE1}" type="parTrans" cxnId="{2E2804CD-FD60-483B-BC5D-EF260C574911}">
      <dgm:prSet/>
      <dgm:spPr/>
      <dgm:t>
        <a:bodyPr/>
        <a:lstStyle/>
        <a:p>
          <a:endParaRPr lang="en-GB"/>
        </a:p>
      </dgm:t>
    </dgm:pt>
    <dgm:pt modelId="{8FFAC20B-2358-4D42-914E-A0F3B0AB996F}" type="sibTrans" cxnId="{2E2804CD-FD60-483B-BC5D-EF260C574911}">
      <dgm:prSet/>
      <dgm:spPr/>
      <dgm:t>
        <a:bodyPr/>
        <a:lstStyle/>
        <a:p>
          <a:endParaRPr lang="en-GB"/>
        </a:p>
      </dgm:t>
    </dgm:pt>
    <dgm:pt modelId="{A99161D1-C978-4449-A906-64EADA23F4BF}">
      <dgm:prSet phldrT="[Text]"/>
      <dgm:spPr/>
      <dgm:t>
        <a:bodyPr/>
        <a:lstStyle/>
        <a:p>
          <a:r>
            <a:rPr lang="en-GB" dirty="0"/>
            <a:t>Actions being taken</a:t>
          </a:r>
        </a:p>
      </dgm:t>
    </dgm:pt>
    <dgm:pt modelId="{2726F14C-8D93-4A4E-994F-B01A0E903A7D}" type="parTrans" cxnId="{1BD06A6F-75A1-47EF-A160-CD09C45D90B6}">
      <dgm:prSet/>
      <dgm:spPr/>
      <dgm:t>
        <a:bodyPr/>
        <a:lstStyle/>
        <a:p>
          <a:endParaRPr lang="en-GB"/>
        </a:p>
      </dgm:t>
    </dgm:pt>
    <dgm:pt modelId="{83BB8300-A504-4702-A6F3-5FFA1D38D9A7}" type="sibTrans" cxnId="{1BD06A6F-75A1-47EF-A160-CD09C45D90B6}">
      <dgm:prSet/>
      <dgm:spPr/>
      <dgm:t>
        <a:bodyPr/>
        <a:lstStyle/>
        <a:p>
          <a:endParaRPr lang="en-GB"/>
        </a:p>
      </dgm:t>
    </dgm:pt>
    <dgm:pt modelId="{66E2BB3B-BB53-420C-9A42-22E4DBFE3EE1}">
      <dgm:prSet phldrT="[Text]"/>
      <dgm:spPr/>
      <dgm:t>
        <a:bodyPr/>
        <a:lstStyle/>
        <a:p>
          <a:r>
            <a:rPr lang="en-GB" dirty="0"/>
            <a:t>Better care outcomes being delivered </a:t>
          </a:r>
        </a:p>
      </dgm:t>
    </dgm:pt>
    <dgm:pt modelId="{75F1BA42-5404-436A-A8C4-5C9A76BB8308}" type="parTrans" cxnId="{3E6B42F1-177A-48C4-AF79-C8E043C88BB6}">
      <dgm:prSet/>
      <dgm:spPr/>
      <dgm:t>
        <a:bodyPr/>
        <a:lstStyle/>
        <a:p>
          <a:endParaRPr lang="en-GB"/>
        </a:p>
      </dgm:t>
    </dgm:pt>
    <dgm:pt modelId="{04D7173C-3412-42BB-B673-5CE4394BA7A4}" type="sibTrans" cxnId="{3E6B42F1-177A-48C4-AF79-C8E043C88BB6}">
      <dgm:prSet/>
      <dgm:spPr/>
      <dgm:t>
        <a:bodyPr/>
        <a:lstStyle/>
        <a:p>
          <a:endParaRPr lang="en-GB"/>
        </a:p>
      </dgm:t>
    </dgm:pt>
    <dgm:pt modelId="{099C2643-7A3B-49D3-8115-C6DBF0711B10}" type="pres">
      <dgm:prSet presAssocID="{A1A782F2-26C9-4E85-924A-710DE0147BA7}" presName="cycle" presStyleCnt="0">
        <dgm:presLayoutVars>
          <dgm:dir/>
          <dgm:resizeHandles val="exact"/>
        </dgm:presLayoutVars>
      </dgm:prSet>
      <dgm:spPr/>
    </dgm:pt>
    <dgm:pt modelId="{6A1E82D9-0130-41CB-8A80-BB4AD8638DF5}" type="pres">
      <dgm:prSet presAssocID="{974FE68D-1901-4327-9E98-82DEFDAD6C1D}" presName="dummy" presStyleCnt="0"/>
      <dgm:spPr/>
    </dgm:pt>
    <dgm:pt modelId="{BDDD1156-A9E1-4A95-BAD7-049321EF710A}" type="pres">
      <dgm:prSet presAssocID="{974FE68D-1901-4327-9E98-82DEFDAD6C1D}" presName="node" presStyleLbl="revTx" presStyleIdx="0" presStyleCnt="5">
        <dgm:presLayoutVars>
          <dgm:bulletEnabled val="1"/>
        </dgm:presLayoutVars>
      </dgm:prSet>
      <dgm:spPr/>
    </dgm:pt>
    <dgm:pt modelId="{C451AD64-707B-469F-8AD5-070D2786EE5B}" type="pres">
      <dgm:prSet presAssocID="{8951FBB9-FCF5-47A3-9FAA-87513DF72343}" presName="sibTrans" presStyleLbl="node1" presStyleIdx="0" presStyleCnt="5"/>
      <dgm:spPr/>
    </dgm:pt>
    <dgm:pt modelId="{F1CC83FC-C606-4661-8EEA-D48ECC74C66C}" type="pres">
      <dgm:prSet presAssocID="{55E61F68-E132-4FBE-852D-CBF06D0C72C2}" presName="dummy" presStyleCnt="0"/>
      <dgm:spPr/>
    </dgm:pt>
    <dgm:pt modelId="{0C64740A-00A8-4671-BBC7-CAD2E52B2C41}" type="pres">
      <dgm:prSet presAssocID="{55E61F68-E132-4FBE-852D-CBF06D0C72C2}" presName="node" presStyleLbl="revTx" presStyleIdx="1" presStyleCnt="5">
        <dgm:presLayoutVars>
          <dgm:bulletEnabled val="1"/>
        </dgm:presLayoutVars>
      </dgm:prSet>
      <dgm:spPr/>
    </dgm:pt>
    <dgm:pt modelId="{B567EAD3-5956-49B0-915D-28DE61ACA6A0}" type="pres">
      <dgm:prSet presAssocID="{61918A06-7CFD-434A-91F8-887FEE068EE6}" presName="sibTrans" presStyleLbl="node1" presStyleIdx="1" presStyleCnt="5"/>
      <dgm:spPr/>
    </dgm:pt>
    <dgm:pt modelId="{E0743008-F697-4507-800B-D954BFD85E54}" type="pres">
      <dgm:prSet presAssocID="{231CC684-FC76-4B57-AB84-B2B4D43039A3}" presName="dummy" presStyleCnt="0"/>
      <dgm:spPr/>
    </dgm:pt>
    <dgm:pt modelId="{F4DC0C19-8068-428A-BC30-A8D8464D5A35}" type="pres">
      <dgm:prSet presAssocID="{231CC684-FC76-4B57-AB84-B2B4D43039A3}" presName="node" presStyleLbl="revTx" presStyleIdx="2" presStyleCnt="5">
        <dgm:presLayoutVars>
          <dgm:bulletEnabled val="1"/>
        </dgm:presLayoutVars>
      </dgm:prSet>
      <dgm:spPr/>
    </dgm:pt>
    <dgm:pt modelId="{B68B72D0-936B-470B-9C3A-0B33F9E0FF7D}" type="pres">
      <dgm:prSet presAssocID="{8FFAC20B-2358-4D42-914E-A0F3B0AB996F}" presName="sibTrans" presStyleLbl="node1" presStyleIdx="2" presStyleCnt="5"/>
      <dgm:spPr/>
    </dgm:pt>
    <dgm:pt modelId="{3EC2D33C-4AC3-4992-8848-2006DCECEE5F}" type="pres">
      <dgm:prSet presAssocID="{A99161D1-C978-4449-A906-64EADA23F4BF}" presName="dummy" presStyleCnt="0"/>
      <dgm:spPr/>
    </dgm:pt>
    <dgm:pt modelId="{A9EBA629-8808-4EBA-A76D-8D58EC900423}" type="pres">
      <dgm:prSet presAssocID="{A99161D1-C978-4449-A906-64EADA23F4BF}" presName="node" presStyleLbl="revTx" presStyleIdx="3" presStyleCnt="5">
        <dgm:presLayoutVars>
          <dgm:bulletEnabled val="1"/>
        </dgm:presLayoutVars>
      </dgm:prSet>
      <dgm:spPr/>
    </dgm:pt>
    <dgm:pt modelId="{8AE63934-8366-4E6E-9F04-CCCB34801491}" type="pres">
      <dgm:prSet presAssocID="{83BB8300-A504-4702-A6F3-5FFA1D38D9A7}" presName="sibTrans" presStyleLbl="node1" presStyleIdx="3" presStyleCnt="5"/>
      <dgm:spPr/>
    </dgm:pt>
    <dgm:pt modelId="{155BCB93-338B-4BBF-AF78-E9C9CF212606}" type="pres">
      <dgm:prSet presAssocID="{66E2BB3B-BB53-420C-9A42-22E4DBFE3EE1}" presName="dummy" presStyleCnt="0"/>
      <dgm:spPr/>
    </dgm:pt>
    <dgm:pt modelId="{B03A8986-910D-4BB4-8B75-6DA4073A4CA8}" type="pres">
      <dgm:prSet presAssocID="{66E2BB3B-BB53-420C-9A42-22E4DBFE3EE1}" presName="node" presStyleLbl="revTx" presStyleIdx="4" presStyleCnt="5">
        <dgm:presLayoutVars>
          <dgm:bulletEnabled val="1"/>
        </dgm:presLayoutVars>
      </dgm:prSet>
      <dgm:spPr/>
    </dgm:pt>
    <dgm:pt modelId="{83D8C0C2-EFDD-44D9-BE88-F740416DF00F}" type="pres">
      <dgm:prSet presAssocID="{04D7173C-3412-42BB-B673-5CE4394BA7A4}" presName="sibTrans" presStyleLbl="node1" presStyleIdx="4" presStyleCnt="5"/>
      <dgm:spPr/>
    </dgm:pt>
  </dgm:ptLst>
  <dgm:cxnLst>
    <dgm:cxn modelId="{B9B3E522-5BA4-4AFC-86FC-AD3C367D4B3D}" type="presOf" srcId="{8951FBB9-FCF5-47A3-9FAA-87513DF72343}" destId="{C451AD64-707B-469F-8AD5-070D2786EE5B}" srcOrd="0" destOrd="0" presId="urn:microsoft.com/office/officeart/2005/8/layout/cycle1"/>
    <dgm:cxn modelId="{E89A9433-152A-4B80-8E9C-D3E9C41CA979}" type="presOf" srcId="{A99161D1-C978-4449-A906-64EADA23F4BF}" destId="{A9EBA629-8808-4EBA-A76D-8D58EC900423}" srcOrd="0" destOrd="0" presId="urn:microsoft.com/office/officeart/2005/8/layout/cycle1"/>
    <dgm:cxn modelId="{8E3F1B66-1973-4856-8907-6FF56562DC6F}" srcId="{A1A782F2-26C9-4E85-924A-710DE0147BA7}" destId="{974FE68D-1901-4327-9E98-82DEFDAD6C1D}" srcOrd="0" destOrd="0" parTransId="{0A46CDEF-9304-4069-9558-D23A3AFE9B2F}" sibTransId="{8951FBB9-FCF5-47A3-9FAA-87513DF72343}"/>
    <dgm:cxn modelId="{B5CE6C68-86CD-4C71-99CA-366FCF09183E}" srcId="{A1A782F2-26C9-4E85-924A-710DE0147BA7}" destId="{55E61F68-E132-4FBE-852D-CBF06D0C72C2}" srcOrd="1" destOrd="0" parTransId="{9706D938-0A04-49B8-8227-F599E03C48B7}" sibTransId="{61918A06-7CFD-434A-91F8-887FEE068EE6}"/>
    <dgm:cxn modelId="{777A386E-6248-4744-BB1E-40885507C5CE}" type="presOf" srcId="{8FFAC20B-2358-4D42-914E-A0F3B0AB996F}" destId="{B68B72D0-936B-470B-9C3A-0B33F9E0FF7D}" srcOrd="0" destOrd="0" presId="urn:microsoft.com/office/officeart/2005/8/layout/cycle1"/>
    <dgm:cxn modelId="{1BD06A6F-75A1-47EF-A160-CD09C45D90B6}" srcId="{A1A782F2-26C9-4E85-924A-710DE0147BA7}" destId="{A99161D1-C978-4449-A906-64EADA23F4BF}" srcOrd="3" destOrd="0" parTransId="{2726F14C-8D93-4A4E-994F-B01A0E903A7D}" sibTransId="{83BB8300-A504-4702-A6F3-5FFA1D38D9A7}"/>
    <dgm:cxn modelId="{9B2A3A7D-A38E-4215-ADB1-DE10379B080B}" type="presOf" srcId="{61918A06-7CFD-434A-91F8-887FEE068EE6}" destId="{B567EAD3-5956-49B0-915D-28DE61ACA6A0}" srcOrd="0" destOrd="0" presId="urn:microsoft.com/office/officeart/2005/8/layout/cycle1"/>
    <dgm:cxn modelId="{19966C7F-9EA4-4238-A7BB-06A535C0F2EF}" type="presOf" srcId="{55E61F68-E132-4FBE-852D-CBF06D0C72C2}" destId="{0C64740A-00A8-4671-BBC7-CAD2E52B2C41}" srcOrd="0" destOrd="0" presId="urn:microsoft.com/office/officeart/2005/8/layout/cycle1"/>
    <dgm:cxn modelId="{69C9FA82-0958-4C2B-A01E-C3DA28CD4A58}" type="presOf" srcId="{231CC684-FC76-4B57-AB84-B2B4D43039A3}" destId="{F4DC0C19-8068-428A-BC30-A8D8464D5A35}" srcOrd="0" destOrd="0" presId="urn:microsoft.com/office/officeart/2005/8/layout/cycle1"/>
    <dgm:cxn modelId="{F1E43093-68A2-43B0-A11B-BB69DF1C716B}" type="presOf" srcId="{83BB8300-A504-4702-A6F3-5FFA1D38D9A7}" destId="{8AE63934-8366-4E6E-9F04-CCCB34801491}" srcOrd="0" destOrd="0" presId="urn:microsoft.com/office/officeart/2005/8/layout/cycle1"/>
    <dgm:cxn modelId="{4E9E779E-BFB3-43D2-B873-8444182FF921}" type="presOf" srcId="{66E2BB3B-BB53-420C-9A42-22E4DBFE3EE1}" destId="{B03A8986-910D-4BB4-8B75-6DA4073A4CA8}" srcOrd="0" destOrd="0" presId="urn:microsoft.com/office/officeart/2005/8/layout/cycle1"/>
    <dgm:cxn modelId="{9B059DAF-B43E-42AA-A705-DFD99E3BD531}" type="presOf" srcId="{04D7173C-3412-42BB-B673-5CE4394BA7A4}" destId="{83D8C0C2-EFDD-44D9-BE88-F740416DF00F}" srcOrd="0" destOrd="0" presId="urn:microsoft.com/office/officeart/2005/8/layout/cycle1"/>
    <dgm:cxn modelId="{2E2804CD-FD60-483B-BC5D-EF260C574911}" srcId="{A1A782F2-26C9-4E85-924A-710DE0147BA7}" destId="{231CC684-FC76-4B57-AB84-B2B4D43039A3}" srcOrd="2" destOrd="0" parTransId="{6EE73AA2-FF94-4133-867F-D9D3757B4AE1}" sibTransId="{8FFAC20B-2358-4D42-914E-A0F3B0AB996F}"/>
    <dgm:cxn modelId="{A421D8D2-5AA7-41B9-BC33-9CE504C56E4F}" type="presOf" srcId="{A1A782F2-26C9-4E85-924A-710DE0147BA7}" destId="{099C2643-7A3B-49D3-8115-C6DBF0711B10}" srcOrd="0" destOrd="0" presId="urn:microsoft.com/office/officeart/2005/8/layout/cycle1"/>
    <dgm:cxn modelId="{3E6B42F1-177A-48C4-AF79-C8E043C88BB6}" srcId="{A1A782F2-26C9-4E85-924A-710DE0147BA7}" destId="{66E2BB3B-BB53-420C-9A42-22E4DBFE3EE1}" srcOrd="4" destOrd="0" parTransId="{75F1BA42-5404-436A-A8C4-5C9A76BB8308}" sibTransId="{04D7173C-3412-42BB-B673-5CE4394BA7A4}"/>
    <dgm:cxn modelId="{99DC5EF9-24CB-455F-8805-92A69B68A483}" type="presOf" srcId="{974FE68D-1901-4327-9E98-82DEFDAD6C1D}" destId="{BDDD1156-A9E1-4A95-BAD7-049321EF710A}" srcOrd="0" destOrd="0" presId="urn:microsoft.com/office/officeart/2005/8/layout/cycle1"/>
    <dgm:cxn modelId="{FFDBBDB0-AF5F-48CD-B24D-230D12E2AD3C}" type="presParOf" srcId="{099C2643-7A3B-49D3-8115-C6DBF0711B10}" destId="{6A1E82D9-0130-41CB-8A80-BB4AD8638DF5}" srcOrd="0" destOrd="0" presId="urn:microsoft.com/office/officeart/2005/8/layout/cycle1"/>
    <dgm:cxn modelId="{DE404F82-7942-4513-BD1F-08FF21BC1403}" type="presParOf" srcId="{099C2643-7A3B-49D3-8115-C6DBF0711B10}" destId="{BDDD1156-A9E1-4A95-BAD7-049321EF710A}" srcOrd="1" destOrd="0" presId="urn:microsoft.com/office/officeart/2005/8/layout/cycle1"/>
    <dgm:cxn modelId="{5ED88FEE-E9F2-48A8-8507-F349B129C537}" type="presParOf" srcId="{099C2643-7A3B-49D3-8115-C6DBF0711B10}" destId="{C451AD64-707B-469F-8AD5-070D2786EE5B}" srcOrd="2" destOrd="0" presId="urn:microsoft.com/office/officeart/2005/8/layout/cycle1"/>
    <dgm:cxn modelId="{7BFF90D5-CA93-4E94-A1F5-ADC227EAD698}" type="presParOf" srcId="{099C2643-7A3B-49D3-8115-C6DBF0711B10}" destId="{F1CC83FC-C606-4661-8EEA-D48ECC74C66C}" srcOrd="3" destOrd="0" presId="urn:microsoft.com/office/officeart/2005/8/layout/cycle1"/>
    <dgm:cxn modelId="{EA51C501-4C98-482E-89D3-B123626C1959}" type="presParOf" srcId="{099C2643-7A3B-49D3-8115-C6DBF0711B10}" destId="{0C64740A-00A8-4671-BBC7-CAD2E52B2C41}" srcOrd="4" destOrd="0" presId="urn:microsoft.com/office/officeart/2005/8/layout/cycle1"/>
    <dgm:cxn modelId="{F04B6B04-7C3E-460C-B9A4-6BCD9D05C5DD}" type="presParOf" srcId="{099C2643-7A3B-49D3-8115-C6DBF0711B10}" destId="{B567EAD3-5956-49B0-915D-28DE61ACA6A0}" srcOrd="5" destOrd="0" presId="urn:microsoft.com/office/officeart/2005/8/layout/cycle1"/>
    <dgm:cxn modelId="{0459851F-FF42-44EB-902D-EF69DA0F25BE}" type="presParOf" srcId="{099C2643-7A3B-49D3-8115-C6DBF0711B10}" destId="{E0743008-F697-4507-800B-D954BFD85E54}" srcOrd="6" destOrd="0" presId="urn:microsoft.com/office/officeart/2005/8/layout/cycle1"/>
    <dgm:cxn modelId="{4701ABF7-E2FA-4A5A-92AE-672EC43A721A}" type="presParOf" srcId="{099C2643-7A3B-49D3-8115-C6DBF0711B10}" destId="{F4DC0C19-8068-428A-BC30-A8D8464D5A35}" srcOrd="7" destOrd="0" presId="urn:microsoft.com/office/officeart/2005/8/layout/cycle1"/>
    <dgm:cxn modelId="{5D8AB6DF-FE93-4BB3-B277-11F53D6188E5}" type="presParOf" srcId="{099C2643-7A3B-49D3-8115-C6DBF0711B10}" destId="{B68B72D0-936B-470B-9C3A-0B33F9E0FF7D}" srcOrd="8" destOrd="0" presId="urn:microsoft.com/office/officeart/2005/8/layout/cycle1"/>
    <dgm:cxn modelId="{EABADEBE-C3DE-4750-9A02-5887F97DB335}" type="presParOf" srcId="{099C2643-7A3B-49D3-8115-C6DBF0711B10}" destId="{3EC2D33C-4AC3-4992-8848-2006DCECEE5F}" srcOrd="9" destOrd="0" presId="urn:microsoft.com/office/officeart/2005/8/layout/cycle1"/>
    <dgm:cxn modelId="{F8C11441-7134-4523-A421-DF4375395BA7}" type="presParOf" srcId="{099C2643-7A3B-49D3-8115-C6DBF0711B10}" destId="{A9EBA629-8808-4EBA-A76D-8D58EC900423}" srcOrd="10" destOrd="0" presId="urn:microsoft.com/office/officeart/2005/8/layout/cycle1"/>
    <dgm:cxn modelId="{C1744779-BEDF-4277-A60D-EDA62B44B113}" type="presParOf" srcId="{099C2643-7A3B-49D3-8115-C6DBF0711B10}" destId="{8AE63934-8366-4E6E-9F04-CCCB34801491}" srcOrd="11" destOrd="0" presId="urn:microsoft.com/office/officeart/2005/8/layout/cycle1"/>
    <dgm:cxn modelId="{2B89CCAC-70E7-40B2-80CC-13362E3F6C28}" type="presParOf" srcId="{099C2643-7A3B-49D3-8115-C6DBF0711B10}" destId="{155BCB93-338B-4BBF-AF78-E9C9CF212606}" srcOrd="12" destOrd="0" presId="urn:microsoft.com/office/officeart/2005/8/layout/cycle1"/>
    <dgm:cxn modelId="{277F54A9-4933-4E66-BDA8-F89015F7B3F0}" type="presParOf" srcId="{099C2643-7A3B-49D3-8115-C6DBF0711B10}" destId="{B03A8986-910D-4BB4-8B75-6DA4073A4CA8}" srcOrd="13" destOrd="0" presId="urn:microsoft.com/office/officeart/2005/8/layout/cycle1"/>
    <dgm:cxn modelId="{3B6AB414-247D-498B-863A-85A2F1578142}" type="presParOf" srcId="{099C2643-7A3B-49D3-8115-C6DBF0711B10}" destId="{83D8C0C2-EFDD-44D9-BE88-F740416DF00F}"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D1156-A9E1-4A95-BAD7-049321EF710A}">
      <dsp:nvSpPr>
        <dsp:cNvPr id="0" name=""/>
        <dsp:cNvSpPr/>
      </dsp:nvSpPr>
      <dsp:spPr>
        <a:xfrm>
          <a:off x="5048231" y="33570"/>
          <a:ext cx="1166654" cy="116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Data being seeing by key people</a:t>
          </a:r>
        </a:p>
      </dsp:txBody>
      <dsp:txXfrm>
        <a:off x="5048231" y="33570"/>
        <a:ext cx="1166654" cy="1166654"/>
      </dsp:txXfrm>
    </dsp:sp>
    <dsp:sp modelId="{C451AD64-707B-469F-8AD5-070D2786EE5B}">
      <dsp:nvSpPr>
        <dsp:cNvPr id="0" name=""/>
        <dsp:cNvSpPr/>
      </dsp:nvSpPr>
      <dsp:spPr>
        <a:xfrm>
          <a:off x="2304600" y="-88"/>
          <a:ext cx="4373163" cy="4373163"/>
        </a:xfrm>
        <a:prstGeom prst="circularArrow">
          <a:avLst>
            <a:gd name="adj1" fmla="val 5202"/>
            <a:gd name="adj2" fmla="val 336057"/>
            <a:gd name="adj3" fmla="val 21292657"/>
            <a:gd name="adj4" fmla="val 19766752"/>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64740A-00A8-4671-BBC7-CAD2E52B2C41}">
      <dsp:nvSpPr>
        <dsp:cNvPr id="0" name=""/>
        <dsp:cNvSpPr/>
      </dsp:nvSpPr>
      <dsp:spPr>
        <a:xfrm>
          <a:off x="5753023" y="2202697"/>
          <a:ext cx="1166654" cy="116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Formal review processes</a:t>
          </a:r>
        </a:p>
      </dsp:txBody>
      <dsp:txXfrm>
        <a:off x="5753023" y="2202697"/>
        <a:ext cx="1166654" cy="1166654"/>
      </dsp:txXfrm>
    </dsp:sp>
    <dsp:sp modelId="{B567EAD3-5956-49B0-915D-28DE61ACA6A0}">
      <dsp:nvSpPr>
        <dsp:cNvPr id="0" name=""/>
        <dsp:cNvSpPr/>
      </dsp:nvSpPr>
      <dsp:spPr>
        <a:xfrm>
          <a:off x="2304600" y="-88"/>
          <a:ext cx="4373163" cy="4373163"/>
        </a:xfrm>
        <a:prstGeom prst="circularArrow">
          <a:avLst>
            <a:gd name="adj1" fmla="val 5202"/>
            <a:gd name="adj2" fmla="val 336057"/>
            <a:gd name="adj3" fmla="val 4014091"/>
            <a:gd name="adj4" fmla="val 2253990"/>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DC0C19-8068-428A-BC30-A8D8464D5A35}">
      <dsp:nvSpPr>
        <dsp:cNvPr id="0" name=""/>
        <dsp:cNvSpPr/>
      </dsp:nvSpPr>
      <dsp:spPr>
        <a:xfrm>
          <a:off x="3907854" y="3543290"/>
          <a:ext cx="1166654" cy="116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Trends being identified</a:t>
          </a:r>
        </a:p>
      </dsp:txBody>
      <dsp:txXfrm>
        <a:off x="3907854" y="3543290"/>
        <a:ext cx="1166654" cy="1166654"/>
      </dsp:txXfrm>
    </dsp:sp>
    <dsp:sp modelId="{B68B72D0-936B-470B-9C3A-0B33F9E0FF7D}">
      <dsp:nvSpPr>
        <dsp:cNvPr id="0" name=""/>
        <dsp:cNvSpPr/>
      </dsp:nvSpPr>
      <dsp:spPr>
        <a:xfrm>
          <a:off x="2304600" y="-88"/>
          <a:ext cx="4373163" cy="4373163"/>
        </a:xfrm>
        <a:prstGeom prst="circularArrow">
          <a:avLst>
            <a:gd name="adj1" fmla="val 5202"/>
            <a:gd name="adj2" fmla="val 336057"/>
            <a:gd name="adj3" fmla="val 8209954"/>
            <a:gd name="adj4" fmla="val 6449852"/>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EBA629-8808-4EBA-A76D-8D58EC900423}">
      <dsp:nvSpPr>
        <dsp:cNvPr id="0" name=""/>
        <dsp:cNvSpPr/>
      </dsp:nvSpPr>
      <dsp:spPr>
        <a:xfrm>
          <a:off x="2062685" y="2202697"/>
          <a:ext cx="1166654" cy="116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Actions being taken</a:t>
          </a:r>
        </a:p>
      </dsp:txBody>
      <dsp:txXfrm>
        <a:off x="2062685" y="2202697"/>
        <a:ext cx="1166654" cy="1166654"/>
      </dsp:txXfrm>
    </dsp:sp>
    <dsp:sp modelId="{8AE63934-8366-4E6E-9F04-CCCB34801491}">
      <dsp:nvSpPr>
        <dsp:cNvPr id="0" name=""/>
        <dsp:cNvSpPr/>
      </dsp:nvSpPr>
      <dsp:spPr>
        <a:xfrm>
          <a:off x="2304600" y="-88"/>
          <a:ext cx="4373163" cy="4373163"/>
        </a:xfrm>
        <a:prstGeom prst="circularArrow">
          <a:avLst>
            <a:gd name="adj1" fmla="val 5202"/>
            <a:gd name="adj2" fmla="val 336057"/>
            <a:gd name="adj3" fmla="val 12297192"/>
            <a:gd name="adj4" fmla="val 10771287"/>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3A8986-910D-4BB4-8B75-6DA4073A4CA8}">
      <dsp:nvSpPr>
        <dsp:cNvPr id="0" name=""/>
        <dsp:cNvSpPr/>
      </dsp:nvSpPr>
      <dsp:spPr>
        <a:xfrm>
          <a:off x="2767477" y="33570"/>
          <a:ext cx="1166654" cy="116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Better care outcomes being delivered </a:t>
          </a:r>
        </a:p>
      </dsp:txBody>
      <dsp:txXfrm>
        <a:off x="2767477" y="33570"/>
        <a:ext cx="1166654" cy="1166654"/>
      </dsp:txXfrm>
    </dsp:sp>
    <dsp:sp modelId="{83D8C0C2-EFDD-44D9-BE88-F740416DF00F}">
      <dsp:nvSpPr>
        <dsp:cNvPr id="0" name=""/>
        <dsp:cNvSpPr/>
      </dsp:nvSpPr>
      <dsp:spPr>
        <a:xfrm>
          <a:off x="2304600" y="-88"/>
          <a:ext cx="4373163" cy="4373163"/>
        </a:xfrm>
        <a:prstGeom prst="circularArrow">
          <a:avLst>
            <a:gd name="adj1" fmla="val 5202"/>
            <a:gd name="adj2" fmla="val 336057"/>
            <a:gd name="adj3" fmla="val 16865082"/>
            <a:gd name="adj4" fmla="val 15198861"/>
            <a:gd name="adj5" fmla="val 606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F1B52-7DBB-4EFD-BFF6-8C2D41CFB7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BA14DF0-83F3-4220-AD95-026CE8E92F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F31B8BA-F3CB-4D90-941F-7CD46C0CBF70}"/>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5" name="Footer Placeholder 4">
            <a:extLst>
              <a:ext uri="{FF2B5EF4-FFF2-40B4-BE49-F238E27FC236}">
                <a16:creationId xmlns:a16="http://schemas.microsoft.com/office/drawing/2014/main" id="{FEE910AA-54FD-4919-B364-A0DA28C8CD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9E1390A-C91B-49F0-8103-968F5257006B}"/>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1907439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42DA-0F42-46BE-B42E-07F74263DD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59145-F34A-410F-8611-F60D3D1528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F66D4-EB7D-496B-92AB-46B3846808E6}"/>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5" name="Footer Placeholder 4">
            <a:extLst>
              <a:ext uri="{FF2B5EF4-FFF2-40B4-BE49-F238E27FC236}">
                <a16:creationId xmlns:a16="http://schemas.microsoft.com/office/drawing/2014/main" id="{1C02B15F-7E50-4962-8ABF-C8C6CE293FDB}"/>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6D2F18C2-6E3F-4FB5-83C1-5DEB2C1827D0}"/>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766588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322AC8-FBF4-4929-8A20-482B858B73D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377ACA-CBBE-4A30-AD5A-1CF0A0909C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2258A7-60BF-4E63-A12D-4971AC0CE496}"/>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5" name="Footer Placeholder 4">
            <a:extLst>
              <a:ext uri="{FF2B5EF4-FFF2-40B4-BE49-F238E27FC236}">
                <a16:creationId xmlns:a16="http://schemas.microsoft.com/office/drawing/2014/main" id="{EC3D29C4-76A0-445A-A332-D471CC059BF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6E7CBC0-F30F-4F99-84C7-2A5B402CDDF0}"/>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96121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6ACE-EDCE-40D3-82E5-0891D2D6545A}"/>
              </a:ext>
            </a:extLst>
          </p:cNvPr>
          <p:cNvSpPr>
            <a:spLocks noGrp="1"/>
          </p:cNvSpPr>
          <p:nvPr>
            <p:ph type="title"/>
          </p:nvPr>
        </p:nvSpPr>
        <p:spPr/>
        <p:txBody>
          <a:bodyPr/>
          <a:lstStyle>
            <a:lvl1pPr>
              <a:defRPr>
                <a:latin typeface="Montserrat Ultra Light" panose="00000300000000000000" pitchFamily="50"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59D19C0-8422-4DAC-B70A-57AA61FBA104}"/>
              </a:ext>
            </a:extLst>
          </p:cNvPr>
          <p:cNvSpPr>
            <a:spLocks noGrp="1"/>
          </p:cNvSpPr>
          <p:nvPr>
            <p:ph idx="1"/>
          </p:nvPr>
        </p:nvSpPr>
        <p:spPr/>
        <p:txBody>
          <a:bodyPr/>
          <a:lstStyle>
            <a:lvl1pPr>
              <a:defRPr>
                <a:latin typeface="Montserrat Ultra Light" panose="00000300000000000000" pitchFamily="50" charset="0"/>
              </a:defRPr>
            </a:lvl1pPr>
            <a:lvl2pPr>
              <a:defRPr>
                <a:latin typeface="Montserrat Ultra Light" panose="00000300000000000000" pitchFamily="50" charset="0"/>
              </a:defRPr>
            </a:lvl2pPr>
            <a:lvl3pPr>
              <a:defRPr>
                <a:latin typeface="Montserrat Ultra Light" panose="00000300000000000000" pitchFamily="50" charset="0"/>
              </a:defRPr>
            </a:lvl3pPr>
            <a:lvl4pPr>
              <a:defRPr>
                <a:latin typeface="Montserrat Ultra Light" panose="00000300000000000000" pitchFamily="50" charset="0"/>
              </a:defRPr>
            </a:lvl4pPr>
            <a:lvl5pPr>
              <a:defRPr>
                <a:latin typeface="Montserrat Ultra Light" panose="00000300000000000000"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9F1B7C49-82A7-4C81-9960-736D53B9746B}"/>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5" name="Footer Placeholder 4">
            <a:extLst>
              <a:ext uri="{FF2B5EF4-FFF2-40B4-BE49-F238E27FC236}">
                <a16:creationId xmlns:a16="http://schemas.microsoft.com/office/drawing/2014/main" id="{D82DE6E0-5561-45D9-A57E-7BC5F6B7AF3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FF814AB-FFAC-4831-B86B-8E325B25406E}"/>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57354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68AD3-380E-4B82-9430-42CB1BB795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26CB810-BD41-4CBC-8449-1ED277519B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3E233E-1CA6-4A0C-923E-516EE478FDF6}"/>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5" name="Footer Placeholder 4">
            <a:extLst>
              <a:ext uri="{FF2B5EF4-FFF2-40B4-BE49-F238E27FC236}">
                <a16:creationId xmlns:a16="http://schemas.microsoft.com/office/drawing/2014/main" id="{44D89DC4-60B5-4C5A-A57D-51BF110F387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8F8DC745-0244-4626-B4EF-3C3F67B5A460}"/>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200177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FA942-27E5-4E69-A23C-81CA01B90C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9C9D6F1-085E-493F-BEAB-C75A874EEF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9482002-096E-43D8-9799-A143D96F0B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1F5177-23C4-4B55-B236-4DAC22156452}"/>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6" name="Footer Placeholder 5">
            <a:extLst>
              <a:ext uri="{FF2B5EF4-FFF2-40B4-BE49-F238E27FC236}">
                <a16:creationId xmlns:a16="http://schemas.microsoft.com/office/drawing/2014/main" id="{943ECFB5-3562-4ABE-849F-5C1EF115B06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2E139AE-6B57-4E49-AE42-AAC9B92B374B}"/>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56609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969FC-C782-4232-9A58-6EE78D40B0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06D6D58-4693-41F7-98ED-7667283021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89267F-4498-45A2-8DE6-32C47DF570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DCF66C-4F03-49E0-89E9-A6116CCCD2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2C579A-C668-4478-B1D6-1819772580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446D480-F580-46F9-A5B7-145DB9381C80}"/>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8" name="Footer Placeholder 7">
            <a:extLst>
              <a:ext uri="{FF2B5EF4-FFF2-40B4-BE49-F238E27FC236}">
                <a16:creationId xmlns:a16="http://schemas.microsoft.com/office/drawing/2014/main" id="{9EF2D3D8-66C7-427B-A55F-1D870CA0440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FD5C839C-8E1F-45F3-A0C2-16AB9FF342D6}"/>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427583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6133A-9BF5-4D63-A0BE-0CFB9E5CBED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8C0FD9-F908-4F86-ACE4-E2BBCF929A12}"/>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4" name="Footer Placeholder 3">
            <a:extLst>
              <a:ext uri="{FF2B5EF4-FFF2-40B4-BE49-F238E27FC236}">
                <a16:creationId xmlns:a16="http://schemas.microsoft.com/office/drawing/2014/main" id="{801DA8C0-D361-4B23-945B-B43B26A9F26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7C14C7CF-F984-4DF0-AC4A-3FD24A9994DB}"/>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2301208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2902DD-FBB3-4A81-8F12-C52C01A49FEA}"/>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3" name="Footer Placeholder 2">
            <a:extLst>
              <a:ext uri="{FF2B5EF4-FFF2-40B4-BE49-F238E27FC236}">
                <a16:creationId xmlns:a16="http://schemas.microsoft.com/office/drawing/2014/main" id="{1166260F-1D97-49C5-915A-F275D317CCF6}"/>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55EB85DB-DE13-49F6-900F-E8D686E39C2B}"/>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107224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BABF7-0388-4889-A6E7-1DFA965A6E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B7672D-7F19-4D14-BA03-5BF1FC5A8B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2DFF5D4-940E-47C4-91EF-D7DDB4456C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0E9417-40F3-4D89-8084-AB75973722DF}"/>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6" name="Footer Placeholder 5">
            <a:extLst>
              <a:ext uri="{FF2B5EF4-FFF2-40B4-BE49-F238E27FC236}">
                <a16:creationId xmlns:a16="http://schemas.microsoft.com/office/drawing/2014/main" id="{B6F424CB-0B39-4D5A-B6B3-CEB7F7FEC94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CE6E044-CD00-49AA-9E7D-5F7DBC858975}"/>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2782529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FAC78-4153-4CF2-A231-C2BB94EC9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46B4634-6525-4957-983D-972449E517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1573E3E0-885A-4FBA-9266-4AF5CC013E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DB6D97-9EAD-4A2B-9E0E-3D40571CC57E}"/>
              </a:ext>
            </a:extLst>
          </p:cNvPr>
          <p:cNvSpPr>
            <a:spLocks noGrp="1"/>
          </p:cNvSpPr>
          <p:nvPr>
            <p:ph type="dt" sz="half" idx="10"/>
          </p:nvPr>
        </p:nvSpPr>
        <p:spPr/>
        <p:txBody>
          <a:bodyPr/>
          <a:lstStyle/>
          <a:p>
            <a:fld id="{8C5115E6-75CD-42B4-A35C-72AFCB42333E}" type="datetimeFigureOut">
              <a:rPr lang="en-GB" smtClean="0"/>
              <a:t>28/07/2021</a:t>
            </a:fld>
            <a:endParaRPr lang="en-GB" dirty="0"/>
          </a:p>
        </p:txBody>
      </p:sp>
      <p:sp>
        <p:nvSpPr>
          <p:cNvPr id="6" name="Footer Placeholder 5">
            <a:extLst>
              <a:ext uri="{FF2B5EF4-FFF2-40B4-BE49-F238E27FC236}">
                <a16:creationId xmlns:a16="http://schemas.microsoft.com/office/drawing/2014/main" id="{014517C3-AD9B-45CC-88DC-299A954317D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49A11C9-9714-45E1-BBC6-F356840BD637}"/>
              </a:ext>
            </a:extLst>
          </p:cNvPr>
          <p:cNvSpPr>
            <a:spLocks noGrp="1"/>
          </p:cNvSpPr>
          <p:nvPr>
            <p:ph type="sldNum" sz="quarter" idx="12"/>
          </p:nvPr>
        </p:nvSpPr>
        <p:spPr/>
        <p:txBody>
          <a:bodyPr/>
          <a:lstStyle/>
          <a:p>
            <a:fld id="{E22DDDBD-4CA5-431F-865F-E45DA02813A9}" type="slidenum">
              <a:rPr lang="en-GB" smtClean="0"/>
              <a:t>‹#›</a:t>
            </a:fld>
            <a:endParaRPr lang="en-GB" dirty="0"/>
          </a:p>
        </p:txBody>
      </p:sp>
    </p:spTree>
    <p:extLst>
      <p:ext uri="{BB962C8B-B14F-4D97-AF65-F5344CB8AC3E}">
        <p14:creationId xmlns:p14="http://schemas.microsoft.com/office/powerpoint/2010/main" val="358657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AECCF-4686-460A-B4FA-C4F0AC1FF75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A47B99B-AFCF-4ECE-A0D6-0AF92F94A1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49118B-1BB6-4CFC-B229-C3FD009AE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115E6-75CD-42B4-A35C-72AFCB42333E}" type="datetimeFigureOut">
              <a:rPr lang="en-GB" smtClean="0"/>
              <a:t>28/07/2021</a:t>
            </a:fld>
            <a:endParaRPr lang="en-GB" dirty="0"/>
          </a:p>
        </p:txBody>
      </p:sp>
      <p:sp>
        <p:nvSpPr>
          <p:cNvPr id="5" name="Footer Placeholder 4">
            <a:extLst>
              <a:ext uri="{FF2B5EF4-FFF2-40B4-BE49-F238E27FC236}">
                <a16:creationId xmlns:a16="http://schemas.microsoft.com/office/drawing/2014/main" id="{93276284-7DCD-4028-AB59-4A44FDB008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02FE290B-891D-4F11-9D47-97F9379BB3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2DDDBD-4CA5-431F-865F-E45DA02813A9}" type="slidenum">
              <a:rPr lang="en-GB" smtClean="0"/>
              <a:t>‹#›</a:t>
            </a:fld>
            <a:endParaRPr lang="en-GB" dirty="0"/>
          </a:p>
        </p:txBody>
      </p:sp>
      <p:pic>
        <p:nvPicPr>
          <p:cNvPr id="7" name="Picture 6">
            <a:extLst>
              <a:ext uri="{FF2B5EF4-FFF2-40B4-BE49-F238E27FC236}">
                <a16:creationId xmlns:a16="http://schemas.microsoft.com/office/drawing/2014/main" id="{098AD9DE-82B8-48CA-B13D-5B0E6F20D80F}"/>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8263" b="40870"/>
          <a:stretch/>
        </p:blipFill>
        <p:spPr>
          <a:xfrm>
            <a:off x="7947378" y="6063017"/>
            <a:ext cx="4244622" cy="736979"/>
          </a:xfrm>
          <a:prstGeom prst="rect">
            <a:avLst/>
          </a:prstGeom>
        </p:spPr>
      </p:pic>
      <p:pic>
        <p:nvPicPr>
          <p:cNvPr id="8" name="Picture 7">
            <a:extLst>
              <a:ext uri="{FF2B5EF4-FFF2-40B4-BE49-F238E27FC236}">
                <a16:creationId xmlns:a16="http://schemas.microsoft.com/office/drawing/2014/main" id="{E7A4D7CC-46EA-4F11-BEDC-652A663FBEAE}"/>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081070" cy="1317039"/>
          </a:xfrm>
          <a:prstGeom prst="rect">
            <a:avLst/>
          </a:prstGeom>
        </p:spPr>
      </p:pic>
    </p:spTree>
    <p:extLst>
      <p:ext uri="{BB962C8B-B14F-4D97-AF65-F5344CB8AC3E}">
        <p14:creationId xmlns:p14="http://schemas.microsoft.com/office/powerpoint/2010/main" val="3851388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A2BF-CC94-4065-BD21-421A2593CCD6}"/>
              </a:ext>
            </a:extLst>
          </p:cNvPr>
          <p:cNvSpPr>
            <a:spLocks noGrp="1"/>
          </p:cNvSpPr>
          <p:nvPr>
            <p:ph type="ctrTitle"/>
          </p:nvPr>
        </p:nvSpPr>
        <p:spPr>
          <a:xfrm>
            <a:off x="1524000" y="2048164"/>
            <a:ext cx="9144000" cy="1699491"/>
          </a:xfrm>
        </p:spPr>
        <p:txBody>
          <a:bodyPr>
            <a:normAutofit fontScale="90000"/>
          </a:bodyPr>
          <a:lstStyle/>
          <a:p>
            <a:r>
              <a:rPr lang="en-GB" dirty="0"/>
              <a:t>Blackadder Corporation</a:t>
            </a:r>
            <a:br>
              <a:rPr lang="en-GB" dirty="0"/>
            </a:br>
            <a:r>
              <a:rPr lang="en-GB" dirty="0"/>
              <a:t>Remote Monitoring</a:t>
            </a:r>
          </a:p>
        </p:txBody>
      </p:sp>
      <p:sp>
        <p:nvSpPr>
          <p:cNvPr id="3" name="Title 1">
            <a:extLst>
              <a:ext uri="{FF2B5EF4-FFF2-40B4-BE49-F238E27FC236}">
                <a16:creationId xmlns:a16="http://schemas.microsoft.com/office/drawing/2014/main" id="{AFD065E6-1A63-4DE2-88F2-26A20C1DE88D}"/>
              </a:ext>
            </a:extLst>
          </p:cNvPr>
          <p:cNvSpPr txBox="1">
            <a:spLocks/>
          </p:cNvSpPr>
          <p:nvPr/>
        </p:nvSpPr>
        <p:spPr>
          <a:xfrm>
            <a:off x="1524000" y="3960090"/>
            <a:ext cx="9144000" cy="1699491"/>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3200" dirty="0"/>
              <a:t>Michael Butcher</a:t>
            </a:r>
            <a:br>
              <a:rPr lang="en-GB" sz="3200" dirty="0"/>
            </a:br>
            <a:r>
              <a:rPr lang="en-GB" sz="3200" dirty="0"/>
              <a:t>Finance Director &amp; Head of IT/Data</a:t>
            </a:r>
          </a:p>
        </p:txBody>
      </p:sp>
    </p:spTree>
    <p:extLst>
      <p:ext uri="{BB962C8B-B14F-4D97-AF65-F5344CB8AC3E}">
        <p14:creationId xmlns:p14="http://schemas.microsoft.com/office/powerpoint/2010/main" val="1332754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40F6F-D2F7-4078-A531-EDA3B1479350}"/>
              </a:ext>
            </a:extLst>
          </p:cNvPr>
          <p:cNvSpPr>
            <a:spLocks noGrp="1"/>
          </p:cNvSpPr>
          <p:nvPr>
            <p:ph type="title"/>
          </p:nvPr>
        </p:nvSpPr>
        <p:spPr/>
        <p:txBody>
          <a:bodyPr/>
          <a:lstStyle/>
          <a:p>
            <a:r>
              <a:rPr lang="en-GB" dirty="0"/>
              <a:t>What have we done?</a:t>
            </a:r>
          </a:p>
        </p:txBody>
      </p:sp>
      <p:sp>
        <p:nvSpPr>
          <p:cNvPr id="3" name="Content Placeholder 2">
            <a:extLst>
              <a:ext uri="{FF2B5EF4-FFF2-40B4-BE49-F238E27FC236}">
                <a16:creationId xmlns:a16="http://schemas.microsoft.com/office/drawing/2014/main" id="{FA0C95C0-9CFC-4E94-A231-2AA25F70BB12}"/>
              </a:ext>
            </a:extLst>
          </p:cNvPr>
          <p:cNvSpPr>
            <a:spLocks noGrp="1"/>
          </p:cNvSpPr>
          <p:nvPr>
            <p:ph idx="1"/>
          </p:nvPr>
        </p:nvSpPr>
        <p:spPr/>
        <p:txBody>
          <a:bodyPr>
            <a:normAutofit fontScale="62500" lnSpcReduction="20000"/>
          </a:bodyPr>
          <a:lstStyle/>
          <a:p>
            <a:r>
              <a:rPr lang="en-GB" dirty="0"/>
              <a:t>Implemented Nourish</a:t>
            </a:r>
          </a:p>
          <a:p>
            <a:r>
              <a:rPr lang="en-GB" dirty="0"/>
              <a:t>Nourish covid </a:t>
            </a:r>
            <a:r>
              <a:rPr lang="en-GB" dirty="0" err="1"/>
              <a:t>obs</a:t>
            </a:r>
            <a:r>
              <a:rPr lang="en-GB" dirty="0"/>
              <a:t> – O2 </a:t>
            </a:r>
            <a:r>
              <a:rPr lang="en-GB" dirty="0" err="1"/>
              <a:t>sats</a:t>
            </a:r>
            <a:r>
              <a:rPr lang="en-GB" dirty="0"/>
              <a:t>, temperature, BP – lessons – Few GP’s ‘culturally’ ready to use this data</a:t>
            </a:r>
          </a:p>
          <a:p>
            <a:pPr lvl="1"/>
            <a:r>
              <a:rPr lang="en-GB" dirty="0"/>
              <a:t>When we supply background data , NHS clinicians typically not interested when resident admitted  </a:t>
            </a:r>
          </a:p>
          <a:p>
            <a:pPr lvl="1"/>
            <a:r>
              <a:rPr lang="en-GB" dirty="0"/>
              <a:t>However for us both at Group and individual location level, ability to have auto-generated alerts and alarms 24*7 , very valuable </a:t>
            </a:r>
          </a:p>
          <a:p>
            <a:pPr lvl="1"/>
            <a:r>
              <a:rPr lang="en-GB" dirty="0"/>
              <a:t>often </a:t>
            </a:r>
            <a:r>
              <a:rPr lang="en-GB" dirty="0" err="1"/>
              <a:t>obs</a:t>
            </a:r>
            <a:r>
              <a:rPr lang="en-GB" dirty="0"/>
              <a:t> outside range due to other issues so need to have access to other data in DCMS</a:t>
            </a:r>
          </a:p>
          <a:p>
            <a:pPr lvl="1"/>
            <a:endParaRPr lang="en-GB" dirty="0"/>
          </a:p>
          <a:p>
            <a:r>
              <a:rPr lang="en-GB" dirty="0"/>
              <a:t>Evaluated many &amp; trialled one in-room remote monitoring (falls , temperature) – lessons:</a:t>
            </a:r>
          </a:p>
          <a:p>
            <a:pPr lvl="1"/>
            <a:r>
              <a:rPr lang="en-GB" dirty="0"/>
              <a:t>Solution too expensive for roll out across all beds</a:t>
            </a:r>
          </a:p>
          <a:p>
            <a:pPr lvl="1"/>
            <a:r>
              <a:rPr lang="en-GB" dirty="0"/>
              <a:t>Hardware not ruggedised enough for care home environment (different to hospital / at home )</a:t>
            </a:r>
          </a:p>
          <a:p>
            <a:pPr lvl="1"/>
            <a:r>
              <a:rPr lang="en-GB" dirty="0"/>
              <a:t>Software ‘immature’ – so can generate too many / misleading alerts</a:t>
            </a:r>
          </a:p>
          <a:p>
            <a:r>
              <a:rPr lang="en-GB" dirty="0"/>
              <a:t>Worked with regional team on </a:t>
            </a:r>
            <a:r>
              <a:rPr lang="en-GB" dirty="0" err="1"/>
              <a:t>Docobo</a:t>
            </a:r>
            <a:r>
              <a:rPr lang="en-GB" dirty="0"/>
              <a:t> implementation:</a:t>
            </a:r>
          </a:p>
          <a:p>
            <a:pPr lvl="1"/>
            <a:r>
              <a:rPr lang="en-GB" dirty="0"/>
              <a:t>Evident it duplicates processes &amp; data in DCMS</a:t>
            </a:r>
          </a:p>
          <a:p>
            <a:pPr lvl="1"/>
            <a:r>
              <a:rPr lang="en-GB" dirty="0"/>
              <a:t>‘out of the box’ delivers  benefits clinicians not care homes = data in </a:t>
            </a:r>
            <a:r>
              <a:rPr lang="en-GB" dirty="0" err="1"/>
              <a:t>Docobo</a:t>
            </a:r>
            <a:r>
              <a:rPr lang="en-GB" dirty="0"/>
              <a:t> / EMIS not DCMS &amp; care home staff collect data for free for NHS !</a:t>
            </a:r>
          </a:p>
          <a:p>
            <a:pPr lvl="1"/>
            <a:r>
              <a:rPr lang="en-GB" dirty="0" err="1"/>
              <a:t>Docobo</a:t>
            </a:r>
            <a:r>
              <a:rPr lang="en-GB" dirty="0"/>
              <a:t> allows clinician to send unfettered list of questions / additional data requests …..</a:t>
            </a:r>
          </a:p>
          <a:p>
            <a:endParaRPr lang="en-GB" dirty="0"/>
          </a:p>
        </p:txBody>
      </p:sp>
    </p:spTree>
    <p:extLst>
      <p:ext uri="{BB962C8B-B14F-4D97-AF65-F5344CB8AC3E}">
        <p14:creationId xmlns:p14="http://schemas.microsoft.com/office/powerpoint/2010/main" val="1166966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32F6-52BF-432F-A14C-91E9C750DF47}"/>
              </a:ext>
            </a:extLst>
          </p:cNvPr>
          <p:cNvSpPr>
            <a:spLocks noGrp="1"/>
          </p:cNvSpPr>
          <p:nvPr>
            <p:ph type="title"/>
          </p:nvPr>
        </p:nvSpPr>
        <p:spPr/>
        <p:txBody>
          <a:bodyPr/>
          <a:lstStyle/>
          <a:p>
            <a:r>
              <a:rPr lang="en-GB" dirty="0"/>
              <a:t>Required alerts  / reports (2)</a:t>
            </a:r>
          </a:p>
        </p:txBody>
      </p:sp>
      <p:sp>
        <p:nvSpPr>
          <p:cNvPr id="3" name="Content Placeholder 2">
            <a:extLst>
              <a:ext uri="{FF2B5EF4-FFF2-40B4-BE49-F238E27FC236}">
                <a16:creationId xmlns:a16="http://schemas.microsoft.com/office/drawing/2014/main" id="{C8B4D8DD-9A02-47A4-A400-8D98C7F6F189}"/>
              </a:ext>
            </a:extLst>
          </p:cNvPr>
          <p:cNvSpPr>
            <a:spLocks noGrp="1"/>
          </p:cNvSpPr>
          <p:nvPr>
            <p:ph idx="1"/>
          </p:nvPr>
        </p:nvSpPr>
        <p:spPr>
          <a:xfrm>
            <a:off x="838200" y="1690688"/>
            <a:ext cx="10515600" cy="4486275"/>
          </a:xfrm>
        </p:spPr>
        <p:txBody>
          <a:bodyPr numCol="2">
            <a:normAutofit fontScale="77500" lnSpcReduction="20000"/>
          </a:bodyPr>
          <a:lstStyle/>
          <a:p>
            <a:r>
              <a:rPr lang="en-GB" sz="3300" dirty="0"/>
              <a:t>Fluid intake / output – set threshold for alerting by resident</a:t>
            </a:r>
          </a:p>
          <a:p>
            <a:r>
              <a:rPr lang="en-GB" sz="3300" dirty="0"/>
              <a:t>Food set threshold for alerting by resident</a:t>
            </a:r>
          </a:p>
          <a:p>
            <a:r>
              <a:rPr lang="en-GB" sz="3300" dirty="0"/>
              <a:t>Weight  - alert on &gt;-2kg and &gt;+5kg</a:t>
            </a:r>
          </a:p>
          <a:p>
            <a:r>
              <a:rPr lang="en-GB" sz="3300" dirty="0"/>
              <a:t>Vital signs (set alert thresholds by resident):</a:t>
            </a:r>
          </a:p>
          <a:p>
            <a:pPr lvl="1"/>
            <a:r>
              <a:rPr lang="en-GB" sz="2800" dirty="0"/>
              <a:t>Temperature</a:t>
            </a:r>
          </a:p>
          <a:p>
            <a:pPr lvl="1"/>
            <a:r>
              <a:rPr lang="en-GB" sz="2800" dirty="0"/>
              <a:t>Pulse rate</a:t>
            </a:r>
          </a:p>
          <a:p>
            <a:pPr lvl="1"/>
            <a:r>
              <a:rPr lang="en-GB" sz="2800" dirty="0"/>
              <a:t>Blood pressure </a:t>
            </a:r>
          </a:p>
          <a:p>
            <a:pPr lvl="1"/>
            <a:r>
              <a:rPr lang="en-GB" sz="2800" dirty="0"/>
              <a:t>Blood ox</a:t>
            </a:r>
          </a:p>
          <a:p>
            <a:pPr lvl="1"/>
            <a:r>
              <a:rPr lang="en-GB" sz="2800" dirty="0"/>
              <a:t>Respiration </a:t>
            </a:r>
          </a:p>
          <a:p>
            <a:r>
              <a:rPr lang="en-GB" sz="3300" dirty="0"/>
              <a:t>Movement in bed</a:t>
            </a:r>
          </a:p>
          <a:p>
            <a:r>
              <a:rPr lang="en-GB" sz="3300" dirty="0"/>
              <a:t>Incontinence in bed</a:t>
            </a:r>
          </a:p>
          <a:p>
            <a:r>
              <a:rPr lang="en-GB" sz="3300" dirty="0"/>
              <a:t>Movement in room</a:t>
            </a:r>
          </a:p>
          <a:p>
            <a:r>
              <a:rPr lang="en-GB" sz="3300" dirty="0"/>
              <a:t>Falls detection</a:t>
            </a:r>
          </a:p>
          <a:p>
            <a:r>
              <a:rPr lang="en-GB" sz="3300" dirty="0"/>
              <a:t>Nurse call alerts</a:t>
            </a:r>
          </a:p>
          <a:p>
            <a:r>
              <a:rPr lang="en-GB" sz="3300" dirty="0"/>
              <a:t>Abuse - acoustics</a:t>
            </a:r>
          </a:p>
          <a:p>
            <a:r>
              <a:rPr lang="en-GB" sz="3300" dirty="0"/>
              <a:t>Wellbeing &amp; mood indicators</a:t>
            </a:r>
          </a:p>
          <a:p>
            <a:r>
              <a:rPr lang="en-GB" sz="3300" dirty="0"/>
              <a:t>Alerts from our ‘automated audits’ – see below</a:t>
            </a:r>
          </a:p>
          <a:p>
            <a:endParaRPr lang="en-GB" dirty="0"/>
          </a:p>
        </p:txBody>
      </p:sp>
    </p:spTree>
    <p:extLst>
      <p:ext uri="{BB962C8B-B14F-4D97-AF65-F5344CB8AC3E}">
        <p14:creationId xmlns:p14="http://schemas.microsoft.com/office/powerpoint/2010/main" val="3356999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C1DE-41AF-490A-A1F2-3184F97C2BDE}"/>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B38E0E07-F1EC-4BBD-85B2-F2661711F960}"/>
              </a:ext>
            </a:extLst>
          </p:cNvPr>
          <p:cNvSpPr>
            <a:spLocks noGrp="1"/>
          </p:cNvSpPr>
          <p:nvPr>
            <p:ph idx="1"/>
          </p:nvPr>
        </p:nvSpPr>
        <p:spPr/>
        <p:txBody>
          <a:bodyPr/>
          <a:lstStyle/>
          <a:p>
            <a:r>
              <a:rPr lang="en-GB" dirty="0"/>
              <a:t>Family owned &amp; operated group of nursing &amp; residential homes</a:t>
            </a:r>
          </a:p>
          <a:p>
            <a:r>
              <a:rPr lang="en-GB" dirty="0"/>
              <a:t>Set objective 3 years ago to be able to ‘Remotely monitor Care data’:</a:t>
            </a:r>
          </a:p>
          <a:p>
            <a:pPr lvl="1"/>
            <a:r>
              <a:rPr lang="en-GB" dirty="0"/>
              <a:t>Care Homes acting as individual entities, that don’t need Quality Lead to attend for ‘paper audits’</a:t>
            </a:r>
          </a:p>
          <a:p>
            <a:pPr lvl="1"/>
            <a:r>
              <a:rPr lang="en-GB" dirty="0"/>
              <a:t>Can operate with Directors on a beach (ideally different ones!)</a:t>
            </a:r>
          </a:p>
          <a:p>
            <a:pPr lvl="1"/>
            <a:r>
              <a:rPr lang="en-GB" dirty="0"/>
              <a:t>Data is available on desktop for Managers / Deputies / Nurses and informs better care outcomes</a:t>
            </a:r>
          </a:p>
          <a:p>
            <a:endParaRPr lang="en-GB" dirty="0"/>
          </a:p>
        </p:txBody>
      </p:sp>
    </p:spTree>
    <p:extLst>
      <p:ext uri="{BB962C8B-B14F-4D97-AF65-F5344CB8AC3E}">
        <p14:creationId xmlns:p14="http://schemas.microsoft.com/office/powerpoint/2010/main" val="2882664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7BDBF-DCD4-45E9-892A-6CEF50170893}"/>
              </a:ext>
            </a:extLst>
          </p:cNvPr>
          <p:cNvSpPr>
            <a:spLocks noGrp="1"/>
          </p:cNvSpPr>
          <p:nvPr>
            <p:ph type="title"/>
          </p:nvPr>
        </p:nvSpPr>
        <p:spPr/>
        <p:txBody>
          <a:bodyPr/>
          <a:lstStyle/>
          <a:p>
            <a:r>
              <a:rPr lang="en-GB" dirty="0"/>
              <a:t>Perfect world system…</a:t>
            </a:r>
          </a:p>
        </p:txBody>
      </p:sp>
      <p:sp>
        <p:nvSpPr>
          <p:cNvPr id="3" name="Content Placeholder 2">
            <a:extLst>
              <a:ext uri="{FF2B5EF4-FFF2-40B4-BE49-F238E27FC236}">
                <a16:creationId xmlns:a16="http://schemas.microsoft.com/office/drawing/2014/main" id="{AFB5E811-24B8-4111-9711-C2B82ED396D3}"/>
              </a:ext>
            </a:extLst>
          </p:cNvPr>
          <p:cNvSpPr>
            <a:spLocks noGrp="1"/>
          </p:cNvSpPr>
          <p:nvPr>
            <p:ph idx="1"/>
          </p:nvPr>
        </p:nvSpPr>
        <p:spPr>
          <a:xfrm>
            <a:off x="838200" y="1399309"/>
            <a:ext cx="10515600" cy="4777654"/>
          </a:xfrm>
        </p:spPr>
        <p:txBody>
          <a:bodyPr>
            <a:normAutofit fontScale="85000" lnSpcReduction="20000"/>
          </a:bodyPr>
          <a:lstStyle/>
          <a:p>
            <a:r>
              <a:rPr lang="en-GB" dirty="0"/>
              <a:t>Requirement:</a:t>
            </a:r>
          </a:p>
          <a:p>
            <a:pPr lvl="1"/>
            <a:r>
              <a:rPr lang="en-GB" dirty="0"/>
              <a:t>A series of ‘nested / cascade’ alerts and dashboards e.g. one for each of:</a:t>
            </a:r>
          </a:p>
          <a:p>
            <a:pPr lvl="2"/>
            <a:r>
              <a:rPr lang="en-GB" dirty="0"/>
              <a:t>CEO / Directors e.g. Finance</a:t>
            </a:r>
          </a:p>
          <a:p>
            <a:pPr lvl="2"/>
            <a:r>
              <a:rPr lang="en-GB" dirty="0"/>
              <a:t>Ops director</a:t>
            </a:r>
          </a:p>
          <a:p>
            <a:pPr lvl="2"/>
            <a:r>
              <a:rPr lang="en-GB" dirty="0"/>
              <a:t>Head of Quality &amp; Governance</a:t>
            </a:r>
          </a:p>
          <a:p>
            <a:pPr lvl="2"/>
            <a:r>
              <a:rPr lang="en-GB" dirty="0"/>
              <a:t>Registered Manager</a:t>
            </a:r>
          </a:p>
          <a:p>
            <a:pPr lvl="2"/>
            <a:r>
              <a:rPr lang="en-GB" dirty="0"/>
              <a:t>Deputy / clinical lead </a:t>
            </a:r>
          </a:p>
          <a:p>
            <a:pPr marL="914400" lvl="2" indent="0">
              <a:buNone/>
            </a:pPr>
            <a:r>
              <a:rPr lang="en-GB" dirty="0"/>
              <a:t>As you go up the hierarchy , each person should be able to see all data visible to everyone below them BUT not necessarily getting all of the alerts coming from ‘below’ – </a:t>
            </a:r>
            <a:r>
              <a:rPr lang="en-GB" dirty="0" err="1"/>
              <a:t>eg</a:t>
            </a:r>
            <a:r>
              <a:rPr lang="en-GB" dirty="0"/>
              <a:t> CEO would not want to get all alerts relating to say missed individual comfort rounds but Head of Quality perhaps would want to get notified if there were say 50 of those alerts in a week</a:t>
            </a:r>
          </a:p>
          <a:p>
            <a:r>
              <a:rPr lang="en-GB" dirty="0"/>
              <a:t>At each point in hierarchy need to have real time alerting &amp; drill down reports</a:t>
            </a:r>
          </a:p>
          <a:p>
            <a:r>
              <a:rPr lang="en-GB" dirty="0"/>
              <a:t>Volume and nature of data means initial data view /alert should be a simple graphical presentation with tabular drill as an option </a:t>
            </a:r>
          </a:p>
          <a:p>
            <a:r>
              <a:rPr lang="en-GB" dirty="0"/>
              <a:t>CEO/Ops/Head of Quality would want system to report at Group level e.g. aggregate and compare data across multiple homes.</a:t>
            </a:r>
          </a:p>
          <a:p>
            <a:pPr lvl="1"/>
            <a:endParaRPr lang="en-GB" dirty="0"/>
          </a:p>
        </p:txBody>
      </p:sp>
      <p:sp>
        <p:nvSpPr>
          <p:cNvPr id="4" name="Right Brace 3">
            <a:extLst>
              <a:ext uri="{FF2B5EF4-FFF2-40B4-BE49-F238E27FC236}">
                <a16:creationId xmlns:a16="http://schemas.microsoft.com/office/drawing/2014/main" id="{C2506522-545C-47F3-AD2D-94CF04D3B62E}"/>
              </a:ext>
            </a:extLst>
          </p:cNvPr>
          <p:cNvSpPr/>
          <p:nvPr/>
        </p:nvSpPr>
        <p:spPr>
          <a:xfrm>
            <a:off x="5153891" y="1975680"/>
            <a:ext cx="402560" cy="74919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8C6D4A89-77D7-49F3-82A8-825D0C322BE3}"/>
              </a:ext>
            </a:extLst>
          </p:cNvPr>
          <p:cNvSpPr txBox="1"/>
          <p:nvPr/>
        </p:nvSpPr>
        <p:spPr>
          <a:xfrm>
            <a:off x="5556451" y="2027110"/>
            <a:ext cx="4446531" cy="646331"/>
          </a:xfrm>
          <a:prstGeom prst="rect">
            <a:avLst/>
          </a:prstGeom>
          <a:noFill/>
        </p:spPr>
        <p:txBody>
          <a:bodyPr wrap="square" rtlCol="0">
            <a:spAutoFit/>
          </a:bodyPr>
          <a:lstStyle/>
          <a:p>
            <a:r>
              <a:rPr lang="en-GB" dirty="0">
                <a:latin typeface="Montserrat Ultra Light" panose="00000300000000000000" pitchFamily="50" charset="0"/>
              </a:rPr>
              <a:t>Recognising that smaller care home groups won’t have these roles</a:t>
            </a:r>
          </a:p>
        </p:txBody>
      </p:sp>
    </p:spTree>
    <p:extLst>
      <p:ext uri="{BB962C8B-B14F-4D97-AF65-F5344CB8AC3E}">
        <p14:creationId xmlns:p14="http://schemas.microsoft.com/office/powerpoint/2010/main" val="3642380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BDBC2-8B04-4969-83CD-F86FA450FAA7}"/>
              </a:ext>
            </a:extLst>
          </p:cNvPr>
          <p:cNvSpPr>
            <a:spLocks noGrp="1"/>
          </p:cNvSpPr>
          <p:nvPr>
            <p:ph type="title"/>
          </p:nvPr>
        </p:nvSpPr>
        <p:spPr/>
        <p:txBody>
          <a:bodyPr/>
          <a:lstStyle/>
          <a:p>
            <a:r>
              <a:rPr lang="en-GB" dirty="0"/>
              <a:t>Remote monitoring is…</a:t>
            </a:r>
          </a:p>
        </p:txBody>
      </p:sp>
      <p:graphicFrame>
        <p:nvGraphicFramePr>
          <p:cNvPr id="6" name="Diagram 5">
            <a:extLst>
              <a:ext uri="{FF2B5EF4-FFF2-40B4-BE49-F238E27FC236}">
                <a16:creationId xmlns:a16="http://schemas.microsoft.com/office/drawing/2014/main" id="{F18194C7-9BE7-4744-A860-47C06520E29A}"/>
              </a:ext>
            </a:extLst>
          </p:cNvPr>
          <p:cNvGraphicFramePr/>
          <p:nvPr>
            <p:extLst>
              <p:ext uri="{D42A27DB-BD31-4B8C-83A1-F6EECF244321}">
                <p14:modId xmlns:p14="http://schemas.microsoft.com/office/powerpoint/2010/main" val="715355710"/>
              </p:ext>
            </p:extLst>
          </p:nvPr>
        </p:nvGraphicFramePr>
        <p:xfrm>
          <a:off x="1177636" y="1427018"/>
          <a:ext cx="8982364" cy="47113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4612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FC1D-4EC6-4A64-ABCD-D56CD58331E0}"/>
              </a:ext>
            </a:extLst>
          </p:cNvPr>
          <p:cNvSpPr>
            <a:spLocks noGrp="1"/>
          </p:cNvSpPr>
          <p:nvPr>
            <p:ph type="title"/>
          </p:nvPr>
        </p:nvSpPr>
        <p:spPr>
          <a:xfrm>
            <a:off x="1130877" y="391535"/>
            <a:ext cx="10515600" cy="595745"/>
          </a:xfrm>
        </p:spPr>
        <p:txBody>
          <a:bodyPr>
            <a:normAutofit fontScale="90000"/>
          </a:bodyPr>
          <a:lstStyle/>
          <a:p>
            <a:r>
              <a:rPr lang="en-GB" dirty="0"/>
              <a:t>What have we done?</a:t>
            </a:r>
          </a:p>
        </p:txBody>
      </p:sp>
      <p:sp>
        <p:nvSpPr>
          <p:cNvPr id="4" name="Rectangle 3">
            <a:extLst>
              <a:ext uri="{FF2B5EF4-FFF2-40B4-BE49-F238E27FC236}">
                <a16:creationId xmlns:a16="http://schemas.microsoft.com/office/drawing/2014/main" id="{8C69EEF0-5550-497D-8AF9-1810F2302390}"/>
              </a:ext>
            </a:extLst>
          </p:cNvPr>
          <p:cNvSpPr/>
          <p:nvPr/>
        </p:nvSpPr>
        <p:spPr>
          <a:xfrm>
            <a:off x="1130877" y="2592533"/>
            <a:ext cx="2535382" cy="1325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Nourish</a:t>
            </a:r>
            <a:br>
              <a:rPr lang="en-GB" dirty="0">
                <a:solidFill>
                  <a:schemeClr val="accent1">
                    <a:lumMod val="75000"/>
                  </a:schemeClr>
                </a:solidFill>
              </a:rPr>
            </a:br>
            <a:r>
              <a:rPr lang="en-GB" dirty="0">
                <a:solidFill>
                  <a:schemeClr val="accent1">
                    <a:lumMod val="75000"/>
                  </a:schemeClr>
                </a:solidFill>
              </a:rPr>
              <a:t>Electronic Care Management System</a:t>
            </a:r>
            <a:br>
              <a:rPr lang="en-GB" dirty="0">
                <a:solidFill>
                  <a:schemeClr val="accent1">
                    <a:lumMod val="75000"/>
                  </a:schemeClr>
                </a:solidFill>
              </a:rPr>
            </a:br>
            <a:r>
              <a:rPr lang="en-GB" dirty="0">
                <a:solidFill>
                  <a:schemeClr val="accent1">
                    <a:lumMod val="75000"/>
                  </a:schemeClr>
                </a:solidFill>
              </a:rPr>
              <a:t>&amp; </a:t>
            </a:r>
            <a:r>
              <a:rPr lang="en-GB" dirty="0" err="1">
                <a:solidFill>
                  <a:schemeClr val="accent1">
                    <a:lumMod val="75000"/>
                  </a:schemeClr>
                </a:solidFill>
              </a:rPr>
              <a:t>PowerBI</a:t>
            </a:r>
            <a:endParaRPr lang="en-GB" dirty="0">
              <a:solidFill>
                <a:schemeClr val="accent1">
                  <a:lumMod val="75000"/>
                </a:schemeClr>
              </a:solidFill>
            </a:endParaRPr>
          </a:p>
        </p:txBody>
      </p:sp>
      <p:sp>
        <p:nvSpPr>
          <p:cNvPr id="5" name="Rectangle 4">
            <a:extLst>
              <a:ext uri="{FF2B5EF4-FFF2-40B4-BE49-F238E27FC236}">
                <a16:creationId xmlns:a16="http://schemas.microsoft.com/office/drawing/2014/main" id="{97B00847-E3D2-4739-86C2-C7048B6EF4D6}"/>
              </a:ext>
            </a:extLst>
          </p:cNvPr>
          <p:cNvSpPr/>
          <p:nvPr/>
        </p:nvSpPr>
        <p:spPr>
          <a:xfrm>
            <a:off x="5046518" y="2577812"/>
            <a:ext cx="2535382" cy="1325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In room monitoring </a:t>
            </a:r>
            <a:br>
              <a:rPr lang="en-GB" dirty="0">
                <a:solidFill>
                  <a:schemeClr val="accent1">
                    <a:lumMod val="75000"/>
                  </a:schemeClr>
                </a:solidFill>
              </a:rPr>
            </a:br>
            <a:r>
              <a:rPr lang="en-GB" dirty="0">
                <a:solidFill>
                  <a:schemeClr val="accent1">
                    <a:lumMod val="75000"/>
                  </a:schemeClr>
                </a:solidFill>
              </a:rPr>
              <a:t>trials</a:t>
            </a:r>
          </a:p>
        </p:txBody>
      </p:sp>
      <p:sp>
        <p:nvSpPr>
          <p:cNvPr id="6" name="Rectangle 5">
            <a:extLst>
              <a:ext uri="{FF2B5EF4-FFF2-40B4-BE49-F238E27FC236}">
                <a16:creationId xmlns:a16="http://schemas.microsoft.com/office/drawing/2014/main" id="{5F95CD22-B478-436A-8F3A-DE52D49F59B0}"/>
              </a:ext>
            </a:extLst>
          </p:cNvPr>
          <p:cNvSpPr/>
          <p:nvPr/>
        </p:nvSpPr>
        <p:spPr>
          <a:xfrm>
            <a:off x="8818418" y="2577812"/>
            <a:ext cx="2535382" cy="13255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accent1">
                    <a:lumMod val="75000"/>
                  </a:schemeClr>
                </a:solidFill>
              </a:rPr>
              <a:t>Docobo</a:t>
            </a:r>
            <a:r>
              <a:rPr lang="en-GB" dirty="0">
                <a:solidFill>
                  <a:schemeClr val="accent1">
                    <a:lumMod val="75000"/>
                  </a:schemeClr>
                </a:solidFill>
              </a:rPr>
              <a:t> implementation</a:t>
            </a:r>
          </a:p>
        </p:txBody>
      </p:sp>
      <p:cxnSp>
        <p:nvCxnSpPr>
          <p:cNvPr id="8" name="Straight Arrow Connector 7">
            <a:extLst>
              <a:ext uri="{FF2B5EF4-FFF2-40B4-BE49-F238E27FC236}">
                <a16:creationId xmlns:a16="http://schemas.microsoft.com/office/drawing/2014/main" id="{19F291C9-12A6-4580-BFEA-8514BFC1DEC8}"/>
              </a:ext>
            </a:extLst>
          </p:cNvPr>
          <p:cNvCxnSpPr>
            <a:cxnSpLocks/>
            <a:stCxn id="5" idx="2"/>
            <a:endCxn id="12" idx="0"/>
          </p:cNvCxnSpPr>
          <p:nvPr/>
        </p:nvCxnSpPr>
        <p:spPr>
          <a:xfrm flipH="1">
            <a:off x="5129646" y="3903375"/>
            <a:ext cx="1184563" cy="10770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858641AA-8DBB-441A-A9A3-A5998C504FA3}"/>
              </a:ext>
            </a:extLst>
          </p:cNvPr>
          <p:cNvCxnSpPr>
            <a:cxnSpLocks/>
            <a:stCxn id="5" idx="2"/>
            <a:endCxn id="14" idx="0"/>
          </p:cNvCxnSpPr>
          <p:nvPr/>
        </p:nvCxnSpPr>
        <p:spPr>
          <a:xfrm>
            <a:off x="6314209" y="3903375"/>
            <a:ext cx="1123950" cy="10421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7B11E4C6-76B9-461F-AB14-6299D9C74BF8}"/>
              </a:ext>
            </a:extLst>
          </p:cNvPr>
          <p:cNvSpPr/>
          <p:nvPr/>
        </p:nvSpPr>
        <p:spPr>
          <a:xfrm>
            <a:off x="4428259" y="4980422"/>
            <a:ext cx="1402773" cy="8902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Falls detection</a:t>
            </a:r>
          </a:p>
        </p:txBody>
      </p:sp>
      <p:sp>
        <p:nvSpPr>
          <p:cNvPr id="14" name="Rectangle 13">
            <a:extLst>
              <a:ext uri="{FF2B5EF4-FFF2-40B4-BE49-F238E27FC236}">
                <a16:creationId xmlns:a16="http://schemas.microsoft.com/office/drawing/2014/main" id="{94D4FC0C-4FB8-4E40-95E7-7CD86C16C988}"/>
              </a:ext>
            </a:extLst>
          </p:cNvPr>
          <p:cNvSpPr/>
          <p:nvPr/>
        </p:nvSpPr>
        <p:spPr>
          <a:xfrm>
            <a:off x="6736772" y="4945499"/>
            <a:ext cx="1402773" cy="8902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Alexa</a:t>
            </a:r>
          </a:p>
        </p:txBody>
      </p:sp>
      <p:sp>
        <p:nvSpPr>
          <p:cNvPr id="17" name="Rectangle 16">
            <a:extLst>
              <a:ext uri="{FF2B5EF4-FFF2-40B4-BE49-F238E27FC236}">
                <a16:creationId xmlns:a16="http://schemas.microsoft.com/office/drawing/2014/main" id="{EA4BB3C4-923A-4297-8D1B-17DB9AFD395B}"/>
              </a:ext>
            </a:extLst>
          </p:cNvPr>
          <p:cNvSpPr/>
          <p:nvPr/>
        </p:nvSpPr>
        <p:spPr>
          <a:xfrm>
            <a:off x="1130877" y="4200820"/>
            <a:ext cx="2535382" cy="19659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dirty="0">
                <a:solidFill>
                  <a:schemeClr val="accent1">
                    <a:lumMod val="75000"/>
                  </a:schemeClr>
                </a:solidFill>
              </a:rPr>
              <a:t>Covid </a:t>
            </a:r>
            <a:r>
              <a:rPr lang="en-GB" dirty="0" err="1">
                <a:solidFill>
                  <a:schemeClr val="accent1">
                    <a:lumMod val="75000"/>
                  </a:schemeClr>
                </a:solidFill>
              </a:rPr>
              <a:t>Obs</a:t>
            </a:r>
            <a:endParaRPr lang="en-GB" dirty="0">
              <a:solidFill>
                <a:schemeClr val="accent1">
                  <a:lumMod val="75000"/>
                </a:schemeClr>
              </a:solidFill>
            </a:endParaRPr>
          </a:p>
          <a:p>
            <a:pPr marL="285750" indent="-285750">
              <a:buFont typeface="Arial" panose="020B0604020202020204" pitchFamily="34" charset="0"/>
              <a:buChar char="•"/>
            </a:pPr>
            <a:r>
              <a:rPr lang="en-GB" dirty="0">
                <a:solidFill>
                  <a:schemeClr val="accent1">
                    <a:lumMod val="75000"/>
                  </a:schemeClr>
                </a:solidFill>
              </a:rPr>
              <a:t>RESTORE2 </a:t>
            </a:r>
            <a:r>
              <a:rPr lang="en-GB" dirty="0" err="1">
                <a:solidFill>
                  <a:schemeClr val="accent1">
                    <a:lumMod val="75000"/>
                  </a:schemeClr>
                </a:solidFill>
              </a:rPr>
              <a:t>Obs</a:t>
            </a:r>
            <a:endParaRPr lang="en-GB" dirty="0">
              <a:solidFill>
                <a:schemeClr val="accent1">
                  <a:lumMod val="75000"/>
                </a:schemeClr>
              </a:solidFill>
            </a:endParaRPr>
          </a:p>
          <a:p>
            <a:pPr marL="285750" indent="-285750">
              <a:buFont typeface="Arial" panose="020B0604020202020204" pitchFamily="34" charset="0"/>
              <a:buChar char="•"/>
            </a:pPr>
            <a:r>
              <a:rPr lang="en-GB" dirty="0">
                <a:solidFill>
                  <a:schemeClr val="accent1">
                    <a:lumMod val="75000"/>
                  </a:schemeClr>
                </a:solidFill>
              </a:rPr>
              <a:t>BMI</a:t>
            </a:r>
          </a:p>
          <a:p>
            <a:pPr marL="285750" indent="-285750">
              <a:buFont typeface="Arial" panose="020B0604020202020204" pitchFamily="34" charset="0"/>
              <a:buChar char="•"/>
            </a:pPr>
            <a:r>
              <a:rPr lang="en-GB" dirty="0" err="1">
                <a:solidFill>
                  <a:schemeClr val="accent1">
                    <a:lumMod val="75000"/>
                  </a:schemeClr>
                </a:solidFill>
              </a:rPr>
              <a:t>Waterlow</a:t>
            </a:r>
            <a:endParaRPr lang="en-GB" dirty="0">
              <a:solidFill>
                <a:schemeClr val="accent1">
                  <a:lumMod val="75000"/>
                </a:schemeClr>
              </a:solidFill>
            </a:endParaRPr>
          </a:p>
          <a:p>
            <a:pPr marL="285750" indent="-285750">
              <a:buFont typeface="Arial" panose="020B0604020202020204" pitchFamily="34" charset="0"/>
              <a:buChar char="•"/>
            </a:pPr>
            <a:r>
              <a:rPr lang="en-GB" dirty="0">
                <a:solidFill>
                  <a:schemeClr val="accent1">
                    <a:lumMod val="75000"/>
                  </a:schemeClr>
                </a:solidFill>
              </a:rPr>
              <a:t>Daily/Weekly Reports</a:t>
            </a:r>
          </a:p>
          <a:p>
            <a:pPr marL="285750" indent="-285750">
              <a:buFont typeface="Arial" panose="020B0604020202020204" pitchFamily="34" charset="0"/>
              <a:buChar char="•"/>
            </a:pPr>
            <a:r>
              <a:rPr lang="en-GB" dirty="0">
                <a:solidFill>
                  <a:schemeClr val="accent1">
                    <a:lumMod val="75000"/>
                  </a:schemeClr>
                </a:solidFill>
              </a:rPr>
              <a:t>“Live” Alerts</a:t>
            </a:r>
          </a:p>
        </p:txBody>
      </p:sp>
      <p:cxnSp>
        <p:nvCxnSpPr>
          <p:cNvPr id="18" name="Straight Arrow Connector 17">
            <a:extLst>
              <a:ext uri="{FF2B5EF4-FFF2-40B4-BE49-F238E27FC236}">
                <a16:creationId xmlns:a16="http://schemas.microsoft.com/office/drawing/2014/main" id="{89036276-B78E-412C-9E7B-8C2968E84870}"/>
              </a:ext>
            </a:extLst>
          </p:cNvPr>
          <p:cNvCxnSpPr>
            <a:cxnSpLocks/>
            <a:stCxn id="4" idx="2"/>
            <a:endCxn id="17" idx="0"/>
          </p:cNvCxnSpPr>
          <p:nvPr/>
        </p:nvCxnSpPr>
        <p:spPr>
          <a:xfrm>
            <a:off x="2398568" y="3918096"/>
            <a:ext cx="0" cy="282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Left Brace 23">
            <a:extLst>
              <a:ext uri="{FF2B5EF4-FFF2-40B4-BE49-F238E27FC236}">
                <a16:creationId xmlns:a16="http://schemas.microsoft.com/office/drawing/2014/main" id="{3871BE90-CE03-4CE0-A8B6-3BB9AD8FB4BD}"/>
              </a:ext>
            </a:extLst>
          </p:cNvPr>
          <p:cNvSpPr/>
          <p:nvPr/>
        </p:nvSpPr>
        <p:spPr>
          <a:xfrm rot="5400000">
            <a:off x="6016337" y="-3176874"/>
            <a:ext cx="595745" cy="1087322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Rectangle 24">
            <a:extLst>
              <a:ext uri="{FF2B5EF4-FFF2-40B4-BE49-F238E27FC236}">
                <a16:creationId xmlns:a16="http://schemas.microsoft.com/office/drawing/2014/main" id="{CC03D430-5FC5-4813-BD10-5A9FFC7D1795}"/>
              </a:ext>
            </a:extLst>
          </p:cNvPr>
          <p:cNvSpPr/>
          <p:nvPr/>
        </p:nvSpPr>
        <p:spPr>
          <a:xfrm>
            <a:off x="2109354" y="1166598"/>
            <a:ext cx="8409709" cy="6159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Need an over-arching data structure to bring this together =&gt; 1 place to report from</a:t>
            </a:r>
          </a:p>
        </p:txBody>
      </p:sp>
    </p:spTree>
    <p:extLst>
      <p:ext uri="{BB962C8B-B14F-4D97-AF65-F5344CB8AC3E}">
        <p14:creationId xmlns:p14="http://schemas.microsoft.com/office/powerpoint/2010/main" val="20943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2" grpId="0" animBg="1"/>
      <p:bldP spid="14" grpId="0" animBg="1"/>
      <p:bldP spid="17" grpId="0" animBg="1"/>
      <p:bldP spid="24" grpId="0" animBg="1"/>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6F94-6B1D-4BC1-96F6-EFC3419D3FD2}"/>
              </a:ext>
            </a:extLst>
          </p:cNvPr>
          <p:cNvSpPr>
            <a:spLocks noGrp="1"/>
          </p:cNvSpPr>
          <p:nvPr>
            <p:ph type="title"/>
          </p:nvPr>
        </p:nvSpPr>
        <p:spPr/>
        <p:txBody>
          <a:bodyPr/>
          <a:lstStyle/>
          <a:p>
            <a:r>
              <a:rPr lang="en-GB" dirty="0"/>
              <a:t>Integration &amp; Storage of data from other systems</a:t>
            </a:r>
          </a:p>
        </p:txBody>
      </p:sp>
      <p:sp>
        <p:nvSpPr>
          <p:cNvPr id="4" name="Oval 3">
            <a:extLst>
              <a:ext uri="{FF2B5EF4-FFF2-40B4-BE49-F238E27FC236}">
                <a16:creationId xmlns:a16="http://schemas.microsoft.com/office/drawing/2014/main" id="{69687641-0381-4FE7-93A2-4F554B220502}"/>
              </a:ext>
            </a:extLst>
          </p:cNvPr>
          <p:cNvSpPr/>
          <p:nvPr/>
        </p:nvSpPr>
        <p:spPr>
          <a:xfrm>
            <a:off x="3095931" y="2735952"/>
            <a:ext cx="2133600" cy="207818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Analytics and Alerts System</a:t>
            </a:r>
          </a:p>
        </p:txBody>
      </p:sp>
      <p:sp>
        <p:nvSpPr>
          <p:cNvPr id="5" name="Oval 4">
            <a:extLst>
              <a:ext uri="{FF2B5EF4-FFF2-40B4-BE49-F238E27FC236}">
                <a16:creationId xmlns:a16="http://schemas.microsoft.com/office/drawing/2014/main" id="{53998BDF-F353-4D47-9C84-C54EFE03FED8}"/>
              </a:ext>
            </a:extLst>
          </p:cNvPr>
          <p:cNvSpPr/>
          <p:nvPr/>
        </p:nvSpPr>
        <p:spPr>
          <a:xfrm>
            <a:off x="1166529" y="3061534"/>
            <a:ext cx="1593273" cy="142701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Falls detection</a:t>
            </a:r>
          </a:p>
        </p:txBody>
      </p:sp>
      <p:sp>
        <p:nvSpPr>
          <p:cNvPr id="6" name="Oval 5">
            <a:extLst>
              <a:ext uri="{FF2B5EF4-FFF2-40B4-BE49-F238E27FC236}">
                <a16:creationId xmlns:a16="http://schemas.microsoft.com/office/drawing/2014/main" id="{D05F52A2-B689-4268-A34C-24F56EF84B0D}"/>
              </a:ext>
            </a:extLst>
          </p:cNvPr>
          <p:cNvSpPr/>
          <p:nvPr/>
        </p:nvSpPr>
        <p:spPr>
          <a:xfrm>
            <a:off x="1807458" y="1690688"/>
            <a:ext cx="1593273" cy="126343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Nurse call</a:t>
            </a:r>
          </a:p>
        </p:txBody>
      </p:sp>
      <p:sp>
        <p:nvSpPr>
          <p:cNvPr id="7" name="Oval 6">
            <a:extLst>
              <a:ext uri="{FF2B5EF4-FFF2-40B4-BE49-F238E27FC236}">
                <a16:creationId xmlns:a16="http://schemas.microsoft.com/office/drawing/2014/main" id="{73370A13-8115-4F02-9910-6D5735F73AE0}"/>
              </a:ext>
            </a:extLst>
          </p:cNvPr>
          <p:cNvSpPr/>
          <p:nvPr/>
        </p:nvSpPr>
        <p:spPr>
          <a:xfrm>
            <a:off x="4580859" y="1674883"/>
            <a:ext cx="1766457" cy="98162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Continence detection</a:t>
            </a:r>
          </a:p>
        </p:txBody>
      </p:sp>
      <p:sp>
        <p:nvSpPr>
          <p:cNvPr id="8" name="Oval 7">
            <a:extLst>
              <a:ext uri="{FF2B5EF4-FFF2-40B4-BE49-F238E27FC236}">
                <a16:creationId xmlns:a16="http://schemas.microsoft.com/office/drawing/2014/main" id="{3CDA6494-8831-4185-937F-D8C1473FF711}"/>
              </a:ext>
            </a:extLst>
          </p:cNvPr>
          <p:cNvSpPr/>
          <p:nvPr/>
        </p:nvSpPr>
        <p:spPr>
          <a:xfrm>
            <a:off x="1339305" y="4724620"/>
            <a:ext cx="1766457" cy="16060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Acoustic monitoring</a:t>
            </a:r>
          </a:p>
        </p:txBody>
      </p:sp>
      <p:sp>
        <p:nvSpPr>
          <p:cNvPr id="9" name="Oval 8">
            <a:extLst>
              <a:ext uri="{FF2B5EF4-FFF2-40B4-BE49-F238E27FC236}">
                <a16:creationId xmlns:a16="http://schemas.microsoft.com/office/drawing/2014/main" id="{1FA46EB4-925D-466A-B474-27C4997F1DD2}"/>
              </a:ext>
            </a:extLst>
          </p:cNvPr>
          <p:cNvSpPr/>
          <p:nvPr/>
        </p:nvSpPr>
        <p:spPr>
          <a:xfrm>
            <a:off x="3279502" y="5118718"/>
            <a:ext cx="1766457" cy="16060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Vital signs</a:t>
            </a:r>
          </a:p>
        </p:txBody>
      </p:sp>
      <p:sp>
        <p:nvSpPr>
          <p:cNvPr id="11" name="Oval 10">
            <a:extLst>
              <a:ext uri="{FF2B5EF4-FFF2-40B4-BE49-F238E27FC236}">
                <a16:creationId xmlns:a16="http://schemas.microsoft.com/office/drawing/2014/main" id="{E092005B-2605-498C-904F-A5B990E154C7}"/>
              </a:ext>
            </a:extLst>
          </p:cNvPr>
          <p:cNvSpPr/>
          <p:nvPr/>
        </p:nvSpPr>
        <p:spPr>
          <a:xfrm>
            <a:off x="7905390" y="1027906"/>
            <a:ext cx="2133600" cy="202867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Information &amp; Intelligence to Care Homes</a:t>
            </a:r>
          </a:p>
        </p:txBody>
      </p:sp>
      <p:cxnSp>
        <p:nvCxnSpPr>
          <p:cNvPr id="13" name="Straight Arrow Connector 12">
            <a:extLst>
              <a:ext uri="{FF2B5EF4-FFF2-40B4-BE49-F238E27FC236}">
                <a16:creationId xmlns:a16="http://schemas.microsoft.com/office/drawing/2014/main" id="{D4D37353-5800-4345-BAC5-0C0FD46BC8C8}"/>
              </a:ext>
            </a:extLst>
          </p:cNvPr>
          <p:cNvCxnSpPr>
            <a:cxnSpLocks/>
            <a:stCxn id="7" idx="4"/>
            <a:endCxn id="4" idx="7"/>
          </p:cNvCxnSpPr>
          <p:nvPr/>
        </p:nvCxnSpPr>
        <p:spPr>
          <a:xfrm flipH="1">
            <a:off x="4917073" y="2656503"/>
            <a:ext cx="547015" cy="3837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451BFA7-C95A-4D05-ADC1-86F121369980}"/>
              </a:ext>
            </a:extLst>
          </p:cNvPr>
          <p:cNvCxnSpPr>
            <a:cxnSpLocks/>
            <a:stCxn id="6" idx="5"/>
            <a:endCxn id="4" idx="1"/>
          </p:cNvCxnSpPr>
          <p:nvPr/>
        </p:nvCxnSpPr>
        <p:spPr>
          <a:xfrm>
            <a:off x="3167402" y="2769094"/>
            <a:ext cx="240987" cy="2712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A908CAB-689C-4432-82B3-475C93E27F0C}"/>
              </a:ext>
            </a:extLst>
          </p:cNvPr>
          <p:cNvCxnSpPr>
            <a:cxnSpLocks/>
            <a:stCxn id="5" idx="6"/>
            <a:endCxn id="4" idx="2"/>
          </p:cNvCxnSpPr>
          <p:nvPr/>
        </p:nvCxnSpPr>
        <p:spPr>
          <a:xfrm>
            <a:off x="2759802" y="3775043"/>
            <a:ext cx="3361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1BE3EF8-1AC6-429B-BE29-3D878D159432}"/>
              </a:ext>
            </a:extLst>
          </p:cNvPr>
          <p:cNvCxnSpPr>
            <a:cxnSpLocks/>
            <a:stCxn id="8" idx="7"/>
            <a:endCxn id="4" idx="3"/>
          </p:cNvCxnSpPr>
          <p:nvPr/>
        </p:nvCxnSpPr>
        <p:spPr>
          <a:xfrm flipV="1">
            <a:off x="2847070" y="4509791"/>
            <a:ext cx="561319" cy="4500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D70582D-B380-4937-B8D4-9B3A11FE333E}"/>
              </a:ext>
            </a:extLst>
          </p:cNvPr>
          <p:cNvCxnSpPr>
            <a:cxnSpLocks/>
            <a:stCxn id="9" idx="0"/>
            <a:endCxn id="4" idx="4"/>
          </p:cNvCxnSpPr>
          <p:nvPr/>
        </p:nvCxnSpPr>
        <p:spPr>
          <a:xfrm flipV="1">
            <a:off x="4162731" y="4814134"/>
            <a:ext cx="0" cy="304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0D631211-114A-46A7-A1F0-22BB7D5327DB}"/>
              </a:ext>
            </a:extLst>
          </p:cNvPr>
          <p:cNvSpPr/>
          <p:nvPr/>
        </p:nvSpPr>
        <p:spPr>
          <a:xfrm>
            <a:off x="5379586" y="4959820"/>
            <a:ext cx="1766457" cy="16060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Care Data</a:t>
            </a:r>
          </a:p>
        </p:txBody>
      </p:sp>
      <p:cxnSp>
        <p:nvCxnSpPr>
          <p:cNvPr id="45" name="Straight Arrow Connector 44">
            <a:extLst>
              <a:ext uri="{FF2B5EF4-FFF2-40B4-BE49-F238E27FC236}">
                <a16:creationId xmlns:a16="http://schemas.microsoft.com/office/drawing/2014/main" id="{DEAF40BE-5773-40FD-9512-045EB546A85A}"/>
              </a:ext>
            </a:extLst>
          </p:cNvPr>
          <p:cNvCxnSpPr>
            <a:cxnSpLocks/>
            <a:stCxn id="44" idx="1"/>
            <a:endCxn id="4" idx="5"/>
          </p:cNvCxnSpPr>
          <p:nvPr/>
        </p:nvCxnSpPr>
        <p:spPr>
          <a:xfrm flipH="1" flipV="1">
            <a:off x="4917073" y="4509791"/>
            <a:ext cx="721205" cy="6852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0" name="Arrow: Bent-Up 49">
            <a:extLst>
              <a:ext uri="{FF2B5EF4-FFF2-40B4-BE49-F238E27FC236}">
                <a16:creationId xmlns:a16="http://schemas.microsoft.com/office/drawing/2014/main" id="{3D272182-C1C9-420E-A8D6-F9AE98D0421F}"/>
              </a:ext>
            </a:extLst>
          </p:cNvPr>
          <p:cNvSpPr/>
          <p:nvPr/>
        </p:nvSpPr>
        <p:spPr>
          <a:xfrm>
            <a:off x="5417072" y="3103071"/>
            <a:ext cx="3782345" cy="61048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Arrow: Down 51">
            <a:extLst>
              <a:ext uri="{FF2B5EF4-FFF2-40B4-BE49-F238E27FC236}">
                <a16:creationId xmlns:a16="http://schemas.microsoft.com/office/drawing/2014/main" id="{865644F5-303A-44EA-BE6A-2F6B04B4A557}"/>
              </a:ext>
            </a:extLst>
          </p:cNvPr>
          <p:cNvSpPr/>
          <p:nvPr/>
        </p:nvSpPr>
        <p:spPr>
          <a:xfrm>
            <a:off x="8882743" y="3713559"/>
            <a:ext cx="316674" cy="6041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Oval 52">
            <a:extLst>
              <a:ext uri="{FF2B5EF4-FFF2-40B4-BE49-F238E27FC236}">
                <a16:creationId xmlns:a16="http://schemas.microsoft.com/office/drawing/2014/main" id="{B93FB02D-2484-4B3B-A88A-465A9E3947A8}"/>
              </a:ext>
            </a:extLst>
          </p:cNvPr>
          <p:cNvSpPr/>
          <p:nvPr/>
        </p:nvSpPr>
        <p:spPr>
          <a:xfrm>
            <a:off x="8085499" y="4324047"/>
            <a:ext cx="1953491" cy="160604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Information &amp; Intelligence to NHS</a:t>
            </a:r>
          </a:p>
        </p:txBody>
      </p:sp>
    </p:spTree>
    <p:extLst>
      <p:ext uri="{BB962C8B-B14F-4D97-AF65-F5344CB8AC3E}">
        <p14:creationId xmlns:p14="http://schemas.microsoft.com/office/powerpoint/2010/main" val="2617961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21E86-6F45-470E-ADE0-518E8CF32CF3}"/>
              </a:ext>
            </a:extLst>
          </p:cNvPr>
          <p:cNvSpPr>
            <a:spLocks noGrp="1"/>
          </p:cNvSpPr>
          <p:nvPr>
            <p:ph type="title"/>
          </p:nvPr>
        </p:nvSpPr>
        <p:spPr/>
        <p:txBody>
          <a:bodyPr/>
          <a:lstStyle/>
          <a:p>
            <a:r>
              <a:rPr lang="en-GB" dirty="0"/>
              <a:t>Lessons learnt</a:t>
            </a:r>
          </a:p>
        </p:txBody>
      </p:sp>
      <p:sp>
        <p:nvSpPr>
          <p:cNvPr id="3" name="Content Placeholder 2">
            <a:extLst>
              <a:ext uri="{FF2B5EF4-FFF2-40B4-BE49-F238E27FC236}">
                <a16:creationId xmlns:a16="http://schemas.microsoft.com/office/drawing/2014/main" id="{67E881B3-7919-4D74-876D-6A421AEC8DFE}"/>
              </a:ext>
            </a:extLst>
          </p:cNvPr>
          <p:cNvSpPr>
            <a:spLocks noGrp="1"/>
          </p:cNvSpPr>
          <p:nvPr>
            <p:ph idx="1"/>
          </p:nvPr>
        </p:nvSpPr>
        <p:spPr/>
        <p:txBody>
          <a:bodyPr/>
          <a:lstStyle/>
          <a:p>
            <a:r>
              <a:rPr lang="en-GB" dirty="0"/>
              <a:t>Need to integrate into core DCMS</a:t>
            </a:r>
          </a:p>
          <a:p>
            <a:r>
              <a:rPr lang="en-GB" dirty="0"/>
              <a:t>NHS colleagues data needs are far more short term &amp; clinical than care home needs</a:t>
            </a:r>
          </a:p>
          <a:p>
            <a:r>
              <a:rPr lang="en-GB" dirty="0"/>
              <a:t>Current lack of understanding of care homes:</a:t>
            </a:r>
          </a:p>
          <a:p>
            <a:pPr lvl="1"/>
            <a:r>
              <a:rPr lang="en-GB" dirty="0"/>
              <a:t>Regulatory requirements</a:t>
            </a:r>
          </a:p>
          <a:p>
            <a:pPr lvl="1"/>
            <a:r>
              <a:rPr lang="en-GB" dirty="0"/>
              <a:t>Processes &amp; procedures &amp; capabilities</a:t>
            </a:r>
          </a:p>
          <a:p>
            <a:pPr lvl="1"/>
            <a:r>
              <a:rPr lang="en-GB" dirty="0"/>
              <a:t>Care management systems</a:t>
            </a:r>
          </a:p>
          <a:p>
            <a:pPr lvl="1"/>
            <a:r>
              <a:rPr lang="en-GB" dirty="0"/>
              <a:t>Resource constraints – people and capital</a:t>
            </a:r>
          </a:p>
          <a:p>
            <a:r>
              <a:rPr lang="en-GB" dirty="0"/>
              <a:t>NHS gains economic benefits but few if any for care homes – need a model of sharing benefits </a:t>
            </a:r>
          </a:p>
          <a:p>
            <a:pPr lvl="1"/>
            <a:endParaRPr lang="en-GB" dirty="0"/>
          </a:p>
        </p:txBody>
      </p:sp>
    </p:spTree>
    <p:extLst>
      <p:ext uri="{BB962C8B-B14F-4D97-AF65-F5344CB8AC3E}">
        <p14:creationId xmlns:p14="http://schemas.microsoft.com/office/powerpoint/2010/main" val="48402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2A2BF-CC94-4065-BD21-421A2593CCD6}"/>
              </a:ext>
            </a:extLst>
          </p:cNvPr>
          <p:cNvSpPr>
            <a:spLocks noGrp="1"/>
          </p:cNvSpPr>
          <p:nvPr>
            <p:ph type="ctrTitle"/>
          </p:nvPr>
        </p:nvSpPr>
        <p:spPr>
          <a:xfrm>
            <a:off x="1524000" y="2235200"/>
            <a:ext cx="9144000" cy="2387600"/>
          </a:xfrm>
        </p:spPr>
        <p:txBody>
          <a:bodyPr>
            <a:normAutofit/>
          </a:bodyPr>
          <a:lstStyle/>
          <a:p>
            <a:r>
              <a:rPr lang="en-GB" dirty="0"/>
              <a:t>End</a:t>
            </a:r>
          </a:p>
        </p:txBody>
      </p:sp>
    </p:spTree>
    <p:extLst>
      <p:ext uri="{BB962C8B-B14F-4D97-AF65-F5344CB8AC3E}">
        <p14:creationId xmlns:p14="http://schemas.microsoft.com/office/powerpoint/2010/main" val="139937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7BDBF-DCD4-45E9-892A-6CEF50170893}"/>
              </a:ext>
            </a:extLst>
          </p:cNvPr>
          <p:cNvSpPr>
            <a:spLocks noGrp="1"/>
          </p:cNvSpPr>
          <p:nvPr>
            <p:ph type="title"/>
          </p:nvPr>
        </p:nvSpPr>
        <p:spPr/>
        <p:txBody>
          <a:bodyPr/>
          <a:lstStyle/>
          <a:p>
            <a:r>
              <a:rPr lang="en-GB" dirty="0"/>
              <a:t>Reporting  / alerting</a:t>
            </a:r>
          </a:p>
        </p:txBody>
      </p:sp>
      <p:sp>
        <p:nvSpPr>
          <p:cNvPr id="3" name="Content Placeholder 2">
            <a:extLst>
              <a:ext uri="{FF2B5EF4-FFF2-40B4-BE49-F238E27FC236}">
                <a16:creationId xmlns:a16="http://schemas.microsoft.com/office/drawing/2014/main" id="{AFB5E811-24B8-4111-9711-C2B82ED396D3}"/>
              </a:ext>
            </a:extLst>
          </p:cNvPr>
          <p:cNvSpPr>
            <a:spLocks noGrp="1"/>
          </p:cNvSpPr>
          <p:nvPr>
            <p:ph idx="1"/>
          </p:nvPr>
        </p:nvSpPr>
        <p:spPr/>
        <p:txBody>
          <a:bodyPr>
            <a:normAutofit fontScale="92500" lnSpcReduction="20000"/>
          </a:bodyPr>
          <a:lstStyle/>
          <a:p>
            <a:r>
              <a:rPr lang="en-GB" dirty="0"/>
              <a:t>Critical to be able to easily define and set auto alert over / under thresholds / when specific trends identified e.g. weights have changed by say –2kg or +5kg in a defined period</a:t>
            </a:r>
          </a:p>
          <a:p>
            <a:r>
              <a:rPr lang="en-GB" dirty="0"/>
              <a:t>Ability to easily ‘spot’, view and analyse trends is vital BUT more than 10 lines on a graph is impossible to analyse</a:t>
            </a:r>
          </a:p>
          <a:p>
            <a:r>
              <a:rPr lang="en-GB" dirty="0"/>
              <a:t>Would like to alert &amp; report on automated audits </a:t>
            </a:r>
          </a:p>
          <a:p>
            <a:r>
              <a:rPr lang="en-GB" dirty="0"/>
              <a:t>Should allow auto-adjustment of dependency tools (this could alert for staffing needs e.g. Nourish know how many handsets are in use and if that number is less than dependency tool predicts, it could alert)</a:t>
            </a:r>
          </a:p>
          <a:p>
            <a:r>
              <a:rPr lang="en-GB" u="sng" dirty="0"/>
              <a:t>MUST </a:t>
            </a:r>
            <a:r>
              <a:rPr lang="en-GB" dirty="0"/>
              <a:t>be able to schedule and run groups of reports at specific times for specific timeframes and save their output – e.g. weekly, monthly reports &amp; provide as evidence to regulator(s)</a:t>
            </a:r>
            <a:endParaRPr lang="en-GB" u="sng" dirty="0"/>
          </a:p>
          <a:p>
            <a:pPr lvl="1"/>
            <a:endParaRPr lang="en-GB" dirty="0"/>
          </a:p>
        </p:txBody>
      </p:sp>
    </p:spTree>
    <p:extLst>
      <p:ext uri="{BB962C8B-B14F-4D97-AF65-F5344CB8AC3E}">
        <p14:creationId xmlns:p14="http://schemas.microsoft.com/office/powerpoint/2010/main" val="1403090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3464</TotalTime>
  <Words>894</Words>
  <Application>Microsoft Office PowerPoint</Application>
  <PresentationFormat>Widescreen</PresentationFormat>
  <Paragraphs>99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Montserrat Ultra Light</vt:lpstr>
      <vt:lpstr>Office Theme</vt:lpstr>
      <vt:lpstr>Blackadder Corporation Remote Monitoring</vt:lpstr>
      <vt:lpstr>Background</vt:lpstr>
      <vt:lpstr>Perfect world system…</vt:lpstr>
      <vt:lpstr>Remote monitoring is…</vt:lpstr>
      <vt:lpstr>What have we done?</vt:lpstr>
      <vt:lpstr>Integration &amp; Storage of data from other systems</vt:lpstr>
      <vt:lpstr>Lessons learnt</vt:lpstr>
      <vt:lpstr>End</vt:lpstr>
      <vt:lpstr>Reporting  / alerting</vt:lpstr>
      <vt:lpstr>What have we done?</vt:lpstr>
      <vt:lpstr>Required alerts  / reports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 Butcher</dc:creator>
  <cp:lastModifiedBy>Michael</cp:lastModifiedBy>
  <cp:revision>31</cp:revision>
  <dcterms:created xsi:type="dcterms:W3CDTF">2020-06-29T11:18:10Z</dcterms:created>
  <dcterms:modified xsi:type="dcterms:W3CDTF">2021-07-28T09:11:24Z</dcterms:modified>
</cp:coreProperties>
</file>