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798" r:id="rId2"/>
    <p:sldId id="294" r:id="rId3"/>
    <p:sldId id="298" r:id="rId4"/>
    <p:sldId id="300" r:id="rId5"/>
    <p:sldId id="799" r:id="rId6"/>
    <p:sldId id="800" r:id="rId7"/>
    <p:sldId id="801" r:id="rId8"/>
    <p:sldId id="803" r:id="rId9"/>
    <p:sldId id="804" r:id="rId10"/>
    <p:sldId id="30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99"/>
    <p:restoredTop sz="96012"/>
  </p:normalViewPr>
  <p:slideViewPr>
    <p:cSldViewPr snapToGrid="0" snapToObjects="1">
      <p:cViewPr varScale="1">
        <p:scale>
          <a:sx n="98" d="100"/>
          <a:sy n="98" d="100"/>
        </p:scale>
        <p:origin x="84"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xswhc.nhs.uk\documents\WCH\swtaddk\1%20New%20Projects\Telehealth\WN%20Care%20homes\Evaluation\ICC\Response%20time%20data.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[Response time data.xlsx]Pivot!PivotTable1</c:name>
    <c:fmtId val="18"/>
  </c:pivotSource>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a:t>ICC Overall Response Times for Deteriorating Resident Alerts</a:t>
            </a:r>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1"/>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anchor="ctr" anchorCtr="1"/>
            <a:lstStyle/>
            <a:p>
              <a:pPr>
                <a:defRPr sz="3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rgbClr val="00B050"/>
          </a:solidFill>
          <a:ln w="25400">
            <a:solidFill>
              <a:schemeClr val="lt1"/>
            </a:solidFill>
          </a:ln>
          <a:effectLst/>
          <a:sp3d contourW="25400">
            <a:contourClr>
              <a:schemeClr val="lt1"/>
            </a:contourClr>
          </a:sp3d>
        </c:spPr>
      </c:pivotFmt>
      <c:pivotFmt>
        <c:idx val="3"/>
        <c:spPr>
          <a:solidFill>
            <a:srgbClr val="92D050"/>
          </a:solidFill>
          <a:ln w="25400">
            <a:solidFill>
              <a:schemeClr val="lt1"/>
            </a:solidFill>
          </a:ln>
          <a:effectLst/>
          <a:sp3d contourW="25400">
            <a:contourClr>
              <a:schemeClr val="lt1"/>
            </a:contourClr>
          </a:sp3d>
        </c:spPr>
      </c:pivotFmt>
      <c:pivotFmt>
        <c:idx val="4"/>
        <c:spPr>
          <a:solidFill>
            <a:schemeClr val="accent6">
              <a:lumMod val="75000"/>
            </a:schemeClr>
          </a:solidFill>
          <a:ln w="25400">
            <a:solidFill>
              <a:schemeClr val="lt1"/>
            </a:solidFill>
          </a:ln>
          <a:effectLst/>
          <a:sp3d contourW="25400">
            <a:contourClr>
              <a:schemeClr val="lt1"/>
            </a:contourClr>
          </a:sp3d>
        </c:spPr>
      </c:pivotFmt>
      <c:pivotFmt>
        <c:idx val="5"/>
        <c:spPr>
          <a:solidFill>
            <a:srgbClr val="C00000"/>
          </a:solidFill>
          <a:ln w="25400">
            <a:solidFill>
              <a:schemeClr val="lt1"/>
            </a:solidFill>
          </a:ln>
          <a:effectLst/>
          <a:sp3d contourW="25400">
            <a:contourClr>
              <a:schemeClr val="lt1"/>
            </a:contourClr>
          </a:sp3d>
        </c:spPr>
      </c:pivotFmt>
      <c:pivotFmt>
        <c:idx val="6"/>
        <c:spPr>
          <a:solidFill>
            <a:schemeClr val="accent1"/>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anchor="ctr" anchorCtr="1"/>
            <a:lstStyle/>
            <a:p>
              <a:pPr>
                <a:defRPr sz="3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rgbClr val="00B050"/>
          </a:solidFill>
          <a:ln w="25400">
            <a:solidFill>
              <a:schemeClr val="lt1"/>
            </a:solidFill>
          </a:ln>
          <a:effectLst/>
          <a:sp3d contourW="25400">
            <a:contourClr>
              <a:schemeClr val="lt1"/>
            </a:contourClr>
          </a:sp3d>
        </c:spPr>
      </c:pivotFmt>
      <c:pivotFmt>
        <c:idx val="8"/>
        <c:spPr>
          <a:solidFill>
            <a:srgbClr val="92D050"/>
          </a:solidFill>
          <a:ln w="25400">
            <a:solidFill>
              <a:schemeClr val="lt1"/>
            </a:solidFill>
          </a:ln>
          <a:effectLst/>
          <a:sp3d contourW="25400">
            <a:contourClr>
              <a:schemeClr val="lt1"/>
            </a:contourClr>
          </a:sp3d>
        </c:spPr>
      </c:pivotFmt>
      <c:pivotFmt>
        <c:idx val="9"/>
        <c:spPr>
          <a:solidFill>
            <a:schemeClr val="accent6">
              <a:lumMod val="75000"/>
            </a:schemeClr>
          </a:solidFill>
          <a:ln w="25400">
            <a:solidFill>
              <a:schemeClr val="lt1"/>
            </a:solidFill>
          </a:ln>
          <a:effectLst/>
          <a:sp3d contourW="25400">
            <a:contourClr>
              <a:schemeClr val="lt1"/>
            </a:contourClr>
          </a:sp3d>
        </c:spPr>
      </c:pivotFmt>
      <c:pivotFmt>
        <c:idx val="10"/>
        <c:spPr>
          <a:solidFill>
            <a:srgbClr val="C00000"/>
          </a:solidFill>
          <a:ln w="25400">
            <a:solidFill>
              <a:schemeClr val="lt1"/>
            </a:solidFill>
          </a:ln>
          <a:effectLst/>
          <a:sp3d contourW="25400">
            <a:contourClr>
              <a:schemeClr val="lt1"/>
            </a:contourClr>
          </a:sp3d>
        </c:spPr>
      </c:pivotFmt>
      <c:pivotFmt>
        <c:idx val="11"/>
        <c:spPr>
          <a:solidFill>
            <a:schemeClr val="accent1"/>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anchor="ctr" anchorCtr="1"/>
            <a:lstStyle/>
            <a:p>
              <a:pPr>
                <a:defRPr sz="3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rgbClr val="00B050"/>
          </a:solidFill>
          <a:ln w="25400">
            <a:solidFill>
              <a:schemeClr val="lt1"/>
            </a:solidFill>
          </a:ln>
          <a:effectLst/>
          <a:sp3d contourW="25400">
            <a:contourClr>
              <a:schemeClr val="lt1"/>
            </a:contourClr>
          </a:sp3d>
        </c:spPr>
      </c:pivotFmt>
      <c:pivotFmt>
        <c:idx val="13"/>
        <c:spPr>
          <a:solidFill>
            <a:srgbClr val="92D050"/>
          </a:solidFill>
          <a:ln w="25400">
            <a:solidFill>
              <a:schemeClr val="lt1"/>
            </a:solidFill>
          </a:ln>
          <a:effectLst/>
          <a:sp3d contourW="25400">
            <a:contourClr>
              <a:schemeClr val="lt1"/>
            </a:contourClr>
          </a:sp3d>
        </c:spPr>
      </c:pivotFmt>
      <c:pivotFmt>
        <c:idx val="14"/>
        <c:spPr>
          <a:solidFill>
            <a:schemeClr val="accent6">
              <a:lumMod val="75000"/>
            </a:schemeClr>
          </a:solidFill>
          <a:ln w="25400">
            <a:solidFill>
              <a:schemeClr val="lt1"/>
            </a:solidFill>
          </a:ln>
          <a:effectLst/>
          <a:sp3d contourW="25400">
            <a:contourClr>
              <a:schemeClr val="lt1"/>
            </a:contourClr>
          </a:sp3d>
        </c:spPr>
      </c:pivotFmt>
      <c:pivotFmt>
        <c:idx val="15"/>
        <c:spPr>
          <a:solidFill>
            <a:srgbClr val="C00000"/>
          </a:solidFill>
          <a:ln w="25400">
            <a:solidFill>
              <a:schemeClr val="lt1"/>
            </a:solidFill>
          </a:ln>
          <a:effectLst/>
          <a:sp3d contourW="25400">
            <a:contourClr>
              <a:schemeClr val="lt1"/>
            </a:contourClr>
          </a:sp3d>
        </c:spPr>
      </c:pivotFmt>
    </c:pivotFmts>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Pivot!$B$4</c:f>
              <c:strCache>
                <c:ptCount val="1"/>
                <c:pt idx="0">
                  <c:v>Total</c:v>
                </c:pt>
              </c:strCache>
            </c:strRef>
          </c:tx>
          <c:dPt>
            <c:idx val="0"/>
            <c:bubble3D val="0"/>
            <c:spPr>
              <a:solidFill>
                <a:srgbClr val="00B05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2215-405A-9EFB-47CAB8B4DB9C}"/>
              </c:ext>
            </c:extLst>
          </c:dPt>
          <c:dPt>
            <c:idx val="1"/>
            <c:bubble3D val="0"/>
            <c:spPr>
              <a:solidFill>
                <a:srgbClr val="92D05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2215-405A-9EFB-47CAB8B4DB9C}"/>
              </c:ext>
            </c:extLst>
          </c:dPt>
          <c:dPt>
            <c:idx val="2"/>
            <c:bubble3D val="0"/>
            <c:spPr>
              <a:solidFill>
                <a:schemeClr val="accent2">
                  <a:lumMod val="75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2215-405A-9EFB-47CAB8B4DB9C}"/>
              </c:ext>
            </c:extLst>
          </c:dPt>
          <c:dPt>
            <c:idx val="3"/>
            <c:bubble3D val="0"/>
            <c:spPr>
              <a:solidFill>
                <a:srgbClr val="C0000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2215-405A-9EFB-47CAB8B4DB9C}"/>
              </c:ext>
            </c:extLst>
          </c:dPt>
          <c:dLbls>
            <c:spPr>
              <a:noFill/>
              <a:ln>
                <a:noFill/>
              </a:ln>
              <a:effectLst/>
            </c:spPr>
            <c:txPr>
              <a:bodyPr rot="0" spcFirstLastPara="1" vertOverflow="ellipsis" vert="horz" wrap="square" anchor="ctr" anchorCtr="1"/>
              <a:lstStyle/>
              <a:p>
                <a:pPr>
                  <a:defRPr sz="2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Pivot!$A$5:$A$9</c:f>
              <c:strCache>
                <c:ptCount val="4"/>
                <c:pt idx="0">
                  <c:v>within an hour</c:v>
                </c:pt>
                <c:pt idx="1">
                  <c:v>between 1 &amp; 2 hours</c:v>
                </c:pt>
                <c:pt idx="2">
                  <c:v>between 2 &amp; 4 hours</c:v>
                </c:pt>
                <c:pt idx="3">
                  <c:v>over 4 hours</c:v>
                </c:pt>
              </c:strCache>
            </c:strRef>
          </c:cat>
          <c:val>
            <c:numRef>
              <c:f>Pivot!$B$5:$B$9</c:f>
              <c:numCache>
                <c:formatCode>0%</c:formatCode>
                <c:ptCount val="4"/>
                <c:pt idx="0">
                  <c:v>0.43564356435643564</c:v>
                </c:pt>
                <c:pt idx="1">
                  <c:v>0.29372937293729373</c:v>
                </c:pt>
                <c:pt idx="2">
                  <c:v>8.5808580858085806E-2</c:v>
                </c:pt>
                <c:pt idx="3">
                  <c:v>0.18481848184818481</c:v>
                </c:pt>
              </c:numCache>
            </c:numRef>
          </c:val>
          <c:extLst xmlns:c16r2="http://schemas.microsoft.com/office/drawing/2015/06/chart">
            <c:ext xmlns:c16="http://schemas.microsoft.com/office/drawing/2014/chart" uri="{C3380CC4-5D6E-409C-BE32-E72D297353CC}">
              <c16:uniqueId val="{00000008-2215-405A-9EFB-47CAB8B4DB9C}"/>
            </c:ext>
          </c:extLst>
        </c:ser>
        <c:dLbls>
          <c:showLegendKey val="0"/>
          <c:showVal val="0"/>
          <c:showCatName val="0"/>
          <c:showSerName val="0"/>
          <c:showPercent val="0"/>
          <c:showBubbleSize val="0"/>
          <c:showLeaderLines val="1"/>
        </c:dLbls>
      </c:pie3D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pPr>
      <a:endParaRPr lang="en-US"/>
    </a:p>
  </c:txPr>
  <c:externalData r:id="rId3">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dropZoneSeries val="1"/>
      </c14:pivotOptions>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D11C18-C170-2E4C-A383-4135D127AEF6}" type="datetimeFigureOut">
              <a:rPr lang="en-US" smtClean="0"/>
              <a:t>7/27/2021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3249FC-973B-E049-9688-7D20848C7191}" type="slidenum">
              <a:rPr lang="en-US" smtClean="0"/>
              <a:t>‹#›</a:t>
            </a:fld>
            <a:endParaRPr lang="en-US"/>
          </a:p>
        </p:txBody>
      </p:sp>
    </p:spTree>
    <p:extLst>
      <p:ext uri="{BB962C8B-B14F-4D97-AF65-F5344CB8AC3E}">
        <p14:creationId xmlns:p14="http://schemas.microsoft.com/office/powerpoint/2010/main" val="4283016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Work is proceeding to gain engagement with the final 5 CH’s</a:t>
            </a:r>
          </a:p>
          <a:p>
            <a:r>
              <a:rPr lang="en-GB" dirty="0"/>
              <a:t>Nursing Homes less engaged than Residential Homes. </a:t>
            </a:r>
          </a:p>
          <a:p>
            <a:r>
              <a:rPr lang="en-GB" dirty="0"/>
              <a:t>Use for deteriorating patients is variable</a:t>
            </a:r>
          </a:p>
          <a:p>
            <a:r>
              <a:rPr lang="en-GB" dirty="0"/>
              <a:t>New ACP role is leading the on-site training and engagement.</a:t>
            </a:r>
          </a:p>
        </p:txBody>
      </p:sp>
      <p:sp>
        <p:nvSpPr>
          <p:cNvPr id="4" name="Slide Number Placeholder 3"/>
          <p:cNvSpPr>
            <a:spLocks noGrp="1"/>
          </p:cNvSpPr>
          <p:nvPr>
            <p:ph type="sldNum" sz="quarter" idx="10"/>
          </p:nvPr>
        </p:nvSpPr>
        <p:spPr/>
        <p:txBody>
          <a:bodyPr/>
          <a:lstStyle/>
          <a:p>
            <a:fld id="{DA5418EF-3BFC-4E8F-8570-10F91F967059}" type="slidenum">
              <a:rPr lang="en-GB" smtClean="0"/>
              <a:t>3</a:t>
            </a:fld>
            <a:endParaRPr lang="en-GB"/>
          </a:p>
        </p:txBody>
      </p:sp>
    </p:spTree>
    <p:extLst>
      <p:ext uri="{BB962C8B-B14F-4D97-AF65-F5344CB8AC3E}">
        <p14:creationId xmlns:p14="http://schemas.microsoft.com/office/powerpoint/2010/main" val="3342735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B30211-F683-CF40-B17B-BF785585F19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xmlns="" id="{5D60DAC2-69C4-D044-86E2-545922C9A0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xmlns="" id="{935B2AC2-B0F2-8446-AB88-54E760C7D4FF}"/>
              </a:ext>
            </a:extLst>
          </p:cNvPr>
          <p:cNvSpPr>
            <a:spLocks noGrp="1"/>
          </p:cNvSpPr>
          <p:nvPr>
            <p:ph type="dt" sz="half" idx="10"/>
          </p:nvPr>
        </p:nvSpPr>
        <p:spPr/>
        <p:txBody>
          <a:bodyPr/>
          <a:lstStyle/>
          <a:p>
            <a:fld id="{E03E117D-8157-3548-B630-8EBD97323D1C}" type="datetimeFigureOut">
              <a:rPr lang="en-US" smtClean="0"/>
              <a:t>7/27/2021</a:t>
            </a:fld>
            <a:endParaRPr lang="en-US"/>
          </a:p>
        </p:txBody>
      </p:sp>
      <p:sp>
        <p:nvSpPr>
          <p:cNvPr id="5" name="Footer Placeholder 4">
            <a:extLst>
              <a:ext uri="{FF2B5EF4-FFF2-40B4-BE49-F238E27FC236}">
                <a16:creationId xmlns:a16="http://schemas.microsoft.com/office/drawing/2014/main" xmlns="" id="{9BCD48E4-ECBA-4644-80B4-F5E8E6667D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D928997-4ACC-4843-BE83-9B9E35B3B8F6}"/>
              </a:ext>
            </a:extLst>
          </p:cNvPr>
          <p:cNvSpPr>
            <a:spLocks noGrp="1"/>
          </p:cNvSpPr>
          <p:nvPr>
            <p:ph type="sldNum" sz="quarter" idx="12"/>
          </p:nvPr>
        </p:nvSpPr>
        <p:spPr/>
        <p:txBody>
          <a:bodyPr/>
          <a:lstStyle/>
          <a:p>
            <a:fld id="{54FAF3D5-80AE-2A4E-96A7-69588B3B8BDA}" type="slidenum">
              <a:rPr lang="en-US" smtClean="0"/>
              <a:t>‹#›</a:t>
            </a:fld>
            <a:endParaRPr lang="en-US"/>
          </a:p>
        </p:txBody>
      </p:sp>
    </p:spTree>
    <p:extLst>
      <p:ext uri="{BB962C8B-B14F-4D97-AF65-F5344CB8AC3E}">
        <p14:creationId xmlns:p14="http://schemas.microsoft.com/office/powerpoint/2010/main" val="3925419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2A6B91-D304-1243-AA92-118CDE5E4F4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19A55B55-C63C-B64A-B111-EF302C799D0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3CAF884F-D041-2D43-96C9-3F6037693C3E}"/>
              </a:ext>
            </a:extLst>
          </p:cNvPr>
          <p:cNvSpPr>
            <a:spLocks noGrp="1"/>
          </p:cNvSpPr>
          <p:nvPr>
            <p:ph type="dt" sz="half" idx="10"/>
          </p:nvPr>
        </p:nvSpPr>
        <p:spPr/>
        <p:txBody>
          <a:bodyPr/>
          <a:lstStyle/>
          <a:p>
            <a:fld id="{E03E117D-8157-3548-B630-8EBD97323D1C}" type="datetimeFigureOut">
              <a:rPr lang="en-US" smtClean="0"/>
              <a:t>7/27/2021</a:t>
            </a:fld>
            <a:endParaRPr lang="en-US"/>
          </a:p>
        </p:txBody>
      </p:sp>
      <p:sp>
        <p:nvSpPr>
          <p:cNvPr id="5" name="Footer Placeholder 4">
            <a:extLst>
              <a:ext uri="{FF2B5EF4-FFF2-40B4-BE49-F238E27FC236}">
                <a16:creationId xmlns:a16="http://schemas.microsoft.com/office/drawing/2014/main" xmlns="" id="{3A18E12E-1CC5-A844-9EA4-1C6E7E8AD0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EE58A01-1214-8941-B0B1-019CE7A31D71}"/>
              </a:ext>
            </a:extLst>
          </p:cNvPr>
          <p:cNvSpPr>
            <a:spLocks noGrp="1"/>
          </p:cNvSpPr>
          <p:nvPr>
            <p:ph type="sldNum" sz="quarter" idx="12"/>
          </p:nvPr>
        </p:nvSpPr>
        <p:spPr/>
        <p:txBody>
          <a:bodyPr/>
          <a:lstStyle/>
          <a:p>
            <a:fld id="{54FAF3D5-80AE-2A4E-96A7-69588B3B8BDA}" type="slidenum">
              <a:rPr lang="en-US" smtClean="0"/>
              <a:t>‹#›</a:t>
            </a:fld>
            <a:endParaRPr lang="en-US"/>
          </a:p>
        </p:txBody>
      </p:sp>
    </p:spTree>
    <p:extLst>
      <p:ext uri="{BB962C8B-B14F-4D97-AF65-F5344CB8AC3E}">
        <p14:creationId xmlns:p14="http://schemas.microsoft.com/office/powerpoint/2010/main" val="3942691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745A0A1-5388-1147-8DCF-C25AA48B052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A85BAD7E-6E21-744D-A119-4D40FC4F09C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F5E881E6-774E-2646-962B-0BC855A8B4E7}"/>
              </a:ext>
            </a:extLst>
          </p:cNvPr>
          <p:cNvSpPr>
            <a:spLocks noGrp="1"/>
          </p:cNvSpPr>
          <p:nvPr>
            <p:ph type="dt" sz="half" idx="10"/>
          </p:nvPr>
        </p:nvSpPr>
        <p:spPr/>
        <p:txBody>
          <a:bodyPr/>
          <a:lstStyle/>
          <a:p>
            <a:fld id="{E03E117D-8157-3548-B630-8EBD97323D1C}" type="datetimeFigureOut">
              <a:rPr lang="en-US" smtClean="0"/>
              <a:t>7/27/2021</a:t>
            </a:fld>
            <a:endParaRPr lang="en-US"/>
          </a:p>
        </p:txBody>
      </p:sp>
      <p:sp>
        <p:nvSpPr>
          <p:cNvPr id="5" name="Footer Placeholder 4">
            <a:extLst>
              <a:ext uri="{FF2B5EF4-FFF2-40B4-BE49-F238E27FC236}">
                <a16:creationId xmlns:a16="http://schemas.microsoft.com/office/drawing/2014/main" xmlns="" id="{EEE99E1B-6241-3F42-BE08-4F744B2AE1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9FB892D-699C-324B-9103-BD187D705409}"/>
              </a:ext>
            </a:extLst>
          </p:cNvPr>
          <p:cNvSpPr>
            <a:spLocks noGrp="1"/>
          </p:cNvSpPr>
          <p:nvPr>
            <p:ph type="sldNum" sz="quarter" idx="12"/>
          </p:nvPr>
        </p:nvSpPr>
        <p:spPr/>
        <p:txBody>
          <a:bodyPr/>
          <a:lstStyle/>
          <a:p>
            <a:fld id="{54FAF3D5-80AE-2A4E-96A7-69588B3B8BDA}" type="slidenum">
              <a:rPr lang="en-US" smtClean="0"/>
              <a:t>‹#›</a:t>
            </a:fld>
            <a:endParaRPr lang="en-US"/>
          </a:p>
        </p:txBody>
      </p:sp>
    </p:spTree>
    <p:extLst>
      <p:ext uri="{BB962C8B-B14F-4D97-AF65-F5344CB8AC3E}">
        <p14:creationId xmlns:p14="http://schemas.microsoft.com/office/powerpoint/2010/main" val="134644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CED875-8DD7-8D49-9002-A3B2B67504E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322BD71A-CB7C-0242-9581-3DD966CA784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85E9696F-7AB0-CB49-A1FB-FE83F6E47671}"/>
              </a:ext>
            </a:extLst>
          </p:cNvPr>
          <p:cNvSpPr>
            <a:spLocks noGrp="1"/>
          </p:cNvSpPr>
          <p:nvPr>
            <p:ph type="dt" sz="half" idx="10"/>
          </p:nvPr>
        </p:nvSpPr>
        <p:spPr/>
        <p:txBody>
          <a:bodyPr/>
          <a:lstStyle/>
          <a:p>
            <a:fld id="{E03E117D-8157-3548-B630-8EBD97323D1C}" type="datetimeFigureOut">
              <a:rPr lang="en-US" smtClean="0"/>
              <a:t>7/27/2021</a:t>
            </a:fld>
            <a:endParaRPr lang="en-US"/>
          </a:p>
        </p:txBody>
      </p:sp>
      <p:sp>
        <p:nvSpPr>
          <p:cNvPr id="5" name="Footer Placeholder 4">
            <a:extLst>
              <a:ext uri="{FF2B5EF4-FFF2-40B4-BE49-F238E27FC236}">
                <a16:creationId xmlns:a16="http://schemas.microsoft.com/office/drawing/2014/main" xmlns="" id="{B6B2DC91-D13D-3A41-8A1B-0D8CD16A76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1C88D51-3167-3C47-BF4E-665A8F84F21D}"/>
              </a:ext>
            </a:extLst>
          </p:cNvPr>
          <p:cNvSpPr>
            <a:spLocks noGrp="1"/>
          </p:cNvSpPr>
          <p:nvPr>
            <p:ph type="sldNum" sz="quarter" idx="12"/>
          </p:nvPr>
        </p:nvSpPr>
        <p:spPr/>
        <p:txBody>
          <a:bodyPr/>
          <a:lstStyle/>
          <a:p>
            <a:fld id="{54FAF3D5-80AE-2A4E-96A7-69588B3B8BDA}" type="slidenum">
              <a:rPr lang="en-US" smtClean="0"/>
              <a:t>‹#›</a:t>
            </a:fld>
            <a:endParaRPr lang="en-US"/>
          </a:p>
        </p:txBody>
      </p:sp>
    </p:spTree>
    <p:extLst>
      <p:ext uri="{BB962C8B-B14F-4D97-AF65-F5344CB8AC3E}">
        <p14:creationId xmlns:p14="http://schemas.microsoft.com/office/powerpoint/2010/main" val="912675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B19978-CB7E-9E4E-BE4B-7CED10E0F6E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xmlns="" id="{40BF855B-74DD-A642-9C85-48D103E65F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BE1C10BF-289A-CC4F-B44F-C6268E4B5FF4}"/>
              </a:ext>
            </a:extLst>
          </p:cNvPr>
          <p:cNvSpPr>
            <a:spLocks noGrp="1"/>
          </p:cNvSpPr>
          <p:nvPr>
            <p:ph type="dt" sz="half" idx="10"/>
          </p:nvPr>
        </p:nvSpPr>
        <p:spPr/>
        <p:txBody>
          <a:bodyPr/>
          <a:lstStyle/>
          <a:p>
            <a:fld id="{E03E117D-8157-3548-B630-8EBD97323D1C}" type="datetimeFigureOut">
              <a:rPr lang="en-US" smtClean="0"/>
              <a:t>7/27/2021</a:t>
            </a:fld>
            <a:endParaRPr lang="en-US"/>
          </a:p>
        </p:txBody>
      </p:sp>
      <p:sp>
        <p:nvSpPr>
          <p:cNvPr id="5" name="Footer Placeholder 4">
            <a:extLst>
              <a:ext uri="{FF2B5EF4-FFF2-40B4-BE49-F238E27FC236}">
                <a16:creationId xmlns:a16="http://schemas.microsoft.com/office/drawing/2014/main" xmlns="" id="{A342D1A4-1DF5-C14C-AB30-F7EC75BD4A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7470AE1-2BA0-5B4C-A2AE-18408E67E72C}"/>
              </a:ext>
            </a:extLst>
          </p:cNvPr>
          <p:cNvSpPr>
            <a:spLocks noGrp="1"/>
          </p:cNvSpPr>
          <p:nvPr>
            <p:ph type="sldNum" sz="quarter" idx="12"/>
          </p:nvPr>
        </p:nvSpPr>
        <p:spPr/>
        <p:txBody>
          <a:bodyPr/>
          <a:lstStyle/>
          <a:p>
            <a:fld id="{54FAF3D5-80AE-2A4E-96A7-69588B3B8BDA}" type="slidenum">
              <a:rPr lang="en-US" smtClean="0"/>
              <a:t>‹#›</a:t>
            </a:fld>
            <a:endParaRPr lang="en-US"/>
          </a:p>
        </p:txBody>
      </p:sp>
    </p:spTree>
    <p:extLst>
      <p:ext uri="{BB962C8B-B14F-4D97-AF65-F5344CB8AC3E}">
        <p14:creationId xmlns:p14="http://schemas.microsoft.com/office/powerpoint/2010/main" val="3555687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C2D2C0-6EAD-4D42-A307-E2EEB78E17A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954B36D3-D235-5940-B403-B173F4421D7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xmlns="" id="{DA3A470E-635D-6B43-A441-5684837333E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xmlns="" id="{893890C8-4850-1A4D-9BDD-83ADE6E317F4}"/>
              </a:ext>
            </a:extLst>
          </p:cNvPr>
          <p:cNvSpPr>
            <a:spLocks noGrp="1"/>
          </p:cNvSpPr>
          <p:nvPr>
            <p:ph type="dt" sz="half" idx="10"/>
          </p:nvPr>
        </p:nvSpPr>
        <p:spPr/>
        <p:txBody>
          <a:bodyPr/>
          <a:lstStyle/>
          <a:p>
            <a:fld id="{E03E117D-8157-3548-B630-8EBD97323D1C}" type="datetimeFigureOut">
              <a:rPr lang="en-US" smtClean="0"/>
              <a:t>7/27/2021</a:t>
            </a:fld>
            <a:endParaRPr lang="en-US"/>
          </a:p>
        </p:txBody>
      </p:sp>
      <p:sp>
        <p:nvSpPr>
          <p:cNvPr id="6" name="Footer Placeholder 5">
            <a:extLst>
              <a:ext uri="{FF2B5EF4-FFF2-40B4-BE49-F238E27FC236}">
                <a16:creationId xmlns:a16="http://schemas.microsoft.com/office/drawing/2014/main" xmlns="" id="{F1765ACF-28D5-AB4D-B5BC-389FD6D07D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D119175-FF9A-7E44-93DA-79841EA0021F}"/>
              </a:ext>
            </a:extLst>
          </p:cNvPr>
          <p:cNvSpPr>
            <a:spLocks noGrp="1"/>
          </p:cNvSpPr>
          <p:nvPr>
            <p:ph type="sldNum" sz="quarter" idx="12"/>
          </p:nvPr>
        </p:nvSpPr>
        <p:spPr/>
        <p:txBody>
          <a:bodyPr/>
          <a:lstStyle/>
          <a:p>
            <a:fld id="{54FAF3D5-80AE-2A4E-96A7-69588B3B8BDA}" type="slidenum">
              <a:rPr lang="en-US" smtClean="0"/>
              <a:t>‹#›</a:t>
            </a:fld>
            <a:endParaRPr lang="en-US"/>
          </a:p>
        </p:txBody>
      </p:sp>
    </p:spTree>
    <p:extLst>
      <p:ext uri="{BB962C8B-B14F-4D97-AF65-F5344CB8AC3E}">
        <p14:creationId xmlns:p14="http://schemas.microsoft.com/office/powerpoint/2010/main" val="829794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60162B-2131-5740-B520-E2E52FE1A47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9AC10EC0-5817-574B-A425-6085701ABA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B57CE9E4-0AD2-CC49-9B84-D928F50E619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xmlns="" id="{7F636FCC-DF01-C34B-82A6-1C630B0F7E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E198462D-2DF2-294B-963C-0029C74612E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xmlns="" id="{EF40821D-5B17-C944-B5FD-DAD9A4A4BC75}"/>
              </a:ext>
            </a:extLst>
          </p:cNvPr>
          <p:cNvSpPr>
            <a:spLocks noGrp="1"/>
          </p:cNvSpPr>
          <p:nvPr>
            <p:ph type="dt" sz="half" idx="10"/>
          </p:nvPr>
        </p:nvSpPr>
        <p:spPr/>
        <p:txBody>
          <a:bodyPr/>
          <a:lstStyle/>
          <a:p>
            <a:fld id="{E03E117D-8157-3548-B630-8EBD97323D1C}" type="datetimeFigureOut">
              <a:rPr lang="en-US" smtClean="0"/>
              <a:t>7/27/2021</a:t>
            </a:fld>
            <a:endParaRPr lang="en-US"/>
          </a:p>
        </p:txBody>
      </p:sp>
      <p:sp>
        <p:nvSpPr>
          <p:cNvPr id="8" name="Footer Placeholder 7">
            <a:extLst>
              <a:ext uri="{FF2B5EF4-FFF2-40B4-BE49-F238E27FC236}">
                <a16:creationId xmlns:a16="http://schemas.microsoft.com/office/drawing/2014/main" xmlns="" id="{330E994F-3586-F745-B6B3-2F98BAB8DC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8EC148AA-4038-A847-9A36-3004DCBA76CF}"/>
              </a:ext>
            </a:extLst>
          </p:cNvPr>
          <p:cNvSpPr>
            <a:spLocks noGrp="1"/>
          </p:cNvSpPr>
          <p:nvPr>
            <p:ph type="sldNum" sz="quarter" idx="12"/>
          </p:nvPr>
        </p:nvSpPr>
        <p:spPr/>
        <p:txBody>
          <a:bodyPr/>
          <a:lstStyle/>
          <a:p>
            <a:fld id="{54FAF3D5-80AE-2A4E-96A7-69588B3B8BDA}" type="slidenum">
              <a:rPr lang="en-US" smtClean="0"/>
              <a:t>‹#›</a:t>
            </a:fld>
            <a:endParaRPr lang="en-US"/>
          </a:p>
        </p:txBody>
      </p:sp>
    </p:spTree>
    <p:extLst>
      <p:ext uri="{BB962C8B-B14F-4D97-AF65-F5344CB8AC3E}">
        <p14:creationId xmlns:p14="http://schemas.microsoft.com/office/powerpoint/2010/main" val="1789195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A031D6-0651-644D-AC7E-5943E2BA4D61}"/>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xmlns="" id="{6C25340A-DB9D-5A47-A69E-370686669F3A}"/>
              </a:ext>
            </a:extLst>
          </p:cNvPr>
          <p:cNvSpPr>
            <a:spLocks noGrp="1"/>
          </p:cNvSpPr>
          <p:nvPr>
            <p:ph type="dt" sz="half" idx="10"/>
          </p:nvPr>
        </p:nvSpPr>
        <p:spPr/>
        <p:txBody>
          <a:bodyPr/>
          <a:lstStyle/>
          <a:p>
            <a:fld id="{E03E117D-8157-3548-B630-8EBD97323D1C}" type="datetimeFigureOut">
              <a:rPr lang="en-US" smtClean="0"/>
              <a:t>7/27/2021</a:t>
            </a:fld>
            <a:endParaRPr lang="en-US"/>
          </a:p>
        </p:txBody>
      </p:sp>
      <p:sp>
        <p:nvSpPr>
          <p:cNvPr id="4" name="Footer Placeholder 3">
            <a:extLst>
              <a:ext uri="{FF2B5EF4-FFF2-40B4-BE49-F238E27FC236}">
                <a16:creationId xmlns:a16="http://schemas.microsoft.com/office/drawing/2014/main" xmlns="" id="{7D4AF71D-23B7-7D4E-BD7D-1CD9523A50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186415A-7723-2449-B34B-659C2DC299E8}"/>
              </a:ext>
            </a:extLst>
          </p:cNvPr>
          <p:cNvSpPr>
            <a:spLocks noGrp="1"/>
          </p:cNvSpPr>
          <p:nvPr>
            <p:ph type="sldNum" sz="quarter" idx="12"/>
          </p:nvPr>
        </p:nvSpPr>
        <p:spPr/>
        <p:txBody>
          <a:bodyPr/>
          <a:lstStyle/>
          <a:p>
            <a:fld id="{54FAF3D5-80AE-2A4E-96A7-69588B3B8BDA}" type="slidenum">
              <a:rPr lang="en-US" smtClean="0"/>
              <a:t>‹#›</a:t>
            </a:fld>
            <a:endParaRPr lang="en-US"/>
          </a:p>
        </p:txBody>
      </p:sp>
    </p:spTree>
    <p:extLst>
      <p:ext uri="{BB962C8B-B14F-4D97-AF65-F5344CB8AC3E}">
        <p14:creationId xmlns:p14="http://schemas.microsoft.com/office/powerpoint/2010/main" val="468275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B5E8F51-8BE8-BD41-A0F0-784503E7F023}"/>
              </a:ext>
            </a:extLst>
          </p:cNvPr>
          <p:cNvSpPr>
            <a:spLocks noGrp="1"/>
          </p:cNvSpPr>
          <p:nvPr>
            <p:ph type="dt" sz="half" idx="10"/>
          </p:nvPr>
        </p:nvSpPr>
        <p:spPr/>
        <p:txBody>
          <a:bodyPr/>
          <a:lstStyle/>
          <a:p>
            <a:fld id="{E03E117D-8157-3548-B630-8EBD97323D1C}" type="datetimeFigureOut">
              <a:rPr lang="en-US" smtClean="0"/>
              <a:t>7/27/2021</a:t>
            </a:fld>
            <a:endParaRPr lang="en-US"/>
          </a:p>
        </p:txBody>
      </p:sp>
      <p:sp>
        <p:nvSpPr>
          <p:cNvPr id="3" name="Footer Placeholder 2">
            <a:extLst>
              <a:ext uri="{FF2B5EF4-FFF2-40B4-BE49-F238E27FC236}">
                <a16:creationId xmlns:a16="http://schemas.microsoft.com/office/drawing/2014/main" xmlns="" id="{AE01CA12-AFED-0E40-B45F-826595CD34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D19B1970-EA9D-CE4A-A4F0-545726F42475}"/>
              </a:ext>
            </a:extLst>
          </p:cNvPr>
          <p:cNvSpPr>
            <a:spLocks noGrp="1"/>
          </p:cNvSpPr>
          <p:nvPr>
            <p:ph type="sldNum" sz="quarter" idx="12"/>
          </p:nvPr>
        </p:nvSpPr>
        <p:spPr/>
        <p:txBody>
          <a:bodyPr/>
          <a:lstStyle/>
          <a:p>
            <a:fld id="{54FAF3D5-80AE-2A4E-96A7-69588B3B8BDA}" type="slidenum">
              <a:rPr lang="en-US" smtClean="0"/>
              <a:t>‹#›</a:t>
            </a:fld>
            <a:endParaRPr lang="en-US"/>
          </a:p>
        </p:txBody>
      </p:sp>
    </p:spTree>
    <p:extLst>
      <p:ext uri="{BB962C8B-B14F-4D97-AF65-F5344CB8AC3E}">
        <p14:creationId xmlns:p14="http://schemas.microsoft.com/office/powerpoint/2010/main" val="3863413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CAF326-53A5-2A4D-8AB1-19DF56C0156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BB8ED266-97E2-8C4F-9BA7-C8BDD738E3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xmlns="" id="{C336E6B6-BD07-6C41-8E09-C45C73AA95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80E72DB4-8F8F-5140-8745-1AF762741FD4}"/>
              </a:ext>
            </a:extLst>
          </p:cNvPr>
          <p:cNvSpPr>
            <a:spLocks noGrp="1"/>
          </p:cNvSpPr>
          <p:nvPr>
            <p:ph type="dt" sz="half" idx="10"/>
          </p:nvPr>
        </p:nvSpPr>
        <p:spPr/>
        <p:txBody>
          <a:bodyPr/>
          <a:lstStyle/>
          <a:p>
            <a:fld id="{E03E117D-8157-3548-B630-8EBD97323D1C}" type="datetimeFigureOut">
              <a:rPr lang="en-US" smtClean="0"/>
              <a:t>7/27/2021</a:t>
            </a:fld>
            <a:endParaRPr lang="en-US"/>
          </a:p>
        </p:txBody>
      </p:sp>
      <p:sp>
        <p:nvSpPr>
          <p:cNvPr id="6" name="Footer Placeholder 5">
            <a:extLst>
              <a:ext uri="{FF2B5EF4-FFF2-40B4-BE49-F238E27FC236}">
                <a16:creationId xmlns:a16="http://schemas.microsoft.com/office/drawing/2014/main" xmlns="" id="{C76C7F59-105E-1B49-BA21-EEA3BDD33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471789E-181C-E04B-9DB4-6235398E00DB}"/>
              </a:ext>
            </a:extLst>
          </p:cNvPr>
          <p:cNvSpPr>
            <a:spLocks noGrp="1"/>
          </p:cNvSpPr>
          <p:nvPr>
            <p:ph type="sldNum" sz="quarter" idx="12"/>
          </p:nvPr>
        </p:nvSpPr>
        <p:spPr/>
        <p:txBody>
          <a:bodyPr/>
          <a:lstStyle/>
          <a:p>
            <a:fld id="{54FAF3D5-80AE-2A4E-96A7-69588B3B8BDA}" type="slidenum">
              <a:rPr lang="en-US" smtClean="0"/>
              <a:t>‹#›</a:t>
            </a:fld>
            <a:endParaRPr lang="en-US"/>
          </a:p>
        </p:txBody>
      </p:sp>
    </p:spTree>
    <p:extLst>
      <p:ext uri="{BB962C8B-B14F-4D97-AF65-F5344CB8AC3E}">
        <p14:creationId xmlns:p14="http://schemas.microsoft.com/office/powerpoint/2010/main" val="2538120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D139DE-1108-D446-8644-E013687335B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xmlns="" id="{1157ADFE-E7D3-094B-A2FF-401E1BFA5C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B3CE5CCB-8ED2-E840-B2B9-697A179BE5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849B2F57-D71C-F34C-BEF9-2AFB7E05BA59}"/>
              </a:ext>
            </a:extLst>
          </p:cNvPr>
          <p:cNvSpPr>
            <a:spLocks noGrp="1"/>
          </p:cNvSpPr>
          <p:nvPr>
            <p:ph type="dt" sz="half" idx="10"/>
          </p:nvPr>
        </p:nvSpPr>
        <p:spPr/>
        <p:txBody>
          <a:bodyPr/>
          <a:lstStyle/>
          <a:p>
            <a:fld id="{E03E117D-8157-3548-B630-8EBD97323D1C}" type="datetimeFigureOut">
              <a:rPr lang="en-US" smtClean="0"/>
              <a:t>7/27/2021</a:t>
            </a:fld>
            <a:endParaRPr lang="en-US"/>
          </a:p>
        </p:txBody>
      </p:sp>
      <p:sp>
        <p:nvSpPr>
          <p:cNvPr id="6" name="Footer Placeholder 5">
            <a:extLst>
              <a:ext uri="{FF2B5EF4-FFF2-40B4-BE49-F238E27FC236}">
                <a16:creationId xmlns:a16="http://schemas.microsoft.com/office/drawing/2014/main" xmlns="" id="{F1E46150-2420-8D4C-BE03-0D8D7EBCD3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0171407-6D9D-A44E-9AC4-76635A7465B1}"/>
              </a:ext>
            </a:extLst>
          </p:cNvPr>
          <p:cNvSpPr>
            <a:spLocks noGrp="1"/>
          </p:cNvSpPr>
          <p:nvPr>
            <p:ph type="sldNum" sz="quarter" idx="12"/>
          </p:nvPr>
        </p:nvSpPr>
        <p:spPr/>
        <p:txBody>
          <a:bodyPr/>
          <a:lstStyle/>
          <a:p>
            <a:fld id="{54FAF3D5-80AE-2A4E-96A7-69588B3B8BDA}" type="slidenum">
              <a:rPr lang="en-US" smtClean="0"/>
              <a:t>‹#›</a:t>
            </a:fld>
            <a:endParaRPr lang="en-US"/>
          </a:p>
        </p:txBody>
      </p:sp>
    </p:spTree>
    <p:extLst>
      <p:ext uri="{BB962C8B-B14F-4D97-AF65-F5344CB8AC3E}">
        <p14:creationId xmlns:p14="http://schemas.microsoft.com/office/powerpoint/2010/main" val="3907751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335967F-85A0-494B-9582-14D09911A4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4F6786EF-9D41-0948-A54F-59F66B9F64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BDDF4F1E-06FD-2C47-B084-E387DDA434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E117D-8157-3548-B630-8EBD97323D1C}" type="datetimeFigureOut">
              <a:rPr lang="en-US" smtClean="0"/>
              <a:t>7/27/2021</a:t>
            </a:fld>
            <a:endParaRPr lang="en-US"/>
          </a:p>
        </p:txBody>
      </p:sp>
      <p:sp>
        <p:nvSpPr>
          <p:cNvPr id="5" name="Footer Placeholder 4">
            <a:extLst>
              <a:ext uri="{FF2B5EF4-FFF2-40B4-BE49-F238E27FC236}">
                <a16:creationId xmlns:a16="http://schemas.microsoft.com/office/drawing/2014/main" xmlns="" id="{C904EB7E-6FA0-BB47-9FF9-62BCACEB14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9663E64-E6DA-0642-8041-B23AD0C93D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FAF3D5-80AE-2A4E-96A7-69588B3B8BDA}" type="slidenum">
              <a:rPr lang="en-US" smtClean="0"/>
              <a:t>‹#›</a:t>
            </a:fld>
            <a:endParaRPr lang="en-US"/>
          </a:p>
        </p:txBody>
      </p:sp>
    </p:spTree>
    <p:extLst>
      <p:ext uri="{BB962C8B-B14F-4D97-AF65-F5344CB8AC3E}">
        <p14:creationId xmlns:p14="http://schemas.microsoft.com/office/powerpoint/2010/main" val="1997653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cwp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0807" y="3673394"/>
            <a:ext cx="2286000" cy="62388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4" descr="Image result for warwickshire county council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12564" y="544423"/>
            <a:ext cx="2286000" cy="85725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cwpt logo"/>
          <p:cNvPicPr>
            <a:picLocks noChangeAspect="1" noChangeArrowheads="1"/>
          </p:cNvPicPr>
          <p:nvPr/>
        </p:nvPicPr>
        <p:blipFill>
          <a:blip r:embed="rId2">
            <a:extLst>
              <a:ext uri="{28A0092B-C50C-407E-A947-70E740481C1C}">
                <a14:useLocalDpi xmlns:a14="http://schemas.microsoft.com/office/drawing/2010/main" val="0"/>
              </a:ext>
            </a:extLst>
          </a:blip>
          <a:srcRect l="68979" b="59882"/>
          <a:stretch>
            <a:fillRect/>
          </a:stretch>
        </p:blipFill>
        <p:spPr bwMode="auto">
          <a:xfrm>
            <a:off x="10927723" y="4586638"/>
            <a:ext cx="709084" cy="25082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mage result for out of hospital warwickshire logo"/>
          <p:cNvPicPr>
            <a:picLocks noChangeAspect="1" noChangeArrowheads="1"/>
          </p:cNvPicPr>
          <p:nvPr/>
        </p:nvPicPr>
        <p:blipFill>
          <a:blip r:embed="rId4" cstate="print">
            <a:extLst>
              <a:ext uri="{28A0092B-C50C-407E-A947-70E740481C1C}">
                <a14:useLocalDpi xmlns:a14="http://schemas.microsoft.com/office/drawing/2010/main" val="0"/>
              </a:ext>
            </a:extLst>
          </a:blip>
          <a:srcRect b="13087"/>
          <a:stretch>
            <a:fillRect/>
          </a:stretch>
        </p:blipFill>
        <p:spPr bwMode="auto">
          <a:xfrm>
            <a:off x="10172073" y="1546135"/>
            <a:ext cx="1511300" cy="99695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9"/>
          <p:cNvSpPr>
            <a:spLocks noChangeArrowheads="1"/>
          </p:cNvSpPr>
          <p:nvPr/>
        </p:nvSpPr>
        <p:spPr bwMode="auto">
          <a:xfrm>
            <a:off x="1" y="-17620"/>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en-GB" sz="2400">
              <a:solidFill>
                <a:prstClr val="black"/>
              </a:solidFill>
            </a:endParaRPr>
          </a:p>
        </p:txBody>
      </p:sp>
      <p:sp>
        <p:nvSpPr>
          <p:cNvPr id="8" name="Rectangle 10"/>
          <p:cNvSpPr>
            <a:spLocks noChangeArrowheads="1"/>
          </p:cNvSpPr>
          <p:nvPr/>
        </p:nvSpPr>
        <p:spPr bwMode="auto">
          <a:xfrm>
            <a:off x="1737585" y="2224230"/>
            <a:ext cx="7523855" cy="1723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algn="ctr" eaLnBrk="0" fontAlgn="base" hangingPunct="0">
              <a:spcBef>
                <a:spcPct val="0"/>
              </a:spcBef>
              <a:spcAft>
                <a:spcPct val="0"/>
              </a:spcAft>
            </a:pPr>
            <a:r>
              <a:rPr lang="en-GB" altLang="en-US" sz="3467" b="1" dirty="0">
                <a:latin typeface="Arial" pitchFamily="34" charset="0"/>
                <a:cs typeface="Arial" pitchFamily="34" charset="0"/>
              </a:rPr>
              <a:t>Warwickshire North</a:t>
            </a:r>
          </a:p>
          <a:p>
            <a:pPr algn="ctr" eaLnBrk="0" fontAlgn="base" hangingPunct="0">
              <a:spcBef>
                <a:spcPct val="0"/>
              </a:spcBef>
              <a:spcAft>
                <a:spcPct val="0"/>
              </a:spcAft>
            </a:pPr>
            <a:r>
              <a:rPr lang="en-GB" altLang="en-US" sz="3467" b="1" dirty="0">
                <a:latin typeface="Arial" pitchFamily="34" charset="0"/>
                <a:cs typeface="Arial" pitchFamily="34" charset="0"/>
              </a:rPr>
              <a:t>Remote Monitoring in Care </a:t>
            </a:r>
            <a:r>
              <a:rPr lang="en-GB" altLang="en-US" sz="3467" b="1" dirty="0" smtClean="0">
                <a:latin typeface="Arial" panose="020B0604020202020204" pitchFamily="34" charset="0"/>
                <a:cs typeface="Arial" panose="020B0604020202020204" pitchFamily="34" charset="0"/>
              </a:rPr>
              <a:t>Homes</a:t>
            </a:r>
            <a:endParaRPr lang="en-GB" altLang="en-US" sz="3467" b="1" dirty="0">
              <a:latin typeface="Arial" panose="020B0604020202020204" pitchFamily="34" charset="0"/>
              <a:cs typeface="Arial" panose="020B0604020202020204" pitchFamily="34" charset="0"/>
            </a:endParaRPr>
          </a:p>
          <a:p>
            <a:pPr algn="ctr" eaLnBrk="0" fontAlgn="base" hangingPunct="0">
              <a:spcBef>
                <a:spcPct val="0"/>
              </a:spcBef>
              <a:spcAft>
                <a:spcPct val="0"/>
              </a:spcAft>
            </a:pPr>
            <a:r>
              <a:rPr lang="en-GB" altLang="en-US" sz="3467" b="1" dirty="0">
                <a:latin typeface="Arial" pitchFamily="34" charset="0"/>
                <a:cs typeface="Times New Roman" pitchFamily="18" charset="0"/>
              </a:rPr>
              <a:t>Our Experience</a:t>
            </a:r>
            <a:endParaRPr lang="en-GB" altLang="en-US" sz="2400" dirty="0">
              <a:latin typeface="Arial" pitchFamily="34" charset="0"/>
              <a:cs typeface="Arial" pitchFamily="34" charset="0"/>
            </a:endParaRPr>
          </a:p>
        </p:txBody>
      </p:sp>
      <p:sp>
        <p:nvSpPr>
          <p:cNvPr id="9" name="Rectangle 11"/>
          <p:cNvSpPr>
            <a:spLocks noChangeArrowheads="1"/>
          </p:cNvSpPr>
          <p:nvPr/>
        </p:nvSpPr>
        <p:spPr bwMode="auto">
          <a:xfrm>
            <a:off x="2269237" y="6219692"/>
            <a:ext cx="813222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algn="ctr" fontAlgn="base">
              <a:spcBef>
                <a:spcPct val="0"/>
              </a:spcBef>
              <a:spcAft>
                <a:spcPct val="0"/>
              </a:spcAft>
            </a:pPr>
            <a:r>
              <a:rPr lang="en-GB" altLang="en-US" sz="2400" b="1" i="1" dirty="0">
                <a:solidFill>
                  <a:srgbClr val="C0504D"/>
                </a:solidFill>
                <a:ea typeface="Times New Roman" pitchFamily="18" charset="0"/>
                <a:cs typeface="Times New Roman" pitchFamily="18" charset="0"/>
              </a:rPr>
              <a:t>‘Helping you to help yourself; there for you when you need us’</a:t>
            </a:r>
            <a:endParaRPr lang="en-GB" altLang="en-US" sz="2400" dirty="0">
              <a:solidFill>
                <a:prstClr val="black"/>
              </a:solidFill>
              <a:latin typeface="Arial" pitchFamily="34" charset="0"/>
              <a:cs typeface="Arial" pitchFamily="34" charset="0"/>
            </a:endParaRPr>
          </a:p>
        </p:txBody>
      </p:sp>
      <p:pic>
        <p:nvPicPr>
          <p:cNvPr id="10" name="Picture 9" descr="Text&#10;&#10;Description automatically generated with medium confidence"/>
          <p:cNvPicPr/>
          <p:nvPr/>
        </p:nvPicPr>
        <p:blipFill rotWithShape="1">
          <a:blip r:embed="rId5">
            <a:extLst>
              <a:ext uri="{28A0092B-C50C-407E-A947-70E740481C1C}">
                <a14:useLocalDpi xmlns:a14="http://schemas.microsoft.com/office/drawing/2010/main" val="0"/>
              </a:ext>
            </a:extLst>
          </a:blip>
          <a:srcRect t="10678" b="6560"/>
          <a:stretch/>
        </p:blipFill>
        <p:spPr bwMode="auto">
          <a:xfrm>
            <a:off x="9824564" y="2659768"/>
            <a:ext cx="1858809" cy="69798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51337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ChangeArrowheads="1"/>
          </p:cNvSpPr>
          <p:nvPr/>
        </p:nvSpPr>
        <p:spPr bwMode="auto">
          <a:xfrm>
            <a:off x="4825972" y="599820"/>
            <a:ext cx="2540119" cy="656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algn="ctr" fontAlgn="base">
              <a:spcBef>
                <a:spcPct val="0"/>
              </a:spcBef>
              <a:spcAft>
                <a:spcPct val="0"/>
              </a:spcAft>
            </a:pPr>
            <a:r>
              <a:rPr lang="en-GB" altLang="en-US" sz="3467" b="1" dirty="0">
                <a:latin typeface="Arial" pitchFamily="34" charset="0"/>
                <a:cs typeface="Arial" pitchFamily="34" charset="0"/>
              </a:rPr>
              <a:t>Next Steps</a:t>
            </a:r>
          </a:p>
        </p:txBody>
      </p:sp>
      <p:sp>
        <p:nvSpPr>
          <p:cNvPr id="5" name="TextBox 4"/>
          <p:cNvSpPr txBox="1"/>
          <p:nvPr/>
        </p:nvSpPr>
        <p:spPr>
          <a:xfrm>
            <a:off x="916630" y="2338395"/>
            <a:ext cx="10226992" cy="2793842"/>
          </a:xfrm>
          <a:prstGeom prst="rect">
            <a:avLst/>
          </a:prstGeom>
          <a:noFill/>
        </p:spPr>
        <p:txBody>
          <a:bodyPr wrap="square" rtlCol="0">
            <a:spAutoFit/>
          </a:bodyPr>
          <a:lstStyle/>
          <a:p>
            <a:pPr>
              <a:lnSpc>
                <a:spcPct val="150000"/>
              </a:lnSpc>
            </a:pPr>
            <a:r>
              <a:rPr lang="en-GB" sz="2400" dirty="0">
                <a:latin typeface="Arial" panose="020B0604020202020204" pitchFamily="34" charset="0"/>
                <a:cs typeface="Arial" panose="020B0604020202020204" pitchFamily="34" charset="0"/>
              </a:rPr>
              <a:t>Future </a:t>
            </a:r>
            <a:r>
              <a:rPr lang="en-GB" sz="2400" dirty="0" smtClean="0">
                <a:latin typeface="Arial" panose="020B0604020202020204" pitchFamily="34" charset="0"/>
                <a:cs typeface="Arial" panose="020B0604020202020204" pitchFamily="34" charset="0"/>
              </a:rPr>
              <a:t>Remote Monitoring in Care Homes Opportunities </a:t>
            </a:r>
            <a:r>
              <a:rPr lang="en-GB" sz="2400" dirty="0">
                <a:latin typeface="Arial" panose="020B0604020202020204" pitchFamily="34" charset="0"/>
                <a:cs typeface="Arial" panose="020B0604020202020204" pitchFamily="34" charset="0"/>
              </a:rPr>
              <a:t>Identified; </a:t>
            </a:r>
          </a:p>
          <a:p>
            <a:pPr marL="2285943" lvl="3" indent="-457189">
              <a:lnSpc>
                <a:spcPct val="150000"/>
              </a:lnSpc>
              <a:buFont typeface="+mj-lt"/>
              <a:buAutoNum type="arabicPeriod"/>
            </a:pPr>
            <a:r>
              <a:rPr lang="en-GB" sz="2400" dirty="0" smtClean="0">
                <a:latin typeface="Arial" panose="020B0604020202020204" pitchFamily="34" charset="0"/>
                <a:cs typeface="Arial" panose="020B0604020202020204" pitchFamily="34" charset="0"/>
              </a:rPr>
              <a:t>End of Life Support</a:t>
            </a:r>
          </a:p>
          <a:p>
            <a:pPr marL="2285943" lvl="3" indent="-457189">
              <a:lnSpc>
                <a:spcPct val="150000"/>
              </a:lnSpc>
              <a:buFont typeface="+mj-lt"/>
              <a:buAutoNum type="arabicPeriod"/>
            </a:pPr>
            <a:r>
              <a:rPr lang="en-GB" sz="2400" dirty="0" smtClean="0">
                <a:latin typeface="Arial" panose="020B0604020202020204" pitchFamily="34" charset="0"/>
                <a:cs typeface="Arial" panose="020B0604020202020204" pitchFamily="34" charset="0"/>
              </a:rPr>
              <a:t>Learning </a:t>
            </a:r>
            <a:r>
              <a:rPr lang="en-GB" sz="2400" dirty="0">
                <a:latin typeface="Arial" panose="020B0604020202020204" pitchFamily="34" charset="0"/>
                <a:cs typeface="Arial" panose="020B0604020202020204" pitchFamily="34" charset="0"/>
              </a:rPr>
              <a:t>Disabilities </a:t>
            </a:r>
            <a:r>
              <a:rPr lang="en-GB" sz="2400" dirty="0" smtClean="0">
                <a:latin typeface="Arial" panose="020B0604020202020204" pitchFamily="34" charset="0"/>
                <a:cs typeface="Arial" panose="020B0604020202020204" pitchFamily="34" charset="0"/>
              </a:rPr>
              <a:t>Homes &amp; Assisted Living</a:t>
            </a:r>
            <a:endParaRPr lang="en-GB" sz="2400" dirty="0">
              <a:latin typeface="Arial" panose="020B0604020202020204" pitchFamily="34" charset="0"/>
              <a:cs typeface="Arial" panose="020B0604020202020204" pitchFamily="34" charset="0"/>
            </a:endParaRPr>
          </a:p>
          <a:p>
            <a:pPr marL="2285943" lvl="3" indent="-457189">
              <a:lnSpc>
                <a:spcPct val="150000"/>
              </a:lnSpc>
              <a:buFont typeface="+mj-lt"/>
              <a:buAutoNum type="arabicPeriod"/>
            </a:pPr>
            <a:r>
              <a:rPr lang="en-GB" sz="2400" dirty="0" smtClean="0">
                <a:latin typeface="Arial" panose="020B0604020202020204" pitchFamily="34" charset="0"/>
                <a:cs typeface="Arial" panose="020B0604020202020204" pitchFamily="34" charset="0"/>
              </a:rPr>
              <a:t>Mental </a:t>
            </a:r>
            <a:r>
              <a:rPr lang="en-GB" sz="2400" dirty="0">
                <a:latin typeface="Arial" panose="020B0604020202020204" pitchFamily="34" charset="0"/>
                <a:cs typeface="Arial" panose="020B0604020202020204" pitchFamily="34" charset="0"/>
              </a:rPr>
              <a:t>Health </a:t>
            </a:r>
            <a:r>
              <a:rPr lang="en-GB" sz="2400" dirty="0" smtClean="0">
                <a:latin typeface="Arial" panose="020B0604020202020204" pitchFamily="34" charset="0"/>
                <a:cs typeface="Arial" panose="020B0604020202020204" pitchFamily="34" charset="0"/>
              </a:rPr>
              <a:t>Homes</a:t>
            </a:r>
            <a:endParaRPr lang="en-GB" sz="2400" dirty="0">
              <a:latin typeface="Arial" panose="020B0604020202020204" pitchFamily="34" charset="0"/>
              <a:cs typeface="Arial" panose="020B0604020202020204" pitchFamily="34" charset="0"/>
            </a:endParaRPr>
          </a:p>
          <a:p>
            <a:pPr marL="2285943" lvl="3" indent="-457189">
              <a:lnSpc>
                <a:spcPct val="150000"/>
              </a:lnSpc>
              <a:buFont typeface="+mj-lt"/>
              <a:buAutoNum type="arabicPeriod"/>
            </a:pPr>
            <a:r>
              <a:rPr lang="en-GB" sz="2400" dirty="0" smtClean="0">
                <a:latin typeface="Arial" panose="020B0604020202020204" pitchFamily="34" charset="0"/>
                <a:cs typeface="Arial" panose="020B0604020202020204" pitchFamily="34" charset="0"/>
              </a:rPr>
              <a:t>Cardiac Arrhythmias</a:t>
            </a:r>
            <a:endParaRPr lang="en-GB" sz="2400" dirty="0">
              <a:latin typeface="Arial" panose="020B0604020202020204" pitchFamily="34" charset="0"/>
              <a:cs typeface="Arial" panose="020B0604020202020204" pitchFamily="34" charset="0"/>
            </a:endParaRPr>
          </a:p>
        </p:txBody>
      </p:sp>
      <p:sp>
        <p:nvSpPr>
          <p:cNvPr id="7" name="Rectangle 11"/>
          <p:cNvSpPr>
            <a:spLocks noChangeArrowheads="1"/>
          </p:cNvSpPr>
          <p:nvPr/>
        </p:nvSpPr>
        <p:spPr bwMode="auto">
          <a:xfrm>
            <a:off x="719403" y="6219694"/>
            <a:ext cx="9217024"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p>
            <a:pPr algn="ctr" fontAlgn="base">
              <a:spcBef>
                <a:spcPct val="0"/>
              </a:spcBef>
              <a:spcAft>
                <a:spcPct val="0"/>
              </a:spcAft>
            </a:pPr>
            <a:r>
              <a:rPr lang="en-GB" altLang="en-US" sz="2400" b="1" i="1" dirty="0">
                <a:solidFill>
                  <a:srgbClr val="C0504D"/>
                </a:solidFill>
                <a:ea typeface="Times New Roman" pitchFamily="18" charset="0"/>
                <a:cs typeface="Times New Roman" pitchFamily="18" charset="0"/>
              </a:rPr>
              <a:t>‘Helping you to help yourself; there for you when you need us’</a:t>
            </a:r>
            <a:endParaRPr lang="en-GB" altLang="en-US" sz="2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344305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ChangeArrowheads="1"/>
          </p:cNvSpPr>
          <p:nvPr/>
        </p:nvSpPr>
        <p:spPr bwMode="auto">
          <a:xfrm>
            <a:off x="719403" y="6219694"/>
            <a:ext cx="9217024"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p>
            <a:pPr algn="ctr" fontAlgn="base">
              <a:spcBef>
                <a:spcPct val="0"/>
              </a:spcBef>
              <a:spcAft>
                <a:spcPct val="0"/>
              </a:spcAft>
            </a:pPr>
            <a:r>
              <a:rPr lang="en-GB" altLang="en-US" sz="2400" b="1" i="1" dirty="0">
                <a:solidFill>
                  <a:srgbClr val="C0504D"/>
                </a:solidFill>
                <a:ea typeface="Times New Roman" pitchFamily="18" charset="0"/>
                <a:cs typeface="Times New Roman" pitchFamily="18" charset="0"/>
              </a:rPr>
              <a:t>‘Helping you to help yourself; there for you when you need us’</a:t>
            </a:r>
            <a:endParaRPr lang="en-GB" altLang="en-US" sz="2400" dirty="0">
              <a:solidFill>
                <a:prstClr val="black"/>
              </a:solidFill>
              <a:latin typeface="Arial" pitchFamily="34" charset="0"/>
              <a:cs typeface="Arial" pitchFamily="34" charset="0"/>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44405" y="5528738"/>
            <a:ext cx="1728192" cy="121263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10"/>
          <p:cNvSpPr>
            <a:spLocks noChangeArrowheads="1"/>
          </p:cNvSpPr>
          <p:nvPr/>
        </p:nvSpPr>
        <p:spPr bwMode="auto">
          <a:xfrm>
            <a:off x="3531525" y="375097"/>
            <a:ext cx="5128968" cy="656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algn="ctr" fontAlgn="base">
              <a:spcBef>
                <a:spcPct val="0"/>
              </a:spcBef>
              <a:spcAft>
                <a:spcPct val="0"/>
              </a:spcAft>
            </a:pPr>
            <a:r>
              <a:rPr lang="en-GB" altLang="en-US" sz="3467" b="1" dirty="0">
                <a:latin typeface="Arial" pitchFamily="34" charset="0"/>
                <a:cs typeface="Arial" pitchFamily="34" charset="0"/>
              </a:rPr>
              <a:t>Background &amp; Journey</a:t>
            </a:r>
            <a:endParaRPr lang="en-GB" altLang="en-US" sz="2400" dirty="0">
              <a:latin typeface="Arial" pitchFamily="34" charset="0"/>
              <a:cs typeface="Arial" pitchFamily="34" charset="0"/>
            </a:endParaRPr>
          </a:p>
        </p:txBody>
      </p:sp>
      <p:sp>
        <p:nvSpPr>
          <p:cNvPr id="6" name="Content Placeholder 2"/>
          <p:cNvSpPr>
            <a:spLocks noGrp="1"/>
          </p:cNvSpPr>
          <p:nvPr/>
        </p:nvSpPr>
        <p:spPr>
          <a:xfrm>
            <a:off x="719403" y="1031752"/>
            <a:ext cx="10972800" cy="5187942"/>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200000"/>
              </a:lnSpc>
            </a:pPr>
            <a:r>
              <a:rPr lang="en-GB" sz="1800" b="1" dirty="0">
                <a:latin typeface="Arial" panose="020B0604020202020204" pitchFamily="34" charset="0"/>
                <a:cs typeface="Arial" panose="020B0604020202020204" pitchFamily="34" charset="0"/>
              </a:rPr>
              <a:t>2019 SWFT planning Care Home Pilot planning</a:t>
            </a:r>
          </a:p>
          <a:p>
            <a:pPr>
              <a:lnSpc>
                <a:spcPct val="200000"/>
              </a:lnSpc>
            </a:pPr>
            <a:r>
              <a:rPr lang="en-GB" sz="1800" b="1" dirty="0">
                <a:latin typeface="Arial" panose="020B0604020202020204" pitchFamily="34" charset="0"/>
                <a:cs typeface="Arial" panose="020B0604020202020204" pitchFamily="34" charset="0"/>
              </a:rPr>
              <a:t>2020 Covid-19 Pandemic – Telemedicine </a:t>
            </a:r>
          </a:p>
          <a:p>
            <a:pPr>
              <a:lnSpc>
                <a:spcPct val="200000"/>
              </a:lnSpc>
            </a:pPr>
            <a:r>
              <a:rPr lang="en-GB" sz="1800" b="1" dirty="0">
                <a:latin typeface="Arial" panose="020B0604020202020204" pitchFamily="34" charset="0"/>
                <a:cs typeface="Arial" panose="020B0604020202020204" pitchFamily="34" charset="0"/>
              </a:rPr>
              <a:t>London/Liverpool/Kent Telemedicine Comparison – Shared learning</a:t>
            </a:r>
          </a:p>
          <a:p>
            <a:pPr>
              <a:lnSpc>
                <a:spcPct val="200000"/>
              </a:lnSpc>
            </a:pPr>
            <a:r>
              <a:rPr lang="en-GB" sz="1800" b="1" dirty="0">
                <a:latin typeface="Arial" panose="020B0604020202020204" pitchFamily="34" charset="0"/>
                <a:cs typeface="Arial" panose="020B0604020202020204" pitchFamily="34" charset="0"/>
              </a:rPr>
              <a:t>Warwickshire North Project (Programme Board</a:t>
            </a:r>
            <a:r>
              <a:rPr lang="en-GB" sz="1800" b="1" dirty="0" smtClean="0">
                <a:latin typeface="Arial" panose="020B0604020202020204" pitchFamily="34" charset="0"/>
                <a:cs typeface="Arial" panose="020B0604020202020204" pitchFamily="34" charset="0"/>
              </a:rPr>
              <a:t>)</a:t>
            </a:r>
          </a:p>
          <a:p>
            <a:pPr lvl="1">
              <a:lnSpc>
                <a:spcPct val="200000"/>
              </a:lnSpc>
            </a:pPr>
            <a:r>
              <a:rPr lang="en-GB" sz="1600" dirty="0" smtClean="0">
                <a:latin typeface="Arial" panose="020B0604020202020204" pitchFamily="34" charset="0"/>
                <a:cs typeface="Arial" panose="020B0604020202020204" pitchFamily="34" charset="0"/>
              </a:rPr>
              <a:t>Partner Engagement</a:t>
            </a:r>
          </a:p>
          <a:p>
            <a:pPr lvl="1">
              <a:lnSpc>
                <a:spcPct val="200000"/>
              </a:lnSpc>
            </a:pPr>
            <a:r>
              <a:rPr lang="en-GB" sz="1600" dirty="0" smtClean="0">
                <a:latin typeface="Arial" panose="020B0604020202020204" pitchFamily="34" charset="0"/>
                <a:cs typeface="Arial" panose="020B0604020202020204" pitchFamily="34" charset="0"/>
              </a:rPr>
              <a:t>Telehealth contract</a:t>
            </a:r>
            <a:endParaRPr lang="en-GB" sz="1600" dirty="0">
              <a:latin typeface="Arial" panose="020B0604020202020204" pitchFamily="34" charset="0"/>
              <a:cs typeface="Arial" panose="020B0604020202020204" pitchFamily="34" charset="0"/>
            </a:endParaRPr>
          </a:p>
          <a:p>
            <a:pPr>
              <a:lnSpc>
                <a:spcPct val="200000"/>
              </a:lnSpc>
            </a:pPr>
            <a:r>
              <a:rPr lang="en-GB" sz="1800" b="1" dirty="0" smtClean="0">
                <a:latin typeface="Arial" panose="020B0604020202020204" pitchFamily="34" charset="0"/>
                <a:cs typeface="Arial" panose="020B0604020202020204" pitchFamily="34" charset="0"/>
              </a:rPr>
              <a:t>Implementation</a:t>
            </a:r>
          </a:p>
          <a:p>
            <a:pPr lvl="1">
              <a:lnSpc>
                <a:spcPct val="200000"/>
              </a:lnSpc>
            </a:pPr>
            <a:r>
              <a:rPr lang="en-GB" sz="1600" dirty="0" smtClean="0">
                <a:latin typeface="Arial" panose="020B0604020202020204" pitchFamily="34" charset="0"/>
                <a:cs typeface="Arial" panose="020B0604020202020204" pitchFamily="34" charset="0"/>
              </a:rPr>
              <a:t>5 Phases</a:t>
            </a:r>
          </a:p>
          <a:p>
            <a:pPr lvl="1">
              <a:lnSpc>
                <a:spcPct val="200000"/>
              </a:lnSpc>
            </a:pPr>
            <a:r>
              <a:rPr lang="en-GB" sz="1600" dirty="0" smtClean="0">
                <a:latin typeface="Arial" panose="020B0604020202020204" pitchFamily="34" charset="0"/>
                <a:cs typeface="Arial" panose="020B0604020202020204" pitchFamily="34" charset="0"/>
              </a:rPr>
              <a:t>~5 Care Homes per Phase</a:t>
            </a:r>
            <a:endParaRPr lang="en-GB" sz="16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100" dirty="0"/>
          </a:p>
        </p:txBody>
      </p:sp>
    </p:spTree>
    <p:extLst>
      <p:ext uri="{BB962C8B-B14F-4D97-AF65-F5344CB8AC3E}">
        <p14:creationId xmlns:p14="http://schemas.microsoft.com/office/powerpoint/2010/main" val="2874658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ChangeArrowheads="1"/>
          </p:cNvSpPr>
          <p:nvPr/>
        </p:nvSpPr>
        <p:spPr bwMode="auto">
          <a:xfrm>
            <a:off x="2147348" y="375097"/>
            <a:ext cx="7897355" cy="656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algn="ctr" fontAlgn="base">
              <a:spcBef>
                <a:spcPct val="0"/>
              </a:spcBef>
              <a:spcAft>
                <a:spcPct val="0"/>
              </a:spcAft>
            </a:pPr>
            <a:r>
              <a:rPr lang="en-GB" altLang="en-US" sz="3467" b="1" dirty="0">
                <a:solidFill>
                  <a:srgbClr val="1F497D"/>
                </a:solidFill>
                <a:latin typeface="Arial" pitchFamily="34" charset="0"/>
                <a:cs typeface="Arial" pitchFamily="34" charset="0"/>
              </a:rPr>
              <a:t>Care Home Project Key Deliverables</a:t>
            </a:r>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44405" y="5528738"/>
            <a:ext cx="1728192" cy="121263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1"/>
          <p:cNvSpPr>
            <a:spLocks noChangeArrowheads="1"/>
          </p:cNvSpPr>
          <p:nvPr/>
        </p:nvSpPr>
        <p:spPr bwMode="auto">
          <a:xfrm>
            <a:off x="719403" y="6219694"/>
            <a:ext cx="9217024"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p>
            <a:pPr algn="ctr" fontAlgn="base">
              <a:spcBef>
                <a:spcPct val="0"/>
              </a:spcBef>
              <a:spcAft>
                <a:spcPct val="0"/>
              </a:spcAft>
            </a:pPr>
            <a:r>
              <a:rPr lang="en-GB" altLang="en-US" sz="2400" b="1" i="1" dirty="0">
                <a:solidFill>
                  <a:srgbClr val="C0504D"/>
                </a:solidFill>
                <a:ea typeface="Times New Roman" pitchFamily="18" charset="0"/>
                <a:cs typeface="Times New Roman" pitchFamily="18" charset="0"/>
              </a:rPr>
              <a:t>‘Helping you to help yourself; there for you when you need us’</a:t>
            </a:r>
            <a:endParaRPr lang="en-GB" altLang="en-US" sz="2400" dirty="0">
              <a:solidFill>
                <a:prstClr val="black"/>
              </a:solidFill>
              <a:latin typeface="Arial" pitchFamily="34" charset="0"/>
              <a:cs typeface="Arial" pitchFamily="34" charset="0"/>
            </a:endParaRPr>
          </a:p>
        </p:txBody>
      </p:sp>
      <p:sp>
        <p:nvSpPr>
          <p:cNvPr id="3" name="TextBox 2"/>
          <p:cNvSpPr txBox="1"/>
          <p:nvPr/>
        </p:nvSpPr>
        <p:spPr>
          <a:xfrm>
            <a:off x="623392" y="1028734"/>
            <a:ext cx="10945216" cy="4852932"/>
          </a:xfrm>
          <a:prstGeom prst="rect">
            <a:avLst/>
          </a:prstGeom>
          <a:noFill/>
        </p:spPr>
        <p:txBody>
          <a:bodyPr wrap="square" rtlCol="0">
            <a:spAutoFit/>
          </a:bodyPr>
          <a:lstStyle/>
          <a:p>
            <a:pPr marL="380990" indent="-380990">
              <a:buFont typeface="Arial" panose="020B0604020202020204" pitchFamily="34" charset="0"/>
              <a:buChar char="•"/>
            </a:pPr>
            <a:r>
              <a:rPr lang="en-GB" sz="2133" b="1" dirty="0">
                <a:solidFill>
                  <a:schemeClr val="tx2">
                    <a:lumMod val="75000"/>
                  </a:schemeClr>
                </a:solidFill>
                <a:latin typeface="Arial" panose="020B0604020202020204" pitchFamily="34" charset="0"/>
                <a:cs typeface="Arial" panose="020B0604020202020204" pitchFamily="34" charset="0"/>
              </a:rPr>
              <a:t>28 Adult Care Homes across Warwickshire North in scope</a:t>
            </a:r>
          </a:p>
          <a:p>
            <a:pPr marL="990575" lvl="1" indent="-380990">
              <a:buFont typeface="Arial" panose="020B0604020202020204" pitchFamily="34" charset="0"/>
              <a:buChar char="•"/>
            </a:pPr>
            <a:r>
              <a:rPr lang="en-GB" sz="2133" b="1" dirty="0" smtClean="0">
                <a:solidFill>
                  <a:srgbClr val="008000"/>
                </a:solidFill>
                <a:latin typeface="Arial" panose="020B0604020202020204" pitchFamily="34" charset="0"/>
                <a:cs typeface="Arial" panose="020B0604020202020204" pitchFamily="34" charset="0"/>
              </a:rPr>
              <a:t>24 </a:t>
            </a:r>
            <a:r>
              <a:rPr lang="en-GB" sz="2133" b="1" dirty="0">
                <a:solidFill>
                  <a:srgbClr val="008000"/>
                </a:solidFill>
                <a:latin typeface="Arial" panose="020B0604020202020204" pitchFamily="34" charset="0"/>
                <a:cs typeface="Arial" panose="020B0604020202020204" pitchFamily="34" charset="0"/>
              </a:rPr>
              <a:t>Care Homes now live with Docobo</a:t>
            </a:r>
          </a:p>
          <a:p>
            <a:pPr marL="380990" indent="-380990">
              <a:buFont typeface="Arial" panose="020B0604020202020204" pitchFamily="34" charset="0"/>
              <a:buChar char="•"/>
            </a:pPr>
            <a:r>
              <a:rPr lang="en-GB" sz="2133" b="1" dirty="0">
                <a:solidFill>
                  <a:schemeClr val="tx2">
                    <a:lumMod val="75000"/>
                  </a:schemeClr>
                </a:solidFill>
                <a:latin typeface="Arial" panose="020B0604020202020204" pitchFamily="34" charset="0"/>
                <a:cs typeface="Arial" panose="020B0604020202020204" pitchFamily="34" charset="0"/>
              </a:rPr>
              <a:t>Implement over 5 phases between November 2020 &amp;  March 2021</a:t>
            </a:r>
          </a:p>
          <a:p>
            <a:pPr marL="990575" lvl="1" indent="-380990">
              <a:buFont typeface="Arial" panose="020B0604020202020204" pitchFamily="34" charset="0"/>
              <a:buChar char="•"/>
            </a:pPr>
            <a:r>
              <a:rPr lang="en-GB" sz="2133" b="1" dirty="0">
                <a:solidFill>
                  <a:schemeClr val="tx2">
                    <a:lumMod val="75000"/>
                  </a:schemeClr>
                </a:solidFill>
                <a:latin typeface="Arial" panose="020B0604020202020204" pitchFamily="34" charset="0"/>
                <a:cs typeface="Arial" panose="020B0604020202020204" pitchFamily="34" charset="0"/>
              </a:rPr>
              <a:t>Engage with Care Homes</a:t>
            </a:r>
            <a:r>
              <a:rPr lang="en-GB" sz="1867" b="1" dirty="0">
                <a:solidFill>
                  <a:schemeClr val="tx2">
                    <a:lumMod val="75000"/>
                  </a:schemeClr>
                </a:solidFill>
                <a:latin typeface="Arial" panose="020B0604020202020204" pitchFamily="34" charset="0"/>
                <a:cs typeface="Arial" panose="020B0604020202020204" pitchFamily="34" charset="0"/>
              </a:rPr>
              <a:t>	</a:t>
            </a:r>
            <a:r>
              <a:rPr lang="en-GB" sz="2667" b="1" dirty="0">
                <a:solidFill>
                  <a:srgbClr val="008000"/>
                </a:solidFill>
                <a:latin typeface="Arial" panose="020B0604020202020204" pitchFamily="34" charset="0"/>
                <a:cs typeface="Arial" panose="020B0604020202020204" pitchFamily="34" charset="0"/>
                <a:sym typeface="Wingdings"/>
              </a:rPr>
              <a:t></a:t>
            </a:r>
            <a:endParaRPr lang="en-GB" sz="2667" b="1" dirty="0">
              <a:solidFill>
                <a:srgbClr val="008000"/>
              </a:solidFill>
              <a:latin typeface="Arial" panose="020B0604020202020204" pitchFamily="34" charset="0"/>
              <a:cs typeface="Arial" panose="020B0604020202020204" pitchFamily="34" charset="0"/>
            </a:endParaRPr>
          </a:p>
          <a:p>
            <a:pPr marL="990575" lvl="1" indent="-380990">
              <a:buFont typeface="Arial" panose="020B0604020202020204" pitchFamily="34" charset="0"/>
              <a:buChar char="•"/>
            </a:pPr>
            <a:r>
              <a:rPr lang="en-GB" sz="2133" b="1" dirty="0">
                <a:solidFill>
                  <a:schemeClr val="tx2">
                    <a:lumMod val="75000"/>
                  </a:schemeClr>
                </a:solidFill>
                <a:latin typeface="Arial" panose="020B0604020202020204" pitchFamily="34" charset="0"/>
                <a:cs typeface="Arial" panose="020B0604020202020204" pitchFamily="34" charset="0"/>
              </a:rPr>
              <a:t>Demo of system</a:t>
            </a:r>
            <a:r>
              <a:rPr lang="en-GB" sz="1867" b="1" dirty="0">
                <a:solidFill>
                  <a:schemeClr val="tx2">
                    <a:lumMod val="75000"/>
                  </a:schemeClr>
                </a:solidFill>
                <a:latin typeface="Arial" panose="020B0604020202020204" pitchFamily="34" charset="0"/>
                <a:cs typeface="Arial" panose="020B0604020202020204" pitchFamily="34" charset="0"/>
              </a:rPr>
              <a:t>		</a:t>
            </a:r>
            <a:r>
              <a:rPr lang="en-GB" sz="2667" b="1" dirty="0">
                <a:solidFill>
                  <a:srgbClr val="008000"/>
                </a:solidFill>
                <a:latin typeface="Arial" panose="020B0604020202020204" pitchFamily="34" charset="0"/>
                <a:cs typeface="Arial" panose="020B0604020202020204" pitchFamily="34" charset="0"/>
                <a:sym typeface="Wingdings"/>
              </a:rPr>
              <a:t></a:t>
            </a:r>
            <a:endParaRPr lang="en-GB" sz="2667" b="1" dirty="0">
              <a:solidFill>
                <a:srgbClr val="008000"/>
              </a:solidFill>
              <a:latin typeface="Arial" panose="020B0604020202020204" pitchFamily="34" charset="0"/>
              <a:cs typeface="Arial" panose="020B0604020202020204" pitchFamily="34" charset="0"/>
            </a:endParaRPr>
          </a:p>
          <a:p>
            <a:pPr marL="990575" lvl="1" indent="-380990">
              <a:buFont typeface="Arial" panose="020B0604020202020204" pitchFamily="34" charset="0"/>
              <a:buChar char="•"/>
            </a:pPr>
            <a:r>
              <a:rPr lang="en-GB" sz="2133" b="1" dirty="0">
                <a:solidFill>
                  <a:schemeClr val="tx2">
                    <a:lumMod val="75000"/>
                  </a:schemeClr>
                </a:solidFill>
                <a:latin typeface="Arial" panose="020B0604020202020204" pitchFamily="34" charset="0"/>
                <a:cs typeface="Arial" panose="020B0604020202020204" pitchFamily="34" charset="0"/>
              </a:rPr>
              <a:t>Bulk Resident registration on to </a:t>
            </a:r>
            <a:r>
              <a:rPr lang="en-GB" sz="2133" b="1" dirty="0" smtClean="0">
                <a:solidFill>
                  <a:schemeClr val="tx2">
                    <a:lumMod val="75000"/>
                  </a:schemeClr>
                </a:solidFill>
                <a:latin typeface="Arial" panose="020B0604020202020204" pitchFamily="34" charset="0"/>
                <a:cs typeface="Arial" panose="020B0604020202020204" pitchFamily="34" charset="0"/>
              </a:rPr>
              <a:t>system</a:t>
            </a:r>
            <a:r>
              <a:rPr lang="en-GB" sz="1867" b="1" dirty="0">
                <a:solidFill>
                  <a:schemeClr val="tx2">
                    <a:lumMod val="75000"/>
                  </a:schemeClr>
                </a:solidFill>
                <a:latin typeface="Arial" panose="020B0604020202020204" pitchFamily="34" charset="0"/>
                <a:cs typeface="Arial" panose="020B0604020202020204" pitchFamily="34" charset="0"/>
              </a:rPr>
              <a:t>	</a:t>
            </a:r>
            <a:r>
              <a:rPr lang="en-GB" sz="2667" b="1" dirty="0">
                <a:solidFill>
                  <a:srgbClr val="008000"/>
                </a:solidFill>
                <a:latin typeface="Arial" panose="020B0604020202020204" pitchFamily="34" charset="0"/>
                <a:cs typeface="Arial" panose="020B0604020202020204" pitchFamily="34" charset="0"/>
                <a:sym typeface="Wingdings"/>
              </a:rPr>
              <a:t> </a:t>
            </a:r>
            <a:endParaRPr lang="en-GB" sz="1867" b="1" dirty="0">
              <a:solidFill>
                <a:schemeClr val="tx2">
                  <a:lumMod val="75000"/>
                </a:schemeClr>
              </a:solidFill>
              <a:latin typeface="Arial" panose="020B0604020202020204" pitchFamily="34" charset="0"/>
              <a:cs typeface="Arial" panose="020B0604020202020204" pitchFamily="34" charset="0"/>
            </a:endParaRPr>
          </a:p>
          <a:p>
            <a:pPr marL="990575" lvl="1" indent="-380990">
              <a:buFont typeface="Arial" panose="020B0604020202020204" pitchFamily="34" charset="0"/>
              <a:buChar char="•"/>
            </a:pPr>
            <a:r>
              <a:rPr lang="en-GB" sz="2133" b="1" dirty="0">
                <a:solidFill>
                  <a:schemeClr val="tx2">
                    <a:lumMod val="75000"/>
                  </a:schemeClr>
                </a:solidFill>
                <a:latin typeface="Arial" panose="020B0604020202020204" pitchFamily="34" charset="0"/>
                <a:cs typeface="Arial" panose="020B0604020202020204" pitchFamily="34" charset="0"/>
              </a:rPr>
              <a:t>Devices delivered</a:t>
            </a:r>
            <a:r>
              <a:rPr lang="en-GB" sz="1867" b="1" dirty="0">
                <a:solidFill>
                  <a:schemeClr val="tx2">
                    <a:lumMod val="75000"/>
                  </a:schemeClr>
                </a:solidFill>
                <a:latin typeface="Arial" panose="020B0604020202020204" pitchFamily="34" charset="0"/>
                <a:cs typeface="Arial" panose="020B0604020202020204" pitchFamily="34" charset="0"/>
              </a:rPr>
              <a:t>		</a:t>
            </a:r>
            <a:r>
              <a:rPr lang="en-GB" sz="2667" b="1" dirty="0">
                <a:solidFill>
                  <a:srgbClr val="008000"/>
                </a:solidFill>
                <a:latin typeface="Arial" panose="020B0604020202020204" pitchFamily="34" charset="0"/>
                <a:cs typeface="Arial" panose="020B0604020202020204" pitchFamily="34" charset="0"/>
                <a:sym typeface="Wingdings"/>
              </a:rPr>
              <a:t> </a:t>
            </a:r>
            <a:endParaRPr lang="en-GB" sz="1867" b="1" dirty="0">
              <a:solidFill>
                <a:schemeClr val="tx2">
                  <a:lumMod val="75000"/>
                </a:schemeClr>
              </a:solidFill>
              <a:latin typeface="Arial" panose="020B0604020202020204" pitchFamily="34" charset="0"/>
              <a:cs typeface="Arial" panose="020B0604020202020204" pitchFamily="34" charset="0"/>
            </a:endParaRPr>
          </a:p>
          <a:p>
            <a:pPr marL="990575" lvl="1" indent="-380990">
              <a:buFont typeface="Arial" panose="020B0604020202020204" pitchFamily="34" charset="0"/>
              <a:buChar char="•"/>
            </a:pPr>
            <a:r>
              <a:rPr lang="en-GB" sz="2133" b="1" dirty="0">
                <a:solidFill>
                  <a:schemeClr val="tx2">
                    <a:lumMod val="75000"/>
                  </a:schemeClr>
                </a:solidFill>
                <a:latin typeface="Arial" panose="020B0604020202020204" pitchFamily="34" charset="0"/>
                <a:cs typeface="Arial" panose="020B0604020202020204" pitchFamily="34" charset="0"/>
              </a:rPr>
              <a:t>Care Home staff virtual training</a:t>
            </a:r>
            <a:r>
              <a:rPr lang="en-GB" sz="1867" b="1" dirty="0">
                <a:solidFill>
                  <a:schemeClr val="tx2">
                    <a:lumMod val="75000"/>
                  </a:schemeClr>
                </a:solidFill>
                <a:latin typeface="Arial" panose="020B0604020202020204" pitchFamily="34" charset="0"/>
                <a:cs typeface="Arial" panose="020B0604020202020204" pitchFamily="34" charset="0"/>
              </a:rPr>
              <a:t>	</a:t>
            </a:r>
            <a:r>
              <a:rPr lang="en-GB" sz="2667" b="1" dirty="0">
                <a:solidFill>
                  <a:srgbClr val="008000"/>
                </a:solidFill>
                <a:latin typeface="Arial" panose="020B0604020202020204" pitchFamily="34" charset="0"/>
                <a:cs typeface="Arial" panose="020B0604020202020204" pitchFamily="34" charset="0"/>
                <a:sym typeface="Wingdings"/>
              </a:rPr>
              <a:t> </a:t>
            </a:r>
            <a:endParaRPr lang="en-GB" sz="1867" b="1" dirty="0">
              <a:solidFill>
                <a:schemeClr val="tx2">
                  <a:lumMod val="75000"/>
                </a:schemeClr>
              </a:solidFill>
              <a:latin typeface="Arial" panose="020B0604020202020204" pitchFamily="34" charset="0"/>
              <a:cs typeface="Arial" panose="020B0604020202020204" pitchFamily="34" charset="0"/>
            </a:endParaRPr>
          </a:p>
          <a:p>
            <a:pPr marL="990575" lvl="1" indent="-380990">
              <a:buFont typeface="Arial" panose="020B0604020202020204" pitchFamily="34" charset="0"/>
              <a:buChar char="•"/>
            </a:pPr>
            <a:r>
              <a:rPr lang="en-GB" sz="2133" b="1" dirty="0">
                <a:solidFill>
                  <a:schemeClr val="tx2">
                    <a:lumMod val="75000"/>
                  </a:schemeClr>
                </a:solidFill>
                <a:latin typeface="Arial" panose="020B0604020202020204" pitchFamily="34" charset="0"/>
                <a:cs typeface="Arial" panose="020B0604020202020204" pitchFamily="34" charset="0"/>
              </a:rPr>
              <a:t>1 week &amp; 4 week follow up reviews with Care Homes </a:t>
            </a:r>
            <a:r>
              <a:rPr lang="en-GB" sz="2667" b="1" dirty="0">
                <a:solidFill>
                  <a:srgbClr val="008000"/>
                </a:solidFill>
                <a:latin typeface="Arial" panose="020B0604020202020204" pitchFamily="34" charset="0"/>
                <a:cs typeface="Arial" panose="020B0604020202020204" pitchFamily="34" charset="0"/>
                <a:sym typeface="Wingdings"/>
              </a:rPr>
              <a:t></a:t>
            </a:r>
            <a:endParaRPr lang="en-GB" sz="1867" b="1" dirty="0">
              <a:solidFill>
                <a:schemeClr val="tx2">
                  <a:lumMod val="75000"/>
                </a:schemeClr>
              </a:solidFill>
              <a:latin typeface="Arial" panose="020B0604020202020204" pitchFamily="34" charset="0"/>
              <a:cs typeface="Arial" panose="020B0604020202020204" pitchFamily="34" charset="0"/>
            </a:endParaRPr>
          </a:p>
          <a:p>
            <a:pPr marL="990575" lvl="1" indent="-380990">
              <a:buFont typeface="Arial" panose="020B0604020202020204" pitchFamily="34" charset="0"/>
              <a:buChar char="•"/>
            </a:pPr>
            <a:r>
              <a:rPr lang="en-GB" sz="2133" b="1" dirty="0">
                <a:solidFill>
                  <a:schemeClr val="tx2">
                    <a:lumMod val="75000"/>
                  </a:schemeClr>
                </a:solidFill>
                <a:latin typeface="Arial" panose="020B0604020202020204" pitchFamily="34" charset="0"/>
                <a:cs typeface="Arial" panose="020B0604020202020204" pitchFamily="34" charset="0"/>
              </a:rPr>
              <a:t>Registration &amp; Discharge training Docobo Champions</a:t>
            </a:r>
            <a:r>
              <a:rPr lang="en-GB" sz="3200" b="1" dirty="0">
                <a:solidFill>
                  <a:srgbClr val="008000"/>
                </a:solidFill>
                <a:latin typeface="Arial" panose="020B0604020202020204" pitchFamily="34" charset="0"/>
                <a:cs typeface="Arial" panose="020B0604020202020204" pitchFamily="34" charset="0"/>
                <a:sym typeface="Wingdings"/>
              </a:rPr>
              <a:t> </a:t>
            </a:r>
            <a:r>
              <a:rPr lang="en-GB" sz="2667" b="1" dirty="0">
                <a:solidFill>
                  <a:srgbClr val="008000"/>
                </a:solidFill>
                <a:latin typeface="Arial" panose="020B0604020202020204" pitchFamily="34" charset="0"/>
                <a:cs typeface="Arial" panose="020B0604020202020204" pitchFamily="34" charset="0"/>
                <a:sym typeface="Wingdings"/>
              </a:rPr>
              <a:t></a:t>
            </a:r>
            <a:endParaRPr lang="en-GB" sz="1867" b="1" dirty="0">
              <a:solidFill>
                <a:schemeClr val="tx2">
                  <a:lumMod val="75000"/>
                </a:schemeClr>
              </a:solidFill>
              <a:latin typeface="Arial" panose="020B0604020202020204" pitchFamily="34" charset="0"/>
              <a:cs typeface="Arial" panose="020B0604020202020204" pitchFamily="34" charset="0"/>
            </a:endParaRPr>
          </a:p>
          <a:p>
            <a:pPr marL="380990" indent="-380990">
              <a:buFont typeface="Arial" panose="020B0604020202020204" pitchFamily="34" charset="0"/>
              <a:buChar char="•"/>
            </a:pPr>
            <a:r>
              <a:rPr lang="en-GB" sz="2133" b="1" dirty="0">
                <a:solidFill>
                  <a:schemeClr val="tx2">
                    <a:lumMod val="75000"/>
                  </a:schemeClr>
                </a:solidFill>
                <a:latin typeface="Arial" panose="020B0604020202020204" pitchFamily="34" charset="0"/>
                <a:cs typeface="Arial" panose="020B0604020202020204" pitchFamily="34" charset="0"/>
              </a:rPr>
              <a:t>Establish Remote monitoring team within SWFT ICC</a:t>
            </a:r>
            <a:r>
              <a:rPr lang="en-GB" sz="1867" b="1" dirty="0">
                <a:solidFill>
                  <a:schemeClr val="tx2">
                    <a:lumMod val="75000"/>
                  </a:schemeClr>
                </a:solidFill>
                <a:latin typeface="Arial" panose="020B0604020202020204" pitchFamily="34" charset="0"/>
                <a:cs typeface="Arial" panose="020B0604020202020204" pitchFamily="34" charset="0"/>
              </a:rPr>
              <a:t>	</a:t>
            </a:r>
            <a:r>
              <a:rPr lang="en-GB" sz="2667" b="1" dirty="0">
                <a:solidFill>
                  <a:srgbClr val="008000"/>
                </a:solidFill>
                <a:latin typeface="Arial" panose="020B0604020202020204" pitchFamily="34" charset="0"/>
                <a:cs typeface="Arial" panose="020B0604020202020204" pitchFamily="34" charset="0"/>
                <a:sym typeface="Wingdings"/>
              </a:rPr>
              <a:t> </a:t>
            </a:r>
            <a:endParaRPr lang="en-GB" sz="1867" b="1" dirty="0">
              <a:solidFill>
                <a:schemeClr val="tx2">
                  <a:lumMod val="75000"/>
                </a:schemeClr>
              </a:solidFill>
              <a:latin typeface="Arial" panose="020B0604020202020204" pitchFamily="34" charset="0"/>
              <a:cs typeface="Arial" panose="020B0604020202020204" pitchFamily="34" charset="0"/>
            </a:endParaRPr>
          </a:p>
          <a:p>
            <a:pPr marL="380990" indent="-380990">
              <a:buFont typeface="Arial" panose="020B0604020202020204" pitchFamily="34" charset="0"/>
              <a:buChar char="•"/>
            </a:pPr>
            <a:r>
              <a:rPr lang="en-GB" sz="2133" b="1" dirty="0">
                <a:solidFill>
                  <a:schemeClr val="tx2">
                    <a:lumMod val="75000"/>
                  </a:schemeClr>
                </a:solidFill>
                <a:latin typeface="Arial" panose="020B0604020202020204" pitchFamily="34" charset="0"/>
                <a:cs typeface="Arial" panose="020B0604020202020204" pitchFamily="34" charset="0"/>
              </a:rPr>
              <a:t>Establish OOH Response process within UR Service</a:t>
            </a:r>
            <a:r>
              <a:rPr lang="en-GB" sz="1867" b="1" dirty="0">
                <a:solidFill>
                  <a:schemeClr val="tx2">
                    <a:lumMod val="75000"/>
                  </a:schemeClr>
                </a:solidFill>
                <a:latin typeface="Arial" panose="020B0604020202020204" pitchFamily="34" charset="0"/>
                <a:cs typeface="Arial" panose="020B0604020202020204" pitchFamily="34" charset="0"/>
              </a:rPr>
              <a:t>	</a:t>
            </a:r>
            <a:r>
              <a:rPr lang="en-GB" sz="2667" b="1" dirty="0">
                <a:solidFill>
                  <a:srgbClr val="008000"/>
                </a:solidFill>
                <a:latin typeface="Arial" panose="020B0604020202020204" pitchFamily="34" charset="0"/>
                <a:cs typeface="Arial" panose="020B0604020202020204" pitchFamily="34" charset="0"/>
                <a:sym typeface="Wingdings"/>
              </a:rPr>
              <a:t> </a:t>
            </a:r>
            <a:endParaRPr lang="en-GB" sz="1867" b="1"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7194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ChangeArrowheads="1"/>
          </p:cNvSpPr>
          <p:nvPr/>
        </p:nvSpPr>
        <p:spPr bwMode="auto">
          <a:xfrm>
            <a:off x="3715076" y="189545"/>
            <a:ext cx="4761881" cy="656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algn="ctr" fontAlgn="base">
              <a:spcBef>
                <a:spcPct val="0"/>
              </a:spcBef>
              <a:spcAft>
                <a:spcPct val="0"/>
              </a:spcAft>
            </a:pPr>
            <a:r>
              <a:rPr lang="en-GB" altLang="en-US" sz="3467" b="1" dirty="0">
                <a:solidFill>
                  <a:srgbClr val="1F497D"/>
                </a:solidFill>
                <a:latin typeface="Arial" pitchFamily="34" charset="0"/>
                <a:cs typeface="Arial" pitchFamily="34" charset="0"/>
              </a:rPr>
              <a:t>Care Home Feedback</a:t>
            </a:r>
            <a:endParaRPr lang="en-GB" altLang="en-US" sz="2400" dirty="0">
              <a:solidFill>
                <a:prstClr val="black"/>
              </a:solidFill>
              <a:latin typeface="Arial" pitchFamily="34" charset="0"/>
              <a:cs typeface="Arial" pitchFamily="34" charset="0"/>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44405" y="5528738"/>
            <a:ext cx="1728192" cy="121263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1"/>
          <p:cNvSpPr>
            <a:spLocks noChangeArrowheads="1"/>
          </p:cNvSpPr>
          <p:nvPr/>
        </p:nvSpPr>
        <p:spPr bwMode="auto">
          <a:xfrm>
            <a:off x="719403" y="6219694"/>
            <a:ext cx="9217024"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p>
            <a:pPr algn="ctr" fontAlgn="base">
              <a:spcBef>
                <a:spcPct val="0"/>
              </a:spcBef>
              <a:spcAft>
                <a:spcPct val="0"/>
              </a:spcAft>
            </a:pPr>
            <a:r>
              <a:rPr lang="en-GB" altLang="en-US" sz="2400" b="1" i="1" dirty="0">
                <a:solidFill>
                  <a:srgbClr val="C0504D"/>
                </a:solidFill>
                <a:ea typeface="Times New Roman" pitchFamily="18" charset="0"/>
                <a:cs typeface="Times New Roman" pitchFamily="18" charset="0"/>
              </a:rPr>
              <a:t>‘Helping you to help yourself; there for you when you need us’</a:t>
            </a:r>
            <a:endParaRPr lang="en-GB" altLang="en-US" sz="2400" dirty="0">
              <a:solidFill>
                <a:prstClr val="black"/>
              </a:solidFill>
              <a:latin typeface="Arial" pitchFamily="34" charset="0"/>
              <a:cs typeface="Arial"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092625850"/>
              </p:ext>
            </p:extLst>
          </p:nvPr>
        </p:nvGraphicFramePr>
        <p:xfrm>
          <a:off x="527398" y="2073767"/>
          <a:ext cx="11137238" cy="4603963"/>
        </p:xfrm>
        <a:graphic>
          <a:graphicData uri="http://schemas.openxmlformats.org/drawingml/2006/table">
            <a:tbl>
              <a:tblPr firstRow="1" bandRow="1">
                <a:tableStyleId>{5C22544A-7EE6-4342-B048-85BDC9FD1C3A}</a:tableStyleId>
              </a:tblPr>
              <a:tblGrid>
                <a:gridCol w="4736580">
                  <a:extLst>
                    <a:ext uri="{9D8B030D-6E8A-4147-A177-3AD203B41FA5}">
                      <a16:colId xmlns:a16="http://schemas.microsoft.com/office/drawing/2014/main" xmlns="" val="20000"/>
                    </a:ext>
                  </a:extLst>
                </a:gridCol>
                <a:gridCol w="6400658">
                  <a:extLst>
                    <a:ext uri="{9D8B030D-6E8A-4147-A177-3AD203B41FA5}">
                      <a16:colId xmlns:a16="http://schemas.microsoft.com/office/drawing/2014/main" xmlns="" val="20001"/>
                    </a:ext>
                  </a:extLst>
                </a:gridCol>
              </a:tblGrid>
              <a:tr h="6116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2"/>
                          </a:solidFill>
                          <a:latin typeface="Arial" panose="020B0604020202020204" pitchFamily="34" charset="0"/>
                          <a:cs typeface="Arial" panose="020B0604020202020204" pitchFamily="34" charset="0"/>
                        </a:rPr>
                        <a:t>We are </a:t>
                      </a:r>
                      <a:r>
                        <a:rPr lang="en-GB" sz="1500" b="1" i="1" dirty="0">
                          <a:solidFill>
                            <a:schemeClr val="tx2"/>
                          </a:solidFill>
                          <a:latin typeface="Arial" panose="020B0604020202020204" pitchFamily="34" charset="0"/>
                          <a:cs typeface="Arial" panose="020B0604020202020204" pitchFamily="34" charset="0"/>
                        </a:rPr>
                        <a:t>not getting a call back as quickly </a:t>
                      </a:r>
                      <a:r>
                        <a:rPr lang="en-GB" sz="1500" b="0" dirty="0">
                          <a:solidFill>
                            <a:schemeClr val="tx2"/>
                          </a:solidFill>
                          <a:latin typeface="Arial" panose="020B0604020202020204" pitchFamily="34" charset="0"/>
                          <a:cs typeface="Arial" panose="020B0604020202020204" pitchFamily="34" charset="0"/>
                        </a:rPr>
                        <a:t>as we should.</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2"/>
                          </a:solidFill>
                          <a:latin typeface="Arial" panose="020B0604020202020204" pitchFamily="34" charset="0"/>
                          <a:cs typeface="Arial" panose="020B0604020202020204" pitchFamily="34" charset="0"/>
                        </a:rPr>
                        <a:t>We are </a:t>
                      </a:r>
                      <a:r>
                        <a:rPr lang="en-GB" sz="1500" b="1" i="1" dirty="0">
                          <a:solidFill>
                            <a:schemeClr val="tx2"/>
                          </a:solidFill>
                          <a:latin typeface="Arial" panose="020B0604020202020204" pitchFamily="34" charset="0"/>
                          <a:cs typeface="Arial" panose="020B0604020202020204" pitchFamily="34" charset="0"/>
                        </a:rPr>
                        <a:t>linking our email alerts with </a:t>
                      </a:r>
                      <a:r>
                        <a:rPr lang="en-GB" sz="1500" b="1" i="1" dirty="0" smtClean="0">
                          <a:solidFill>
                            <a:schemeClr val="tx2"/>
                          </a:solidFill>
                          <a:latin typeface="Arial" panose="020B0604020202020204" pitchFamily="34" charset="0"/>
                          <a:cs typeface="Arial" panose="020B0604020202020204" pitchFamily="34" charset="0"/>
                        </a:rPr>
                        <a:t>our phone system </a:t>
                      </a:r>
                      <a:r>
                        <a:rPr lang="en-GB" sz="1500" b="0" dirty="0" smtClean="0">
                          <a:solidFill>
                            <a:schemeClr val="tx2"/>
                          </a:solidFill>
                          <a:latin typeface="Arial" panose="020B0604020202020204" pitchFamily="34" charset="0"/>
                          <a:cs typeface="Arial" panose="020B0604020202020204" pitchFamily="34" charset="0"/>
                        </a:rPr>
                        <a:t>which </a:t>
                      </a:r>
                      <a:r>
                        <a:rPr lang="en-GB" sz="1500" b="0" dirty="0">
                          <a:solidFill>
                            <a:schemeClr val="tx2"/>
                          </a:solidFill>
                          <a:latin typeface="Arial" panose="020B0604020202020204" pitchFamily="34" charset="0"/>
                          <a:cs typeface="Arial" panose="020B0604020202020204" pitchFamily="34" charset="0"/>
                        </a:rPr>
                        <a:t>means we will be alerted as soon as a deteriorating patient alert is put through.</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10921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b="1" i="1" dirty="0">
                          <a:solidFill>
                            <a:schemeClr val="tx2"/>
                          </a:solidFill>
                          <a:latin typeface="Arial" panose="020B0604020202020204" pitchFamily="34" charset="0"/>
                          <a:cs typeface="Arial" panose="020B0604020202020204" pitchFamily="34" charset="0"/>
                        </a:rPr>
                        <a:t>We feel in control of our resident's health and wellbeing and can access help without worrying about who to call.</a:t>
                      </a:r>
                    </a:p>
                    <a:p>
                      <a:endParaRPr lang="en-GB" sz="1500" dirty="0">
                        <a:solidFill>
                          <a:schemeClr val="tx2"/>
                        </a:solidFill>
                        <a:latin typeface="Arial" panose="020B0604020202020204" pitchFamily="34" charset="0"/>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solidFill>
                            <a:schemeClr val="tx2"/>
                          </a:solidFill>
                          <a:latin typeface="Arial" panose="020B0604020202020204" pitchFamily="34" charset="0"/>
                          <a:cs typeface="Arial" panose="020B0604020202020204" pitchFamily="34" charset="0"/>
                        </a:rPr>
                        <a:t>That’s Great! It's fantastic that the pressure of who to call for each situation has been removed. For community services it means that we are not getting called out for something urgently which could have waited so benefits both ways.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4259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solidFill>
                            <a:schemeClr val="tx2"/>
                          </a:solidFill>
                          <a:latin typeface="Arial" panose="020B0604020202020204" pitchFamily="34" charset="0"/>
                          <a:cs typeface="Arial" panose="020B0604020202020204" pitchFamily="34" charset="0"/>
                        </a:rPr>
                        <a:t>We are struggling to get all patients observations done on the same day each month. </a:t>
                      </a:r>
                    </a:p>
                    <a:p>
                      <a:endParaRPr lang="en-GB" sz="1500" dirty="0">
                        <a:solidFill>
                          <a:schemeClr val="tx2"/>
                        </a:solidFill>
                        <a:latin typeface="Arial" panose="020B0604020202020204" pitchFamily="34" charset="0"/>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solidFill>
                            <a:schemeClr val="tx2"/>
                          </a:solidFill>
                          <a:latin typeface="Arial" panose="020B0604020202020204" pitchFamily="34" charset="0"/>
                          <a:cs typeface="Arial" panose="020B0604020202020204" pitchFamily="34" charset="0"/>
                        </a:rPr>
                        <a:t>Feedback from other Care Homes suggests that implementing the routine observations as part of ‘Resident of the Day’ removes any duplication.</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425952">
                <a:tc>
                  <a:txBody>
                    <a:bodyPr/>
                    <a:lstStyle/>
                    <a:p>
                      <a:r>
                        <a:rPr lang="en-GB" sz="1500" dirty="0">
                          <a:solidFill>
                            <a:schemeClr val="tx2"/>
                          </a:solidFill>
                          <a:latin typeface="Arial" panose="020B0604020202020204" pitchFamily="34" charset="0"/>
                          <a:cs typeface="Arial" panose="020B0604020202020204" pitchFamily="34" charset="0"/>
                        </a:rPr>
                        <a:t>You </a:t>
                      </a:r>
                      <a:r>
                        <a:rPr lang="en-GB" sz="1500">
                          <a:solidFill>
                            <a:schemeClr val="tx2"/>
                          </a:solidFill>
                          <a:latin typeface="Arial" panose="020B0604020202020204" pitchFamily="34" charset="0"/>
                          <a:cs typeface="Arial" panose="020B0604020202020204" pitchFamily="34" charset="0"/>
                        </a:rPr>
                        <a:t>will de-skilling our Nurses</a:t>
                      </a:r>
                      <a:endParaRPr lang="en-GB" sz="1500" dirty="0">
                        <a:solidFill>
                          <a:schemeClr val="tx2"/>
                        </a:solidFill>
                        <a:latin typeface="Arial" panose="020B0604020202020204" pitchFamily="34" charset="0"/>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smtClean="0">
                          <a:solidFill>
                            <a:schemeClr val="tx2"/>
                          </a:solidFill>
                          <a:latin typeface="Arial" panose="020B0604020202020204" pitchFamily="34" charset="0"/>
                          <a:cs typeface="Arial" panose="020B0604020202020204" pitchFamily="34" charset="0"/>
                        </a:rPr>
                        <a:t>Visits to Nursing Homes by Clinical Practitioners to build relationships and discuss the benefits they can bring to the staff and residents as a result of their advanced training</a:t>
                      </a:r>
                      <a:endParaRPr lang="en-GB" sz="1500" dirty="0">
                        <a:solidFill>
                          <a:schemeClr val="tx2"/>
                        </a:solidFill>
                        <a:latin typeface="Arial" panose="020B0604020202020204" pitchFamily="34" charset="0"/>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384519715"/>
                  </a:ext>
                </a:extLst>
              </a:tr>
              <a:tr h="12847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solidFill>
                            <a:schemeClr val="tx2"/>
                          </a:solidFill>
                          <a:latin typeface="Arial" panose="020B0604020202020204" pitchFamily="34" charset="0"/>
                          <a:cs typeface="Arial" panose="020B0604020202020204" pitchFamily="34" charset="0"/>
                        </a:rPr>
                        <a:t>There's </a:t>
                      </a:r>
                      <a:r>
                        <a:rPr lang="en-GB" sz="1500" b="1" i="1" dirty="0">
                          <a:solidFill>
                            <a:schemeClr val="tx2"/>
                          </a:solidFill>
                          <a:latin typeface="Arial" panose="020B0604020202020204" pitchFamily="34" charset="0"/>
                          <a:cs typeface="Arial" panose="020B0604020202020204" pitchFamily="34" charset="0"/>
                        </a:rPr>
                        <a:t>too many ways to contact community services </a:t>
                      </a:r>
                      <a:r>
                        <a:rPr lang="en-GB" sz="1500" dirty="0">
                          <a:solidFill>
                            <a:schemeClr val="tx2"/>
                          </a:solidFill>
                          <a:latin typeface="Arial" panose="020B0604020202020204" pitchFamily="34" charset="0"/>
                          <a:cs typeface="Arial" panose="020B0604020202020204" pitchFamily="34" charset="0"/>
                        </a:rPr>
                        <a:t>causing confusion over which one to use in which situation. We don’t know what may class as urgent, same day, or routine and don’t want to get it wrong.</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solidFill>
                            <a:schemeClr val="tx2"/>
                          </a:solidFill>
                          <a:latin typeface="Arial" panose="020B0604020202020204" pitchFamily="34" charset="0"/>
                          <a:cs typeface="Arial" panose="020B0604020202020204" pitchFamily="34" charset="0"/>
                        </a:rPr>
                        <a:t>With Virtual Ward Rounds starting prior to Docobo we understand this concern and therefore will be putting the </a:t>
                      </a:r>
                      <a:r>
                        <a:rPr lang="en-GB" sz="1500" b="1" i="1" dirty="0">
                          <a:solidFill>
                            <a:schemeClr val="tx2"/>
                          </a:solidFill>
                          <a:latin typeface="Arial" panose="020B0604020202020204" pitchFamily="34" charset="0"/>
                          <a:cs typeface="Arial" panose="020B0604020202020204" pitchFamily="34" charset="0"/>
                        </a:rPr>
                        <a:t>virtual ward round</a:t>
                      </a:r>
                      <a:r>
                        <a:rPr lang="en-GB" sz="1500" dirty="0">
                          <a:solidFill>
                            <a:schemeClr val="tx2"/>
                          </a:solidFill>
                          <a:latin typeface="Arial" panose="020B0604020202020204" pitchFamily="34" charset="0"/>
                          <a:cs typeface="Arial" panose="020B0604020202020204" pitchFamily="34" charset="0"/>
                        </a:rPr>
                        <a:t> request form on the Docobo system to minimise any confusion. Also, the </a:t>
                      </a:r>
                      <a:r>
                        <a:rPr lang="en-GB" sz="1500" b="1" i="1" dirty="0">
                          <a:solidFill>
                            <a:schemeClr val="tx2"/>
                          </a:solidFill>
                          <a:latin typeface="Arial" panose="020B0604020202020204" pitchFamily="34" charset="0"/>
                          <a:cs typeface="Arial" panose="020B0604020202020204" pitchFamily="34" charset="0"/>
                        </a:rPr>
                        <a:t>ICC will triage any alert with you to make a decision on the urgency of any visit required.</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bl>
          </a:graphicData>
        </a:graphic>
      </p:graphicFrame>
      <p:pic>
        <p:nvPicPr>
          <p:cNvPr id="2" name="Picture 2" descr="A picture containing text, clipart&#10;&#10;Description automatically generated">
            <a:extLst>
              <a:ext uri="{FF2B5EF4-FFF2-40B4-BE49-F238E27FC236}">
                <a16:creationId xmlns:a16="http://schemas.microsoft.com/office/drawing/2014/main" xmlns="" id="{5617A3E6-2B81-4920-984A-FD53A1D604BE}"/>
              </a:ext>
            </a:extLst>
          </p:cNvPr>
          <p:cNvPicPr>
            <a:picLocks noChangeAspect="1"/>
          </p:cNvPicPr>
          <p:nvPr/>
        </p:nvPicPr>
        <p:blipFill>
          <a:blip r:embed="rId3"/>
          <a:stretch>
            <a:fillRect/>
          </a:stretch>
        </p:blipFill>
        <p:spPr>
          <a:xfrm>
            <a:off x="4655840" y="846200"/>
            <a:ext cx="2400267" cy="1134907"/>
          </a:xfrm>
          <a:prstGeom prst="rect">
            <a:avLst/>
          </a:prstGeom>
        </p:spPr>
      </p:pic>
    </p:spTree>
    <p:extLst>
      <p:ext uri="{BB962C8B-B14F-4D97-AF65-F5344CB8AC3E}">
        <p14:creationId xmlns:p14="http://schemas.microsoft.com/office/powerpoint/2010/main" val="3082127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B830C9F-1725-2C4A-95D8-D94684979ADE}"/>
              </a:ext>
            </a:extLst>
          </p:cNvPr>
          <p:cNvSpPr>
            <a:spLocks noGrp="1"/>
          </p:cNvSpPr>
          <p:nvPr>
            <p:ph idx="1"/>
          </p:nvPr>
        </p:nvSpPr>
        <p:spPr>
          <a:xfrm>
            <a:off x="6355641" y="338329"/>
            <a:ext cx="5029200" cy="918782"/>
          </a:xfrm>
        </p:spPr>
        <p:txBody>
          <a:bodyPr anchor="ctr">
            <a:normAutofit/>
          </a:bodyPr>
          <a:lstStyle/>
          <a:p>
            <a:r>
              <a:rPr lang="en-US" sz="1800" dirty="0" smtClean="0">
                <a:solidFill>
                  <a:srgbClr val="FFFFFF"/>
                </a:solidFill>
              </a:rPr>
              <a:t>83%  </a:t>
            </a:r>
            <a:r>
              <a:rPr lang="en-US" sz="1800" dirty="0">
                <a:solidFill>
                  <a:srgbClr val="FFFFFF"/>
                </a:solidFill>
              </a:rPr>
              <a:t>response rate  from electronic questionnaire </a:t>
            </a:r>
          </a:p>
        </p:txBody>
      </p:sp>
      <p:sp>
        <p:nvSpPr>
          <p:cNvPr id="27" name="Rectangle 26">
            <a:extLst>
              <a:ext uri="{FF2B5EF4-FFF2-40B4-BE49-F238E27FC236}">
                <a16:creationId xmlns:a16="http://schemas.microsoft.com/office/drawing/2014/main" xmlns="" id="{091C9E05-1ED5-4438-8E0F-3821997499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0" y="2805364"/>
            <a:ext cx="12188952" cy="405263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xmlns="" id="{40CAEF15-26DE-174D-9B01-7F1C69F24F79}"/>
              </a:ext>
            </a:extLst>
          </p:cNvPr>
          <p:cNvSpPr txBox="1">
            <a:spLocks/>
          </p:cNvSpPr>
          <p:nvPr/>
        </p:nvSpPr>
        <p:spPr>
          <a:xfrm>
            <a:off x="547067" y="181828"/>
            <a:ext cx="11094818" cy="7546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smtClean="0"/>
              <a:t>Care Home </a:t>
            </a:r>
            <a:r>
              <a:rPr lang="en-US" sz="3600" b="1" dirty="0"/>
              <a:t>S</a:t>
            </a:r>
            <a:r>
              <a:rPr lang="en-US" sz="3600" b="1" dirty="0" smtClean="0"/>
              <a:t>taff Survey (Residential and Nursing)</a:t>
            </a:r>
            <a:endParaRPr lang="en-US" sz="3600" b="1" dirty="0"/>
          </a:p>
        </p:txBody>
      </p:sp>
      <p:sp>
        <p:nvSpPr>
          <p:cNvPr id="11" name="Content Placeholder 2">
            <a:extLst>
              <a:ext uri="{FF2B5EF4-FFF2-40B4-BE49-F238E27FC236}">
                <a16:creationId xmlns:a16="http://schemas.microsoft.com/office/drawing/2014/main" xmlns="" id="{5B830C9F-1725-2C4A-95D8-D94684979ADE}"/>
              </a:ext>
            </a:extLst>
          </p:cNvPr>
          <p:cNvSpPr txBox="1">
            <a:spLocks/>
          </p:cNvSpPr>
          <p:nvPr/>
        </p:nvSpPr>
        <p:spPr>
          <a:xfrm>
            <a:off x="341828" y="1599302"/>
            <a:ext cx="5029200" cy="918782"/>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smtClean="0"/>
              <a:t>83%  response rate  from electronic questionnaire </a:t>
            </a:r>
            <a:endParaRPr lang="en-US" sz="1800" dirty="0"/>
          </a:p>
        </p:txBody>
      </p:sp>
      <p:pic>
        <p:nvPicPr>
          <p:cNvPr id="12" name="Picture 1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7008" y="2705099"/>
            <a:ext cx="4636353" cy="3679225"/>
          </a:xfrm>
          <a:prstGeom prst="rect">
            <a:avLst/>
          </a:prstGeom>
          <a:noFill/>
        </p:spPr>
      </p:pic>
      <p:graphicFrame>
        <p:nvGraphicFramePr>
          <p:cNvPr id="13" name="Table 12"/>
          <p:cNvGraphicFramePr>
            <a:graphicFrameLocks noGrp="1"/>
          </p:cNvGraphicFramePr>
          <p:nvPr>
            <p:extLst>
              <p:ext uri="{D42A27DB-BD31-4B8C-83A1-F6EECF244321}">
                <p14:modId xmlns:p14="http://schemas.microsoft.com/office/powerpoint/2010/main" val="529163632"/>
              </p:ext>
            </p:extLst>
          </p:nvPr>
        </p:nvGraphicFramePr>
        <p:xfrm>
          <a:off x="5298312" y="807751"/>
          <a:ext cx="6514747" cy="5782518"/>
        </p:xfrm>
        <a:graphic>
          <a:graphicData uri="http://schemas.openxmlformats.org/drawingml/2006/table">
            <a:tbl>
              <a:tblPr firstRow="1" firstCol="1" bandRow="1"/>
              <a:tblGrid>
                <a:gridCol w="6514747"/>
              </a:tblGrid>
              <a:tr h="259686">
                <a:tc>
                  <a:txBody>
                    <a:bodyPr/>
                    <a:lstStyle/>
                    <a:p>
                      <a:pPr algn="just">
                        <a:lnSpc>
                          <a:spcPct val="107000"/>
                        </a:lnSpc>
                        <a:spcAft>
                          <a:spcPts val="0"/>
                        </a:spcAft>
                      </a:pPr>
                      <a:r>
                        <a:rPr lang="en-GB"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Comments</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txBody>
                  <a:tcPr marL="56829" marR="56829" marT="0" marB="0" anchor="b">
                    <a:lnL>
                      <a:noFill/>
                    </a:lnL>
                    <a:lnR>
                      <a:noFill/>
                    </a:lnR>
                    <a:lnT>
                      <a:noFill/>
                    </a:lnT>
                    <a:lnB w="12700" cap="flat" cmpd="sng" algn="ctr">
                      <a:solidFill>
                        <a:srgbClr val="9BC2E6"/>
                      </a:solidFill>
                      <a:prstDash val="solid"/>
                      <a:round/>
                      <a:headEnd type="none" w="med" len="med"/>
                      <a:tailEnd type="none" w="med" len="med"/>
                    </a:lnB>
                  </a:tcPr>
                </a:tc>
              </a:tr>
              <a:tr h="197244">
                <a:tc>
                  <a:txBody>
                    <a:bodyPr/>
                    <a:lstStyle/>
                    <a:p>
                      <a:pPr algn="just">
                        <a:lnSpc>
                          <a:spcPct val="107000"/>
                        </a:lnSpc>
                        <a:spcAft>
                          <a:spcPts val="0"/>
                        </a:spcAft>
                      </a:pPr>
                      <a:r>
                        <a:rPr lang="en-GB"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Much easier than doing over the telephone to ISPA.</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56829" marR="56829" marT="0" marB="0" anchor="b">
                    <a:lnL>
                      <a:noFill/>
                    </a:lnL>
                    <a:lnR>
                      <a:noFill/>
                    </a:lnR>
                    <a:lnT w="12700" cap="flat" cmpd="sng" algn="ctr">
                      <a:solidFill>
                        <a:srgbClr val="9BC2E6"/>
                      </a:solidFill>
                      <a:prstDash val="solid"/>
                      <a:round/>
                      <a:headEnd type="none" w="med" len="med"/>
                      <a:tailEnd type="none" w="med" len="med"/>
                    </a:lnT>
                    <a:lnB w="12700" cap="flat" cmpd="sng" algn="ctr">
                      <a:solidFill>
                        <a:srgbClr val="9BC2E6"/>
                      </a:solidFill>
                      <a:prstDash val="solid"/>
                      <a:round/>
                      <a:headEnd type="none" w="med" len="med"/>
                      <a:tailEnd type="none" w="med" len="med"/>
                    </a:lnB>
                    <a:solidFill>
                      <a:srgbClr val="DDEBF7"/>
                    </a:solidFill>
                  </a:tcPr>
                </a:tc>
              </a:tr>
              <a:tr h="197244">
                <a:tc>
                  <a:txBody>
                    <a:bodyPr/>
                    <a:lstStyle/>
                    <a:p>
                      <a:pPr algn="just">
                        <a:lnSpc>
                          <a:spcPct val="107000"/>
                        </a:lnSpc>
                        <a:spcAft>
                          <a:spcPts val="0"/>
                        </a:spcAft>
                      </a:pPr>
                      <a:r>
                        <a:rPr lang="en-GB"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 think once we confident on what we should be using Docobo for it will be a great system. </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56829" marR="56829" marT="0" marB="0" anchor="b">
                    <a:lnL>
                      <a:noFill/>
                    </a:lnL>
                    <a:lnR>
                      <a:noFill/>
                    </a:lnR>
                    <a:lnT w="12700" cap="flat" cmpd="sng" algn="ctr">
                      <a:solidFill>
                        <a:srgbClr val="9BC2E6"/>
                      </a:solidFill>
                      <a:prstDash val="solid"/>
                      <a:round/>
                      <a:headEnd type="none" w="med" len="med"/>
                      <a:tailEnd type="none" w="med" len="med"/>
                    </a:lnT>
                    <a:lnB w="12700" cap="flat" cmpd="sng" algn="ctr">
                      <a:solidFill>
                        <a:srgbClr val="9BC2E6"/>
                      </a:solidFill>
                      <a:prstDash val="solid"/>
                      <a:round/>
                      <a:headEnd type="none" w="med" len="med"/>
                      <a:tailEnd type="none" w="med" len="med"/>
                    </a:lnB>
                  </a:tcPr>
                </a:tc>
              </a:tr>
              <a:tr h="394488">
                <a:tc>
                  <a:txBody>
                    <a:bodyPr/>
                    <a:lstStyle/>
                    <a:p>
                      <a:pPr algn="just">
                        <a:lnSpc>
                          <a:spcPct val="107000"/>
                        </a:lnSpc>
                        <a:spcAft>
                          <a:spcPts val="0"/>
                        </a:spcAft>
                      </a:pPr>
                      <a:r>
                        <a:rPr lang="en-GB"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Very useful and handy being able to keep up to date with residents’ observations and passing information into other healthcare professionals </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56829" marR="56829" marT="0" marB="0" anchor="b">
                    <a:lnL>
                      <a:noFill/>
                    </a:lnL>
                    <a:lnR>
                      <a:noFill/>
                    </a:lnR>
                    <a:lnT w="12700" cap="flat" cmpd="sng" algn="ctr">
                      <a:solidFill>
                        <a:srgbClr val="9BC2E6"/>
                      </a:solidFill>
                      <a:prstDash val="solid"/>
                      <a:round/>
                      <a:headEnd type="none" w="med" len="med"/>
                      <a:tailEnd type="none" w="med" len="med"/>
                    </a:lnT>
                    <a:lnB w="12700" cap="flat" cmpd="sng" algn="ctr">
                      <a:solidFill>
                        <a:srgbClr val="9BC2E6"/>
                      </a:solidFill>
                      <a:prstDash val="solid"/>
                      <a:round/>
                      <a:headEnd type="none" w="med" len="med"/>
                      <a:tailEnd type="none" w="med" len="med"/>
                    </a:lnB>
                    <a:solidFill>
                      <a:srgbClr val="DDEBF7"/>
                    </a:solidFill>
                  </a:tcPr>
                </a:tc>
              </a:tr>
              <a:tr h="394488">
                <a:tc>
                  <a:txBody>
                    <a:bodyPr/>
                    <a:lstStyle/>
                    <a:p>
                      <a:pPr algn="just">
                        <a:lnSpc>
                          <a:spcPct val="107000"/>
                        </a:lnSpc>
                        <a:spcAft>
                          <a:spcPts val="0"/>
                        </a:spcAft>
                      </a:pPr>
                      <a:r>
                        <a:rPr lang="en-GB"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If you feel like something is not quite right with your resident but you cannot put your finger on it you can do the DOCOBO and get the resident checked out. </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56829" marR="56829" marT="0" marB="0" anchor="b">
                    <a:lnL>
                      <a:noFill/>
                    </a:lnL>
                    <a:lnR>
                      <a:noFill/>
                    </a:lnR>
                    <a:lnT w="12700" cap="flat" cmpd="sng" algn="ctr">
                      <a:solidFill>
                        <a:srgbClr val="9BC2E6"/>
                      </a:solidFill>
                      <a:prstDash val="solid"/>
                      <a:round/>
                      <a:headEnd type="none" w="med" len="med"/>
                      <a:tailEnd type="none" w="med" len="med"/>
                    </a:lnT>
                    <a:lnB w="12700" cap="flat" cmpd="sng" algn="ctr">
                      <a:solidFill>
                        <a:srgbClr val="9BC2E6"/>
                      </a:solidFill>
                      <a:prstDash val="solid"/>
                      <a:round/>
                      <a:headEnd type="none" w="med" len="med"/>
                      <a:tailEnd type="none" w="med" len="med"/>
                    </a:lnB>
                  </a:tcPr>
                </a:tc>
              </a:tr>
              <a:tr h="394488">
                <a:tc>
                  <a:txBody>
                    <a:bodyPr/>
                    <a:lstStyle/>
                    <a:p>
                      <a:pPr algn="l">
                        <a:lnSpc>
                          <a:spcPct val="107000"/>
                        </a:lnSpc>
                        <a:spcAft>
                          <a:spcPts val="0"/>
                        </a:spcAft>
                      </a:pPr>
                      <a:r>
                        <a:rPr lang="en-GB"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Provides you with a good baseline.</a:t>
                      </a:r>
                      <a:br>
                        <a:rPr lang="en-GB"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en-GB"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It is easier than calling the community teams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56829" marR="56829" marT="0" marB="0" anchor="b">
                    <a:lnL>
                      <a:noFill/>
                    </a:lnL>
                    <a:lnR>
                      <a:noFill/>
                    </a:lnR>
                    <a:lnT w="12700" cap="flat" cmpd="sng" algn="ctr">
                      <a:solidFill>
                        <a:srgbClr val="9BC2E6"/>
                      </a:solidFill>
                      <a:prstDash val="solid"/>
                      <a:round/>
                      <a:headEnd type="none" w="med" len="med"/>
                      <a:tailEnd type="none" w="med" len="med"/>
                    </a:lnT>
                    <a:lnB w="12700" cap="flat" cmpd="sng" algn="ctr">
                      <a:solidFill>
                        <a:srgbClr val="9BC2E6"/>
                      </a:solidFill>
                      <a:prstDash val="solid"/>
                      <a:round/>
                      <a:headEnd type="none" w="med" len="med"/>
                      <a:tailEnd type="none" w="med" len="med"/>
                    </a:lnB>
                    <a:solidFill>
                      <a:srgbClr val="DDEBF7"/>
                    </a:solidFill>
                  </a:tcPr>
                </a:tc>
              </a:tr>
              <a:tr h="197244">
                <a:tc>
                  <a:txBody>
                    <a:bodyPr/>
                    <a:lstStyle/>
                    <a:p>
                      <a:pPr algn="just">
                        <a:lnSpc>
                          <a:spcPct val="107000"/>
                        </a:lnSpc>
                        <a:spcAft>
                          <a:spcPts val="0"/>
                        </a:spcAft>
                      </a:pPr>
                      <a:r>
                        <a:rPr lang="en-GB"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Very effective and results in positive outcomes for residents </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56829" marR="56829" marT="0" marB="0" anchor="b">
                    <a:lnL>
                      <a:noFill/>
                    </a:lnL>
                    <a:lnR>
                      <a:noFill/>
                    </a:lnR>
                    <a:lnT w="12700" cap="flat" cmpd="sng" algn="ctr">
                      <a:solidFill>
                        <a:srgbClr val="9BC2E6"/>
                      </a:solidFill>
                      <a:prstDash val="solid"/>
                      <a:round/>
                      <a:headEnd type="none" w="med" len="med"/>
                      <a:tailEnd type="none" w="med" len="med"/>
                    </a:lnT>
                    <a:lnB w="12700" cap="flat" cmpd="sng" algn="ctr">
                      <a:solidFill>
                        <a:srgbClr val="9BC2E6"/>
                      </a:solidFill>
                      <a:prstDash val="solid"/>
                      <a:round/>
                      <a:headEnd type="none" w="med" len="med"/>
                      <a:tailEnd type="none" w="med" len="med"/>
                    </a:lnB>
                  </a:tcPr>
                </a:tc>
              </a:tr>
              <a:tr h="197244">
                <a:tc>
                  <a:txBody>
                    <a:bodyPr/>
                    <a:lstStyle/>
                    <a:p>
                      <a:pPr algn="just">
                        <a:lnSpc>
                          <a:spcPct val="107000"/>
                        </a:lnSpc>
                        <a:spcAft>
                          <a:spcPts val="0"/>
                        </a:spcAft>
                      </a:pPr>
                      <a:r>
                        <a:rPr lang="en-GB"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its a good system to use as you can relay the information to other healthcare professionals'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56829" marR="56829" marT="0" marB="0">
                    <a:lnL>
                      <a:noFill/>
                    </a:lnL>
                    <a:lnR>
                      <a:noFill/>
                    </a:lnR>
                    <a:lnT w="12700" cap="flat" cmpd="sng" algn="ctr">
                      <a:solidFill>
                        <a:srgbClr val="9BC2E6"/>
                      </a:solidFill>
                      <a:prstDash val="solid"/>
                      <a:round/>
                      <a:headEnd type="none" w="med" len="med"/>
                      <a:tailEnd type="none" w="med" len="med"/>
                    </a:lnT>
                    <a:lnB w="12700" cap="flat" cmpd="sng" algn="ctr">
                      <a:solidFill>
                        <a:srgbClr val="9BC2E6"/>
                      </a:solidFill>
                      <a:prstDash val="solid"/>
                      <a:round/>
                      <a:headEnd type="none" w="med" len="med"/>
                      <a:tailEnd type="none" w="med" len="med"/>
                    </a:lnB>
                    <a:solidFill>
                      <a:srgbClr val="DDEBF7"/>
                    </a:solidFill>
                  </a:tcPr>
                </a:tc>
              </a:tr>
              <a:tr h="591732">
                <a:tc>
                  <a:txBody>
                    <a:bodyPr/>
                    <a:lstStyle/>
                    <a:p>
                      <a:pPr algn="just">
                        <a:lnSpc>
                          <a:spcPct val="107000"/>
                        </a:lnSpc>
                        <a:spcAft>
                          <a:spcPts val="0"/>
                        </a:spcAft>
                      </a:pPr>
                      <a:r>
                        <a:rPr lang="en-GB"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it improves resident care outcome as a service user in our care home kept having multiple falls and after referral via Docobo to ICC team, it was identified she had an underlying infection, she was treated with a course of antibiotics and the infection was resolved and her falls also stopped'</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56829" marR="56829" marT="0" marB="0">
                    <a:lnL>
                      <a:noFill/>
                    </a:lnL>
                    <a:lnR>
                      <a:noFill/>
                    </a:lnR>
                    <a:lnT w="12700" cap="flat" cmpd="sng" algn="ctr">
                      <a:solidFill>
                        <a:srgbClr val="9BC2E6"/>
                      </a:solidFill>
                      <a:prstDash val="solid"/>
                      <a:round/>
                      <a:headEnd type="none" w="med" len="med"/>
                      <a:tailEnd type="none" w="med" len="med"/>
                    </a:lnT>
                    <a:lnB w="12700" cap="flat" cmpd="sng" algn="ctr">
                      <a:solidFill>
                        <a:srgbClr val="9BC2E6"/>
                      </a:solidFill>
                      <a:prstDash val="solid"/>
                      <a:round/>
                      <a:headEnd type="none" w="med" len="med"/>
                      <a:tailEnd type="none" w="med" len="med"/>
                    </a:lnB>
                  </a:tcPr>
                </a:tc>
              </a:tr>
              <a:tr h="788976">
                <a:tc>
                  <a:txBody>
                    <a:bodyPr/>
                    <a:lstStyle/>
                    <a:p>
                      <a:pPr algn="just">
                        <a:lnSpc>
                          <a:spcPct val="107000"/>
                        </a:lnSpc>
                        <a:spcAft>
                          <a:spcPts val="0"/>
                        </a:spcAft>
                      </a:pPr>
                      <a:r>
                        <a:rPr lang="en-GB"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 live in Leicestershire and we do not have Docobo there and I will tell them as I absolutely love it, it’s very good, takes the weight off my shoulders knowing Practitioners are available to support me, the practitioners are very reassuring for me and the patient, they have at times responded within 10minutes, I feel much safer in my role , Ambulance call outs have reduced </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56829" marR="56829" marT="0" marB="0">
                    <a:lnL>
                      <a:noFill/>
                    </a:lnL>
                    <a:lnR>
                      <a:noFill/>
                    </a:lnR>
                    <a:lnT w="12700" cap="flat" cmpd="sng" algn="ctr">
                      <a:solidFill>
                        <a:srgbClr val="9BC2E6"/>
                      </a:solidFill>
                      <a:prstDash val="solid"/>
                      <a:round/>
                      <a:headEnd type="none" w="med" len="med"/>
                      <a:tailEnd type="none" w="med" len="med"/>
                    </a:lnT>
                    <a:lnB w="12700" cap="flat" cmpd="sng" algn="ctr">
                      <a:solidFill>
                        <a:srgbClr val="9BC2E6"/>
                      </a:solidFill>
                      <a:prstDash val="solid"/>
                      <a:round/>
                      <a:headEnd type="none" w="med" len="med"/>
                      <a:tailEnd type="none" w="med" len="med"/>
                    </a:lnB>
                    <a:solidFill>
                      <a:srgbClr val="DDEBF7"/>
                    </a:solidFill>
                  </a:tcPr>
                </a:tc>
              </a:tr>
              <a:tr h="394488">
                <a:tc>
                  <a:txBody>
                    <a:bodyPr/>
                    <a:lstStyle/>
                    <a:p>
                      <a:pPr algn="just">
                        <a:lnSpc>
                          <a:spcPct val="107000"/>
                        </a:lnSpc>
                        <a:spcAft>
                          <a:spcPts val="0"/>
                        </a:spcAft>
                      </a:pPr>
                      <a:r>
                        <a:rPr lang="en-GB"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Docobo Team are very supportive and any concerns you raise are dealt with, its quick and easy and you get a response quickly' However I would like to have more space on the SBAR </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56829" marR="56829" marT="0" marB="0">
                    <a:lnL>
                      <a:noFill/>
                    </a:lnL>
                    <a:lnR>
                      <a:noFill/>
                    </a:lnR>
                    <a:lnT w="12700" cap="flat" cmpd="sng" algn="ctr">
                      <a:solidFill>
                        <a:srgbClr val="9BC2E6"/>
                      </a:solidFill>
                      <a:prstDash val="solid"/>
                      <a:round/>
                      <a:headEnd type="none" w="med" len="med"/>
                      <a:tailEnd type="none" w="med" len="med"/>
                    </a:lnT>
                    <a:lnB w="12700" cap="flat" cmpd="sng" algn="ctr">
                      <a:solidFill>
                        <a:srgbClr val="9BC2E6"/>
                      </a:solidFill>
                      <a:prstDash val="solid"/>
                      <a:round/>
                      <a:headEnd type="none" w="med" len="med"/>
                      <a:tailEnd type="none" w="med" len="med"/>
                    </a:lnB>
                  </a:tcPr>
                </a:tc>
              </a:tr>
              <a:tr h="197244">
                <a:tc>
                  <a:txBody>
                    <a:bodyPr/>
                    <a:lstStyle/>
                    <a:p>
                      <a:pPr algn="just">
                        <a:lnSpc>
                          <a:spcPct val="107000"/>
                        </a:lnSpc>
                        <a:spcAft>
                          <a:spcPts val="0"/>
                        </a:spcAft>
                      </a:pPr>
                      <a:r>
                        <a:rPr lang="en-GB"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it takes some getting used to like anything new '</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56829" marR="56829" marT="0" marB="0">
                    <a:lnL>
                      <a:noFill/>
                    </a:lnL>
                    <a:lnR>
                      <a:noFill/>
                    </a:lnR>
                    <a:lnT w="12700" cap="flat" cmpd="sng" algn="ctr">
                      <a:solidFill>
                        <a:srgbClr val="9BC2E6"/>
                      </a:solidFill>
                      <a:prstDash val="solid"/>
                      <a:round/>
                      <a:headEnd type="none" w="med" len="med"/>
                      <a:tailEnd type="none" w="med" len="med"/>
                    </a:lnT>
                    <a:lnB w="12700" cap="flat" cmpd="sng" algn="ctr">
                      <a:solidFill>
                        <a:srgbClr val="9BC2E6"/>
                      </a:solidFill>
                      <a:prstDash val="solid"/>
                      <a:round/>
                      <a:headEnd type="none" w="med" len="med"/>
                      <a:tailEnd type="none" w="med" len="med"/>
                    </a:lnB>
                    <a:solidFill>
                      <a:srgbClr val="DDEBF7"/>
                    </a:solidFill>
                  </a:tcPr>
                </a:tc>
              </a:tr>
              <a:tr h="394488">
                <a:tc>
                  <a:txBody>
                    <a:bodyPr/>
                    <a:lstStyle/>
                    <a:p>
                      <a:pPr algn="just">
                        <a:lnSpc>
                          <a:spcPct val="107000"/>
                        </a:lnSpc>
                        <a:spcAft>
                          <a:spcPts val="0"/>
                        </a:spcAft>
                      </a:pPr>
                      <a:r>
                        <a:rPr lang="en-GB"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it takes a bit to get used to but once you are used its quicker and you get quick response, saves time' Janice at Linden Residential Home </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56829" marR="56829" marT="0" marB="0">
                    <a:lnL>
                      <a:noFill/>
                    </a:lnL>
                    <a:lnR>
                      <a:noFill/>
                    </a:lnR>
                    <a:lnT w="12700" cap="flat" cmpd="sng" algn="ctr">
                      <a:solidFill>
                        <a:srgbClr val="9BC2E6"/>
                      </a:solidFill>
                      <a:prstDash val="solid"/>
                      <a:round/>
                      <a:headEnd type="none" w="med" len="med"/>
                      <a:tailEnd type="none" w="med" len="med"/>
                    </a:lnT>
                    <a:lnB w="12700" cap="flat" cmpd="sng" algn="ctr">
                      <a:solidFill>
                        <a:srgbClr val="9BC2E6"/>
                      </a:solidFill>
                      <a:prstDash val="solid"/>
                      <a:round/>
                      <a:headEnd type="none" w="med" len="med"/>
                      <a:tailEnd type="none" w="med" len="med"/>
                    </a:lnB>
                  </a:tcPr>
                </a:tc>
              </a:tr>
              <a:tr h="394488">
                <a:tc>
                  <a:txBody>
                    <a:bodyPr/>
                    <a:lstStyle/>
                    <a:p>
                      <a:pPr algn="just">
                        <a:lnSpc>
                          <a:spcPct val="107000"/>
                        </a:lnSpc>
                        <a:spcAft>
                          <a:spcPts val="0"/>
                        </a:spcAft>
                      </a:pPr>
                      <a:r>
                        <a:rPr lang="en-GB"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it saves time on phone calls; it gives clinicians better view of the patient and results in them being seen quicker'</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56829" marR="56829" marT="0" marB="0">
                    <a:lnL>
                      <a:noFill/>
                    </a:lnL>
                    <a:lnR>
                      <a:noFill/>
                    </a:lnR>
                    <a:lnT w="12700" cap="flat" cmpd="sng" algn="ctr">
                      <a:solidFill>
                        <a:srgbClr val="9BC2E6"/>
                      </a:solidFill>
                      <a:prstDash val="solid"/>
                      <a:round/>
                      <a:headEnd type="none" w="med" len="med"/>
                      <a:tailEnd type="none" w="med" len="med"/>
                    </a:lnT>
                    <a:lnB w="12700" cap="flat" cmpd="sng" algn="ctr">
                      <a:solidFill>
                        <a:srgbClr val="9BC2E6"/>
                      </a:solidFill>
                      <a:prstDash val="solid"/>
                      <a:round/>
                      <a:headEnd type="none" w="med" len="med"/>
                      <a:tailEnd type="none" w="med" len="med"/>
                    </a:lnB>
                    <a:solidFill>
                      <a:srgbClr val="DDEBF7"/>
                    </a:solidFill>
                  </a:tcPr>
                </a:tc>
              </a:tr>
              <a:tr h="394488">
                <a:tc>
                  <a:txBody>
                    <a:bodyPr/>
                    <a:lstStyle/>
                    <a:p>
                      <a:pPr algn="just">
                        <a:lnSpc>
                          <a:spcPct val="107000"/>
                        </a:lnSpc>
                        <a:spcAft>
                          <a:spcPts val="0"/>
                        </a:spcAft>
                      </a:pPr>
                      <a:r>
                        <a:rPr lang="en-GB"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the nurses coming out nowadays are highly skilled, and they make the clinical decisions and prescribe without GP, it’s been very positive'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56829" marR="56829" marT="0" marB="0">
                    <a:lnL>
                      <a:noFill/>
                    </a:lnL>
                    <a:lnR>
                      <a:noFill/>
                    </a:lnR>
                    <a:lnT w="12700" cap="flat" cmpd="sng" algn="ctr">
                      <a:solidFill>
                        <a:srgbClr val="9BC2E6"/>
                      </a:solidFill>
                      <a:prstDash val="solid"/>
                      <a:round/>
                      <a:headEnd type="none" w="med" len="med"/>
                      <a:tailEnd type="none" w="med" len="med"/>
                    </a:lnT>
                    <a:lnB w="12700" cap="flat" cmpd="sng" algn="ctr">
                      <a:solidFill>
                        <a:srgbClr val="9BC2E6"/>
                      </a:solidFill>
                      <a:prstDash val="solid"/>
                      <a:round/>
                      <a:headEnd type="none" w="med" len="med"/>
                      <a:tailEnd type="none" w="med" len="med"/>
                    </a:lnB>
                  </a:tcPr>
                </a:tc>
              </a:tr>
              <a:tr h="394488">
                <a:tc>
                  <a:txBody>
                    <a:bodyPr/>
                    <a:lstStyle/>
                    <a:p>
                      <a:pPr algn="just">
                        <a:lnSpc>
                          <a:spcPct val="107000"/>
                        </a:lnSpc>
                        <a:spcAft>
                          <a:spcPts val="0"/>
                        </a:spcAft>
                      </a:pPr>
                      <a:r>
                        <a:rPr lang="en-GB"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If you just feel like one of your residents is not right but cannot put your finger on it you can use DOCOBO to ensure they are medically well and the nurse will be out to check on them </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56829" marR="56829" marT="0" marB="0">
                    <a:lnL>
                      <a:noFill/>
                    </a:lnL>
                    <a:lnR>
                      <a:noFill/>
                    </a:lnR>
                    <a:lnT w="12700" cap="flat" cmpd="sng" algn="ctr">
                      <a:solidFill>
                        <a:srgbClr val="9BC2E6"/>
                      </a:solidFill>
                      <a:prstDash val="solid"/>
                      <a:round/>
                      <a:headEnd type="none" w="med" len="med"/>
                      <a:tailEnd type="none" w="med" len="med"/>
                    </a:lnT>
                    <a:lnB w="12700" cap="flat" cmpd="sng" algn="ctr">
                      <a:solidFill>
                        <a:srgbClr val="9BC2E6"/>
                      </a:solidFill>
                      <a:prstDash val="solid"/>
                      <a:round/>
                      <a:headEnd type="none" w="med" len="med"/>
                      <a:tailEnd type="none" w="med" len="med"/>
                    </a:lnB>
                    <a:solidFill>
                      <a:srgbClr val="DEEAF6"/>
                    </a:solidFill>
                  </a:tcPr>
                </a:tc>
              </a:tr>
            </a:tbl>
          </a:graphicData>
        </a:graphic>
      </p:graphicFrame>
    </p:spTree>
    <p:extLst>
      <p:ext uri="{BB962C8B-B14F-4D97-AF65-F5344CB8AC3E}">
        <p14:creationId xmlns:p14="http://schemas.microsoft.com/office/powerpoint/2010/main" val="2452037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0E539B-AE15-D943-892C-BDFD7C4B863D}"/>
              </a:ext>
            </a:extLst>
          </p:cNvPr>
          <p:cNvSpPr>
            <a:spLocks noGrp="1"/>
          </p:cNvSpPr>
          <p:nvPr>
            <p:ph type="title"/>
          </p:nvPr>
        </p:nvSpPr>
        <p:spPr>
          <a:xfrm>
            <a:off x="943277" y="712269"/>
            <a:ext cx="3370998" cy="5502264"/>
          </a:xfrm>
        </p:spPr>
        <p:txBody>
          <a:bodyPr>
            <a:normAutofit/>
          </a:bodyPr>
          <a:lstStyle/>
          <a:p>
            <a:r>
              <a:rPr lang="en-US" b="1" dirty="0">
                <a:solidFill>
                  <a:srgbClr val="FFFFFF"/>
                </a:solidFill>
              </a:rPr>
              <a:t>Care home staff Survey (Residential and Nursing)</a:t>
            </a:r>
            <a:r>
              <a:rPr lang="en-US" dirty="0">
                <a:solidFill>
                  <a:srgbClr val="FFFFFF"/>
                </a:solidFill>
              </a:rPr>
              <a:t/>
            </a:r>
            <a:br>
              <a:rPr lang="en-US" dirty="0">
                <a:solidFill>
                  <a:srgbClr val="FFFFFF"/>
                </a:solidFill>
              </a:rPr>
            </a:br>
            <a:r>
              <a:rPr lang="en-US" dirty="0">
                <a:solidFill>
                  <a:srgbClr val="FFFFFF"/>
                </a:solidFill>
              </a:rPr>
              <a:t>Preparation and Docobo Support </a:t>
            </a:r>
          </a:p>
        </p:txBody>
      </p:sp>
      <p:cxnSp>
        <p:nvCxnSpPr>
          <p:cNvPr id="36" name="Straight Connector 16">
            <a:extLst>
              <a:ext uri="{FF2B5EF4-FFF2-40B4-BE49-F238E27FC236}">
                <a16:creationId xmlns:a16="http://schemas.microsoft.com/office/drawing/2014/main" xmlns="" id="{550D2BD1-98F9-412D-905B-3A843EF4078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V="1">
            <a:off x="585216"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xmlns="" id="{690E539B-AE15-D943-892C-BDFD7C4B863D}"/>
              </a:ext>
            </a:extLst>
          </p:cNvPr>
          <p:cNvSpPr txBox="1">
            <a:spLocks/>
          </p:cNvSpPr>
          <p:nvPr/>
        </p:nvSpPr>
        <p:spPr>
          <a:xfrm>
            <a:off x="1095677" y="411589"/>
            <a:ext cx="10453386" cy="92294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smtClean="0"/>
              <a:t>Care home staff Survey (Residential and Nursing)</a:t>
            </a:r>
            <a:r>
              <a:rPr lang="en-US" smtClean="0"/>
              <a:t/>
            </a:r>
            <a:br>
              <a:rPr lang="en-US" smtClean="0"/>
            </a:br>
            <a:r>
              <a:rPr lang="en-US" smtClean="0"/>
              <a:t>Preparation and Docobo Support </a:t>
            </a:r>
            <a:endParaRPr lang="en-US" dirty="0"/>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2298186" y="1544595"/>
            <a:ext cx="7092777" cy="5180682"/>
          </a:xfrm>
          <a:prstGeom prst="rect">
            <a:avLst/>
          </a:prstGeom>
          <a:noFill/>
        </p:spPr>
      </p:pic>
    </p:spTree>
    <p:extLst>
      <p:ext uri="{BB962C8B-B14F-4D97-AF65-F5344CB8AC3E}">
        <p14:creationId xmlns:p14="http://schemas.microsoft.com/office/powerpoint/2010/main" val="3745490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149D6D3-125D-834F-8D09-1F5D4C6816DB}"/>
              </a:ext>
            </a:extLst>
          </p:cNvPr>
          <p:cNvSpPr/>
          <p:nvPr/>
        </p:nvSpPr>
        <p:spPr>
          <a:xfrm>
            <a:off x="838200" y="171162"/>
            <a:ext cx="2840182" cy="2371148"/>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200" b="1" kern="1200">
                <a:solidFill>
                  <a:srgbClr val="FFFFFF"/>
                </a:solidFill>
                <a:latin typeface="+mj-lt"/>
                <a:ea typeface="+mj-ea"/>
                <a:cs typeface="+mj-cs"/>
              </a:rPr>
              <a:t>Care home staff Survey (Residential and Nursing)</a:t>
            </a:r>
            <a:endParaRPr lang="en-US" sz="3200" kern="1200">
              <a:solidFill>
                <a:srgbClr val="FFFFFF"/>
              </a:solidFill>
              <a:latin typeface="+mj-lt"/>
              <a:ea typeface="+mj-ea"/>
              <a:cs typeface="+mj-cs"/>
            </a:endParaRPr>
          </a:p>
        </p:txBody>
      </p:sp>
      <p:sp>
        <p:nvSpPr>
          <p:cNvPr id="5" name="Title 1">
            <a:extLst>
              <a:ext uri="{FF2B5EF4-FFF2-40B4-BE49-F238E27FC236}">
                <a16:creationId xmlns:a16="http://schemas.microsoft.com/office/drawing/2014/main" xmlns="" id="{40CAEF15-26DE-174D-9B01-7F1C69F24F79}"/>
              </a:ext>
            </a:extLst>
          </p:cNvPr>
          <p:cNvSpPr>
            <a:spLocks noGrp="1"/>
          </p:cNvSpPr>
          <p:nvPr>
            <p:ph type="title"/>
          </p:nvPr>
        </p:nvSpPr>
        <p:spPr>
          <a:xfrm>
            <a:off x="537009" y="338328"/>
            <a:ext cx="11018461" cy="856158"/>
          </a:xfrm>
        </p:spPr>
        <p:txBody>
          <a:bodyPr>
            <a:normAutofit/>
          </a:bodyPr>
          <a:lstStyle/>
          <a:p>
            <a:r>
              <a:rPr lang="en-US" sz="3600" b="1" dirty="0"/>
              <a:t>Care home staff Survey (Residential and Nursing)</a:t>
            </a: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2257169" y="1361652"/>
            <a:ext cx="6450226" cy="4940294"/>
          </a:xfrm>
          <a:prstGeom prst="rect">
            <a:avLst/>
          </a:prstGeom>
          <a:noFill/>
        </p:spPr>
      </p:pic>
    </p:spTree>
    <p:extLst>
      <p:ext uri="{BB962C8B-B14F-4D97-AF65-F5344CB8AC3E}">
        <p14:creationId xmlns:p14="http://schemas.microsoft.com/office/powerpoint/2010/main" val="2995837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xmlns=""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xmlns="" id="{CCCE449A-F023-A64B-A269-C40C3361C2CA}"/>
              </a:ext>
            </a:extLst>
          </p:cNvPr>
          <p:cNvSpPr txBox="1"/>
          <p:nvPr/>
        </p:nvSpPr>
        <p:spPr>
          <a:xfrm>
            <a:off x="660041" y="2767106"/>
            <a:ext cx="2880828" cy="3071906"/>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4000" b="1" kern="1200" dirty="0">
                <a:solidFill>
                  <a:srgbClr val="FFFFFF"/>
                </a:solidFill>
                <a:latin typeface="+mj-lt"/>
                <a:ea typeface="+mj-ea"/>
                <a:cs typeface="+mj-cs"/>
              </a:rPr>
              <a:t>ICC  - OOH Triage Hub</a:t>
            </a:r>
          </a:p>
        </p:txBody>
      </p:sp>
      <p:sp>
        <p:nvSpPr>
          <p:cNvPr id="9" name="TextBox 8">
            <a:extLst>
              <a:ext uri="{FF2B5EF4-FFF2-40B4-BE49-F238E27FC236}">
                <a16:creationId xmlns:a16="http://schemas.microsoft.com/office/drawing/2014/main" xmlns="" id="{CCCE449A-F023-A64B-A269-C40C3361C2CA}"/>
              </a:ext>
            </a:extLst>
          </p:cNvPr>
          <p:cNvSpPr txBox="1"/>
          <p:nvPr/>
        </p:nvSpPr>
        <p:spPr>
          <a:xfrm>
            <a:off x="3259078" y="478712"/>
            <a:ext cx="5102327" cy="721618"/>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4000" b="1" kern="1200" dirty="0">
                <a:latin typeface="+mj-lt"/>
                <a:ea typeface="+mj-ea"/>
                <a:cs typeface="+mj-cs"/>
              </a:rPr>
              <a:t>ICC  - OOH Triage Hub</a:t>
            </a:r>
          </a:p>
        </p:txBody>
      </p:sp>
      <p:graphicFrame>
        <p:nvGraphicFramePr>
          <p:cNvPr id="12" name="Chart 11">
            <a:extLst>
              <a:ext uri="{FF2B5EF4-FFF2-40B4-BE49-F238E27FC236}">
                <a16:creationId xmlns="" xmlns:xdr="http://schemas.openxmlformats.org/drawingml/2006/spreadsheetDrawing" xmlns:a16="http://schemas.microsoft.com/office/drawing/2014/main" xmlns:lc="http://schemas.openxmlformats.org/drawingml/2006/lockedCanvas" id="{E09A4F30-0551-46AE-9326-7E98A6624F6C}"/>
              </a:ext>
            </a:extLst>
          </p:cNvPr>
          <p:cNvGraphicFramePr>
            <a:graphicFrameLocks noGrp="1"/>
          </p:cNvGraphicFramePr>
          <p:nvPr>
            <p:extLst>
              <p:ext uri="{D42A27DB-BD31-4B8C-83A1-F6EECF244321}">
                <p14:modId xmlns:p14="http://schemas.microsoft.com/office/powerpoint/2010/main" val="3611339875"/>
              </p:ext>
            </p:extLst>
          </p:nvPr>
        </p:nvGraphicFramePr>
        <p:xfrm>
          <a:off x="1449859" y="1200331"/>
          <a:ext cx="8880391" cy="53487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3107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5">
            <a:extLst>
              <a:ext uri="{FF2B5EF4-FFF2-40B4-BE49-F238E27FC236}">
                <a16:creationId xmlns:a16="http://schemas.microsoft.com/office/drawing/2014/main" xmlns="" id="{1BE4F293-0A40-4AA3-8747-1C7D9F3EEA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xmlns="" id="{54EF4071-0B36-1C42-B7C9-B602354B85D8}"/>
              </a:ext>
            </a:extLst>
          </p:cNvPr>
          <p:cNvSpPr txBox="1"/>
          <p:nvPr/>
        </p:nvSpPr>
        <p:spPr>
          <a:xfrm>
            <a:off x="1353666" y="759805"/>
            <a:ext cx="10000133" cy="1325563"/>
          </a:xfrm>
          <a:prstGeom prst="rect">
            <a:avLst/>
          </a:prstGeom>
        </p:spPr>
        <p:txBody>
          <a:bodyPr vert="horz" lIns="91440" tIns="45720" rIns="91440" bIns="45720" rtlCol="0" anchor="ctr">
            <a:normAutofit/>
          </a:bodyPr>
          <a:lstStyle/>
          <a:p>
            <a:pPr lvl="5">
              <a:lnSpc>
                <a:spcPct val="90000"/>
              </a:lnSpc>
              <a:spcBef>
                <a:spcPct val="0"/>
              </a:spcBef>
              <a:spcAft>
                <a:spcPts val="600"/>
              </a:spcAft>
            </a:pPr>
            <a:r>
              <a:rPr lang="en-US" sz="4000" b="1" kern="1200" dirty="0">
                <a:solidFill>
                  <a:srgbClr val="FFFFFF"/>
                </a:solidFill>
                <a:latin typeface="+mj-lt"/>
                <a:ea typeface="+mj-ea"/>
                <a:cs typeface="+mj-cs"/>
              </a:rPr>
              <a:t>Management of Clinical Alerts – Outcomes </a:t>
            </a:r>
          </a:p>
        </p:txBody>
      </p:sp>
      <p:graphicFrame>
        <p:nvGraphicFramePr>
          <p:cNvPr id="4" name="Content Placeholder 3">
            <a:extLst>
              <a:ext uri="{FF2B5EF4-FFF2-40B4-BE49-F238E27FC236}">
                <a16:creationId xmlns:a16="http://schemas.microsoft.com/office/drawing/2014/main" xmlns="" id="{AFA5208A-4641-5948-A085-B569F9E0EA73}"/>
              </a:ext>
            </a:extLst>
          </p:cNvPr>
          <p:cNvGraphicFramePr>
            <a:graphicFrameLocks noGrp="1"/>
          </p:cNvGraphicFramePr>
          <p:nvPr>
            <p:ph idx="1"/>
            <p:extLst>
              <p:ext uri="{D42A27DB-BD31-4B8C-83A1-F6EECF244321}">
                <p14:modId xmlns:p14="http://schemas.microsoft.com/office/powerpoint/2010/main" val="3156049834"/>
              </p:ext>
            </p:extLst>
          </p:nvPr>
        </p:nvGraphicFramePr>
        <p:xfrm>
          <a:off x="1340586" y="2103744"/>
          <a:ext cx="9507780" cy="3502512"/>
        </p:xfrm>
        <a:graphic>
          <a:graphicData uri="http://schemas.openxmlformats.org/drawingml/2006/table">
            <a:tbl>
              <a:tblPr firstRow="1" firstCol="1" bandRow="1"/>
              <a:tblGrid>
                <a:gridCol w="5518445">
                  <a:extLst>
                    <a:ext uri="{9D8B030D-6E8A-4147-A177-3AD203B41FA5}">
                      <a16:colId xmlns:a16="http://schemas.microsoft.com/office/drawing/2014/main" xmlns="" val="1752095424"/>
                    </a:ext>
                  </a:extLst>
                </a:gridCol>
                <a:gridCol w="1740424">
                  <a:extLst>
                    <a:ext uri="{9D8B030D-6E8A-4147-A177-3AD203B41FA5}">
                      <a16:colId xmlns:a16="http://schemas.microsoft.com/office/drawing/2014/main" xmlns="" val="2443620915"/>
                    </a:ext>
                  </a:extLst>
                </a:gridCol>
                <a:gridCol w="2248911">
                  <a:extLst>
                    <a:ext uri="{9D8B030D-6E8A-4147-A177-3AD203B41FA5}">
                      <a16:colId xmlns:a16="http://schemas.microsoft.com/office/drawing/2014/main" xmlns="" val="2431959697"/>
                    </a:ext>
                  </a:extLst>
                </a:gridCol>
              </a:tblGrid>
              <a:tr h="389168">
                <a:tc>
                  <a:txBody>
                    <a:bodyPr/>
                    <a:lstStyle/>
                    <a:p>
                      <a:pPr algn="l" fontAlgn="t">
                        <a:lnSpc>
                          <a:spcPct val="107000"/>
                        </a:lnSpc>
                        <a:spcBef>
                          <a:spcPts val="0"/>
                        </a:spcBef>
                        <a:spcAft>
                          <a:spcPts val="600"/>
                        </a:spcAft>
                      </a:pPr>
                      <a:r>
                        <a:rPr lang="en-GB" sz="2100" b="1" i="0" u="none" strike="noStrike">
                          <a:effectLst/>
                          <a:latin typeface="Arial" panose="020B0604020202020204" pitchFamily="34" charset="0"/>
                          <a:ea typeface="Calibri" panose="020F0502020204030204" pitchFamily="34" charset="0"/>
                          <a:cs typeface="Times New Roman" panose="02020603050405020304" pitchFamily="18" charset="0"/>
                        </a:rPr>
                        <a:t>Alert Intervention Type &amp; Outcome</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l" fontAlgn="t">
                        <a:lnSpc>
                          <a:spcPct val="107000"/>
                        </a:lnSpc>
                        <a:spcBef>
                          <a:spcPts val="0"/>
                        </a:spcBef>
                        <a:spcAft>
                          <a:spcPts val="600"/>
                        </a:spcAft>
                      </a:pPr>
                      <a:r>
                        <a:rPr lang="en-GB" sz="2100" b="1" i="0" u="none" strike="noStrik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a:t>
                      </a:r>
                      <a:r>
                        <a:rPr lang="en-GB" sz="2100" b="1" i="0" u="sng" strike="noStrike" baseline="300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a:t>
                      </a:r>
                      <a:r>
                        <a:rPr lang="en-GB" sz="2100" b="1" i="0" u="none" strike="noStrik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Alerts</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l" fontAlgn="t">
                        <a:lnSpc>
                          <a:spcPct val="107000"/>
                        </a:lnSpc>
                        <a:spcBef>
                          <a:spcPts val="0"/>
                        </a:spcBef>
                        <a:spcAft>
                          <a:spcPts val="600"/>
                        </a:spcAft>
                      </a:pPr>
                      <a:r>
                        <a:rPr lang="en-GB" sz="2100" b="1" i="0" u="none" strike="noStrik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Total Alerts</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xmlns="" val="2468867008"/>
                  </a:ext>
                </a:extLst>
              </a:tr>
              <a:tr h="389168">
                <a:tc>
                  <a:txBody>
                    <a:bodyPr/>
                    <a:lstStyle/>
                    <a:p>
                      <a:pPr algn="l" fontAlgn="t">
                        <a:lnSpc>
                          <a:spcPct val="107000"/>
                        </a:lnSpc>
                        <a:spcBef>
                          <a:spcPts val="0"/>
                        </a:spcBef>
                        <a:spcAft>
                          <a:spcPts val="600"/>
                        </a:spcAft>
                      </a:pPr>
                      <a:r>
                        <a:rPr lang="en-GB" sz="2100" b="1" i="0" u="none" strike="noStrike">
                          <a:effectLst/>
                          <a:latin typeface="Arial" panose="020B0604020202020204" pitchFamily="34" charset="0"/>
                          <a:ea typeface="Calibri" panose="020F0502020204030204" pitchFamily="34" charset="0"/>
                          <a:cs typeface="Times New Roman" panose="02020603050405020304" pitchFamily="18" charset="0"/>
                        </a:rPr>
                        <a:t>Call Made to Care Home, Advice Given</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lnSpc>
                          <a:spcPct val="107000"/>
                        </a:lnSpc>
                        <a:spcBef>
                          <a:spcPts val="0"/>
                        </a:spcBef>
                        <a:spcAft>
                          <a:spcPts val="600"/>
                        </a:spcAft>
                      </a:pPr>
                      <a:r>
                        <a:rPr lang="en-GB" sz="2100" b="1" i="0" u="none" strike="noStrike">
                          <a:effectLst/>
                          <a:latin typeface="Arial" panose="020B0604020202020204" pitchFamily="34" charset="0"/>
                          <a:ea typeface="Calibri" panose="020F0502020204030204" pitchFamily="34" charset="0"/>
                          <a:cs typeface="Times New Roman" panose="02020603050405020304" pitchFamily="18" charset="0"/>
                        </a:rPr>
                        <a:t>113</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lnSpc>
                          <a:spcPct val="107000"/>
                        </a:lnSpc>
                        <a:spcBef>
                          <a:spcPts val="0"/>
                        </a:spcBef>
                        <a:spcAft>
                          <a:spcPts val="600"/>
                        </a:spcAft>
                      </a:pPr>
                      <a:r>
                        <a:rPr lang="en-GB" sz="2100" b="1" i="0" u="none" strike="noStrike">
                          <a:effectLst/>
                          <a:latin typeface="Arial" panose="020B0604020202020204" pitchFamily="34" charset="0"/>
                          <a:ea typeface="Calibri" panose="020F0502020204030204" pitchFamily="34" charset="0"/>
                          <a:cs typeface="Times New Roman" panose="02020603050405020304" pitchFamily="18" charset="0"/>
                        </a:rPr>
                        <a:t>79%</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00947476"/>
                  </a:ext>
                </a:extLst>
              </a:tr>
              <a:tr h="389168">
                <a:tc>
                  <a:txBody>
                    <a:bodyPr/>
                    <a:lstStyle/>
                    <a:p>
                      <a:pPr algn="r" fontAlgn="t">
                        <a:lnSpc>
                          <a:spcPct val="107000"/>
                        </a:lnSpc>
                        <a:spcBef>
                          <a:spcPts val="0"/>
                        </a:spcBef>
                        <a:spcAft>
                          <a:spcPts val="600"/>
                        </a:spcAft>
                      </a:pPr>
                      <a:r>
                        <a:rPr lang="en-GB" sz="2100" b="0" i="0" u="none" strike="noStrike">
                          <a:effectLst/>
                          <a:latin typeface="Arial" panose="020B0604020202020204" pitchFamily="34" charset="0"/>
                          <a:ea typeface="Calibri" panose="020F0502020204030204" pitchFamily="34" charset="0"/>
                          <a:cs typeface="Times New Roman" panose="02020603050405020304" pitchFamily="18" charset="0"/>
                        </a:rPr>
                        <a:t>GP/CP visit avoided</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600"/>
                        </a:spcAft>
                      </a:pPr>
                      <a:r>
                        <a:rPr lang="en-GB" sz="2100" b="0" i="0" u="none" strike="noStrike">
                          <a:effectLst/>
                          <a:latin typeface="Arial" panose="020B0604020202020204" pitchFamily="34" charset="0"/>
                          <a:ea typeface="Calibri" panose="020F0502020204030204" pitchFamily="34" charset="0"/>
                          <a:cs typeface="Times New Roman" panose="02020603050405020304" pitchFamily="18" charset="0"/>
                        </a:rPr>
                        <a:t>106</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600"/>
                        </a:spcAft>
                      </a:pPr>
                      <a:r>
                        <a:rPr lang="en-GB" sz="2100" b="0" i="0" u="none" strike="noStrike">
                          <a:effectLst/>
                          <a:latin typeface="Arial" panose="020B0604020202020204" pitchFamily="34" charset="0"/>
                          <a:ea typeface="Calibri" panose="020F0502020204030204" pitchFamily="34" charset="0"/>
                          <a:cs typeface="Times New Roman" panose="02020603050405020304" pitchFamily="18" charset="0"/>
                        </a:rPr>
                        <a:t>74%</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94132334"/>
                  </a:ext>
                </a:extLst>
              </a:tr>
              <a:tr h="389168">
                <a:tc>
                  <a:txBody>
                    <a:bodyPr/>
                    <a:lstStyle/>
                    <a:p>
                      <a:pPr algn="r" fontAlgn="t">
                        <a:lnSpc>
                          <a:spcPct val="107000"/>
                        </a:lnSpc>
                        <a:spcBef>
                          <a:spcPts val="0"/>
                        </a:spcBef>
                        <a:spcAft>
                          <a:spcPts val="600"/>
                        </a:spcAft>
                      </a:pPr>
                      <a:r>
                        <a:rPr lang="en-GB" sz="2100" b="0" i="0" u="none" strike="noStrike">
                          <a:effectLst/>
                          <a:latin typeface="Arial" panose="020B0604020202020204" pitchFamily="34" charset="0"/>
                          <a:ea typeface="Calibri" panose="020F0502020204030204" pitchFamily="34" charset="0"/>
                          <a:cs typeface="Times New Roman" panose="02020603050405020304" pitchFamily="18" charset="0"/>
                        </a:rPr>
                        <a:t>To be seen on next GP/CP Virtual Ward</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600"/>
                        </a:spcAft>
                      </a:pPr>
                      <a:r>
                        <a:rPr lang="en-GB" sz="2100" b="0" i="0" u="none" strike="noStrike">
                          <a:effectLst/>
                          <a:latin typeface="Arial" panose="020B0604020202020204" pitchFamily="34" charset="0"/>
                          <a:ea typeface="Calibri" panose="020F0502020204030204" pitchFamily="34" charset="0"/>
                          <a:cs typeface="Times New Roman" panose="02020603050405020304" pitchFamily="18" charset="0"/>
                        </a:rPr>
                        <a:t>4</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600"/>
                        </a:spcAft>
                      </a:pPr>
                      <a:r>
                        <a:rPr lang="en-GB" sz="2100" b="0" i="0" u="none" strike="noStrike">
                          <a:effectLst/>
                          <a:latin typeface="Arial" panose="020B0604020202020204" pitchFamily="34" charset="0"/>
                          <a:ea typeface="Calibri" panose="020F0502020204030204" pitchFamily="34" charset="0"/>
                          <a:cs typeface="Times New Roman" panose="02020603050405020304" pitchFamily="18" charset="0"/>
                        </a:rPr>
                        <a:t>3%</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42632802"/>
                  </a:ext>
                </a:extLst>
              </a:tr>
              <a:tr h="389168">
                <a:tc>
                  <a:txBody>
                    <a:bodyPr/>
                    <a:lstStyle/>
                    <a:p>
                      <a:pPr algn="r" fontAlgn="t">
                        <a:lnSpc>
                          <a:spcPct val="107000"/>
                        </a:lnSpc>
                        <a:spcBef>
                          <a:spcPts val="0"/>
                        </a:spcBef>
                        <a:spcAft>
                          <a:spcPts val="600"/>
                        </a:spcAft>
                      </a:pPr>
                      <a:r>
                        <a:rPr lang="en-GB" sz="2100" b="0" i="0" u="none" strike="noStrike">
                          <a:effectLst/>
                          <a:latin typeface="Arial" panose="020B0604020202020204" pitchFamily="34" charset="0"/>
                          <a:ea typeface="Calibri" panose="020F0502020204030204" pitchFamily="34" charset="0"/>
                          <a:cs typeface="Times New Roman" panose="02020603050405020304" pitchFamily="18" charset="0"/>
                        </a:rPr>
                        <a:t>A&amp;E attendance avoided</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600"/>
                        </a:spcAft>
                      </a:pPr>
                      <a:r>
                        <a:rPr lang="en-GB" sz="2100" b="0" i="0" u="none" strike="noStrike">
                          <a:effectLst/>
                          <a:latin typeface="Arial" panose="020B0604020202020204" pitchFamily="34" charset="0"/>
                          <a:ea typeface="Calibri" panose="020F0502020204030204" pitchFamily="34" charset="0"/>
                          <a:cs typeface="Times New Roman" panose="02020603050405020304" pitchFamily="18" charset="0"/>
                        </a:rPr>
                        <a:t>2</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600"/>
                        </a:spcAft>
                      </a:pPr>
                      <a:r>
                        <a:rPr lang="en-GB" sz="2100" b="0" i="0" u="none" strike="noStrike">
                          <a:effectLst/>
                          <a:latin typeface="Arial" panose="020B0604020202020204" pitchFamily="34" charset="0"/>
                          <a:ea typeface="Calibri" panose="020F0502020204030204" pitchFamily="34" charset="0"/>
                          <a:cs typeface="Times New Roman" panose="02020603050405020304" pitchFamily="18" charset="0"/>
                        </a:rPr>
                        <a:t>1%</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20531173"/>
                  </a:ext>
                </a:extLst>
              </a:tr>
              <a:tr h="389168">
                <a:tc>
                  <a:txBody>
                    <a:bodyPr/>
                    <a:lstStyle/>
                    <a:p>
                      <a:pPr algn="r" fontAlgn="t">
                        <a:lnSpc>
                          <a:spcPct val="107000"/>
                        </a:lnSpc>
                        <a:spcBef>
                          <a:spcPts val="0"/>
                        </a:spcBef>
                        <a:spcAft>
                          <a:spcPts val="600"/>
                        </a:spcAft>
                      </a:pPr>
                      <a:r>
                        <a:rPr lang="en-GB" sz="2100" b="0" i="0" u="none" strike="noStrike">
                          <a:effectLst/>
                          <a:latin typeface="Arial" panose="020B0604020202020204" pitchFamily="34" charset="0"/>
                          <a:ea typeface="Calibri" panose="020F0502020204030204" pitchFamily="34" charset="0"/>
                          <a:cs typeface="Times New Roman" panose="02020603050405020304" pitchFamily="18" charset="0"/>
                        </a:rPr>
                        <a:t>Ambulance callout avoided</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600"/>
                        </a:spcAft>
                      </a:pPr>
                      <a:r>
                        <a:rPr lang="en-GB" sz="2100" b="0" i="0" u="none" strike="noStrike">
                          <a:effectLst/>
                          <a:latin typeface="Arial" panose="020B0604020202020204" pitchFamily="34" charset="0"/>
                          <a:ea typeface="Calibri" panose="020F0502020204030204" pitchFamily="34" charset="0"/>
                          <a:cs typeface="Times New Roman" panose="02020603050405020304" pitchFamily="18" charset="0"/>
                        </a:rPr>
                        <a:t>1</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600"/>
                        </a:spcAft>
                      </a:pPr>
                      <a:r>
                        <a:rPr lang="en-GB" sz="2100" b="0" i="0" u="none" strike="noStrike">
                          <a:effectLst/>
                          <a:latin typeface="Arial" panose="020B0604020202020204" pitchFamily="34" charset="0"/>
                          <a:ea typeface="Calibri" panose="020F0502020204030204" pitchFamily="34" charset="0"/>
                          <a:cs typeface="Times New Roman" panose="02020603050405020304" pitchFamily="18" charset="0"/>
                        </a:rPr>
                        <a:t>1%</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3678014"/>
                  </a:ext>
                </a:extLst>
              </a:tr>
              <a:tr h="389168">
                <a:tc>
                  <a:txBody>
                    <a:bodyPr/>
                    <a:lstStyle/>
                    <a:p>
                      <a:pPr algn="l" fontAlgn="t">
                        <a:lnSpc>
                          <a:spcPct val="107000"/>
                        </a:lnSpc>
                        <a:spcBef>
                          <a:spcPts val="0"/>
                        </a:spcBef>
                        <a:spcAft>
                          <a:spcPts val="600"/>
                        </a:spcAft>
                      </a:pPr>
                      <a:r>
                        <a:rPr lang="en-GB" sz="2100" b="1" i="0" u="none" strike="noStrike">
                          <a:effectLst/>
                          <a:latin typeface="Arial" panose="020B0604020202020204" pitchFamily="34" charset="0"/>
                          <a:ea typeface="Calibri" panose="020F0502020204030204" pitchFamily="34" charset="0"/>
                          <a:cs typeface="Times New Roman" panose="02020603050405020304" pitchFamily="18" charset="0"/>
                        </a:rPr>
                        <a:t>Urgent CP Visit</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lnSpc>
                          <a:spcPct val="107000"/>
                        </a:lnSpc>
                        <a:spcBef>
                          <a:spcPts val="0"/>
                        </a:spcBef>
                        <a:spcAft>
                          <a:spcPts val="600"/>
                        </a:spcAft>
                      </a:pPr>
                      <a:r>
                        <a:rPr lang="en-GB" sz="2100" b="1" i="0" u="none" strike="noStrike">
                          <a:effectLst/>
                          <a:latin typeface="Arial" panose="020B0604020202020204" pitchFamily="34" charset="0"/>
                          <a:ea typeface="Calibri" panose="020F0502020204030204" pitchFamily="34" charset="0"/>
                          <a:cs typeface="Times New Roman" panose="02020603050405020304" pitchFamily="18" charset="0"/>
                        </a:rPr>
                        <a:t>30</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lnSpc>
                          <a:spcPct val="107000"/>
                        </a:lnSpc>
                        <a:spcBef>
                          <a:spcPts val="0"/>
                        </a:spcBef>
                        <a:spcAft>
                          <a:spcPts val="600"/>
                        </a:spcAft>
                      </a:pPr>
                      <a:r>
                        <a:rPr lang="en-GB" sz="2100" b="1" i="0" u="none" strike="noStrike">
                          <a:effectLst/>
                          <a:latin typeface="Arial" panose="020B0604020202020204" pitchFamily="34" charset="0"/>
                          <a:ea typeface="Calibri" panose="020F0502020204030204" pitchFamily="34" charset="0"/>
                          <a:cs typeface="Times New Roman" panose="02020603050405020304" pitchFamily="18" charset="0"/>
                        </a:rPr>
                        <a:t>21%</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61465967"/>
                  </a:ext>
                </a:extLst>
              </a:tr>
              <a:tr h="389168">
                <a:tc>
                  <a:txBody>
                    <a:bodyPr/>
                    <a:lstStyle/>
                    <a:p>
                      <a:pPr algn="r" fontAlgn="t">
                        <a:lnSpc>
                          <a:spcPct val="107000"/>
                        </a:lnSpc>
                        <a:spcBef>
                          <a:spcPts val="0"/>
                        </a:spcBef>
                        <a:spcAft>
                          <a:spcPts val="600"/>
                        </a:spcAft>
                      </a:pPr>
                      <a:r>
                        <a:rPr lang="en-GB" sz="2100" b="0" i="0" u="none" strike="noStrike">
                          <a:effectLst/>
                          <a:latin typeface="Arial" panose="020B0604020202020204" pitchFamily="34" charset="0"/>
                          <a:ea typeface="Calibri" panose="020F0502020204030204" pitchFamily="34" charset="0"/>
                          <a:cs typeface="Times New Roman" panose="02020603050405020304" pitchFamily="18" charset="0"/>
                        </a:rPr>
                        <a:t>GP Contact avoided</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600"/>
                        </a:spcAft>
                      </a:pPr>
                      <a:r>
                        <a:rPr lang="en-GB" sz="2100" b="0" i="0" u="none" strike="noStrike">
                          <a:effectLst/>
                          <a:latin typeface="Arial" panose="020B0604020202020204" pitchFamily="34" charset="0"/>
                          <a:ea typeface="Calibri" panose="020F0502020204030204" pitchFamily="34" charset="0"/>
                          <a:cs typeface="Times New Roman" panose="02020603050405020304" pitchFamily="18" charset="0"/>
                        </a:rPr>
                        <a:t>30</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07000"/>
                        </a:lnSpc>
                        <a:spcBef>
                          <a:spcPts val="0"/>
                        </a:spcBef>
                        <a:spcAft>
                          <a:spcPts val="600"/>
                        </a:spcAft>
                      </a:pPr>
                      <a:r>
                        <a:rPr lang="en-GB" sz="2100" b="0" i="0" u="none" strike="noStrike">
                          <a:effectLst/>
                          <a:latin typeface="Arial" panose="020B0604020202020204" pitchFamily="34" charset="0"/>
                          <a:ea typeface="Calibri" panose="020F0502020204030204" pitchFamily="34" charset="0"/>
                          <a:cs typeface="Times New Roman" panose="02020603050405020304" pitchFamily="18" charset="0"/>
                        </a:rPr>
                        <a:t>21%</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28236760"/>
                  </a:ext>
                </a:extLst>
              </a:tr>
              <a:tr h="389168">
                <a:tc>
                  <a:txBody>
                    <a:bodyPr/>
                    <a:lstStyle/>
                    <a:p>
                      <a:pPr algn="l" fontAlgn="t">
                        <a:lnSpc>
                          <a:spcPct val="107000"/>
                        </a:lnSpc>
                        <a:spcBef>
                          <a:spcPts val="0"/>
                        </a:spcBef>
                        <a:spcAft>
                          <a:spcPts val="600"/>
                        </a:spcAft>
                      </a:pPr>
                      <a:r>
                        <a:rPr lang="en-GB" sz="2100" b="1" i="0" u="none" strike="noStrike">
                          <a:effectLst/>
                          <a:latin typeface="Arial" panose="020B0604020202020204" pitchFamily="34" charset="0"/>
                          <a:ea typeface="Calibri" panose="020F0502020204030204" pitchFamily="34" charset="0"/>
                          <a:cs typeface="Times New Roman" panose="02020603050405020304" pitchFamily="18" charset="0"/>
                        </a:rPr>
                        <a:t>Grand Total</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lnSpc>
                          <a:spcPct val="107000"/>
                        </a:lnSpc>
                        <a:spcBef>
                          <a:spcPts val="0"/>
                        </a:spcBef>
                        <a:spcAft>
                          <a:spcPts val="600"/>
                        </a:spcAft>
                      </a:pPr>
                      <a:r>
                        <a:rPr lang="en-GB" sz="2100" b="1" i="0" u="none" strike="noStrike">
                          <a:effectLst/>
                          <a:latin typeface="Arial" panose="020B0604020202020204" pitchFamily="34" charset="0"/>
                          <a:ea typeface="Calibri" panose="020F0502020204030204" pitchFamily="34" charset="0"/>
                          <a:cs typeface="Times New Roman" panose="02020603050405020304" pitchFamily="18" charset="0"/>
                        </a:rPr>
                        <a:t>143</a:t>
                      </a:r>
                      <a:endParaRPr lang="en-GB" sz="3500" b="0" i="0" u="none" strike="noStrike">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lnSpc>
                          <a:spcPct val="107000"/>
                        </a:lnSpc>
                        <a:spcBef>
                          <a:spcPts val="0"/>
                        </a:spcBef>
                        <a:spcAft>
                          <a:spcPts val="600"/>
                        </a:spcAft>
                      </a:pPr>
                      <a:r>
                        <a:rPr lang="en-GB" sz="2100" b="1" i="0" u="none" strike="noStrike" dirty="0">
                          <a:effectLst/>
                          <a:latin typeface="Arial" panose="020B0604020202020204" pitchFamily="34" charset="0"/>
                          <a:ea typeface="Calibri" panose="020F0502020204030204" pitchFamily="34" charset="0"/>
                          <a:cs typeface="Times New Roman" panose="02020603050405020304" pitchFamily="18" charset="0"/>
                        </a:rPr>
                        <a:t>100%</a:t>
                      </a:r>
                      <a:endParaRPr lang="en-GB" sz="3500" b="0" i="0" u="none" strike="noStrike" dirty="0">
                        <a:effectLst/>
                        <a:latin typeface="Arial" panose="020B0604020202020204" pitchFamily="34" charset="0"/>
                      </a:endParaRPr>
                    </a:p>
                  </a:txBody>
                  <a:tcPr marL="131536" marR="131536" marT="182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93313563"/>
                  </a:ext>
                </a:extLst>
              </a:tr>
            </a:tbl>
          </a:graphicData>
        </a:graphic>
      </p:graphicFrame>
      <p:sp>
        <p:nvSpPr>
          <p:cNvPr id="11" name="TextBox 10">
            <a:extLst>
              <a:ext uri="{FF2B5EF4-FFF2-40B4-BE49-F238E27FC236}">
                <a16:creationId xmlns:a16="http://schemas.microsoft.com/office/drawing/2014/main" xmlns="" id="{54EF4071-0B36-1C42-B7C9-B602354B85D8}"/>
              </a:ext>
            </a:extLst>
          </p:cNvPr>
          <p:cNvSpPr txBox="1"/>
          <p:nvPr/>
        </p:nvSpPr>
        <p:spPr>
          <a:xfrm>
            <a:off x="1353666" y="562009"/>
            <a:ext cx="10000133" cy="944173"/>
          </a:xfrm>
          <a:prstGeom prst="rect">
            <a:avLst/>
          </a:prstGeom>
        </p:spPr>
        <p:txBody>
          <a:bodyPr vert="horz" lIns="91440" tIns="45720" rIns="91440" bIns="45720" rtlCol="0" anchor="ctr">
            <a:normAutofit/>
          </a:bodyPr>
          <a:lstStyle/>
          <a:p>
            <a:pPr marL="0" lvl="5">
              <a:lnSpc>
                <a:spcPct val="90000"/>
              </a:lnSpc>
              <a:spcBef>
                <a:spcPct val="0"/>
              </a:spcBef>
              <a:spcAft>
                <a:spcPts val="600"/>
              </a:spcAft>
            </a:pPr>
            <a:r>
              <a:rPr lang="en-US" sz="4000" b="1" kern="1200" dirty="0">
                <a:latin typeface="+mj-lt"/>
                <a:ea typeface="+mj-ea"/>
                <a:cs typeface="+mj-cs"/>
              </a:rPr>
              <a:t>Management of Clinical Alerts – Outcomes </a:t>
            </a:r>
          </a:p>
        </p:txBody>
      </p:sp>
    </p:spTree>
    <p:extLst>
      <p:ext uri="{BB962C8B-B14F-4D97-AF65-F5344CB8AC3E}">
        <p14:creationId xmlns:p14="http://schemas.microsoft.com/office/powerpoint/2010/main" val="6185404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993</Words>
  <Application>Microsoft Office PowerPoint</Application>
  <PresentationFormat>Widescreen</PresentationFormat>
  <Paragraphs>108</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Care home staff Survey (Residential and Nursing) Preparation and Docobo Support </vt:lpstr>
      <vt:lpstr>Care home staff Survey (Residential and Nursing)</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WARWICKSHIRE NORTH PLACE Delivering for Our local population</dc:title>
  <dc:creator>mehwish asif</dc:creator>
  <cp:lastModifiedBy>Tadd Keith (RJC) Service Improvement Manager Swark-FT</cp:lastModifiedBy>
  <cp:revision>69</cp:revision>
  <dcterms:created xsi:type="dcterms:W3CDTF">2021-05-11T08:13:09Z</dcterms:created>
  <dcterms:modified xsi:type="dcterms:W3CDTF">2021-07-27T11:37:21Z</dcterms:modified>
</cp:coreProperties>
</file>