
<file path=[Content_Types].xml><?xml version="1.0" encoding="utf-8"?>
<Types xmlns="http://schemas.openxmlformats.org/package/2006/content-types">
  <Default Extension="gif" ContentType="image/gif"/>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6" r:id="rId2"/>
    <p:sldId id="257" r:id="rId3"/>
    <p:sldId id="258" r:id="rId4"/>
    <p:sldId id="259" r:id="rId5"/>
    <p:sldId id="265" r:id="rId6"/>
    <p:sldId id="260" r:id="rId7"/>
    <p:sldId id="270" r:id="rId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3"/>
  </p:normalViewPr>
  <p:slideViewPr>
    <p:cSldViewPr snapToGrid="0" snapToObjects="1">
      <p:cViewPr varScale="1">
        <p:scale>
          <a:sx n="63" d="100"/>
          <a:sy n="63" d="100"/>
        </p:scale>
        <p:origin x="174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Shape 12"/>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21"/>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Shape 94"/>
          <p:cNvSpPr>
            <a:spLocks noGrp="1"/>
          </p:cNvSpPr>
          <p:nvPr>
            <p:ph type="body" sz="quarter" idx="22"/>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hape 95"/>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21"/>
          </p:nvPr>
        </p:nvSpPr>
        <p:spPr>
          <a:xfrm>
            <a:off x="-812800" y="0"/>
            <a:ext cx="15232066" cy="10160000"/>
          </a:xfrm>
          <a:prstGeom prst="rect">
            <a:avLst/>
          </a:prstGeom>
        </p:spPr>
        <p:txBody>
          <a:bodyPr lIns="91439" tIns="45719" rIns="91439" bIns="45719" anchor="t">
            <a:noAutofit/>
          </a:bodyPr>
          <a:lstStyle/>
          <a:p>
            <a:endParaRPr/>
          </a:p>
        </p:txBody>
      </p:sp>
      <p:sp>
        <p:nvSpPr>
          <p:cNvPr id="103" name="Shape 103"/>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21"/>
          </p:nvPr>
        </p:nvSpPr>
        <p:spPr>
          <a:xfrm>
            <a:off x="1606550" y="635000"/>
            <a:ext cx="9779000" cy="6522729"/>
          </a:xfrm>
          <a:prstGeom prst="rect">
            <a:avLst/>
          </a:prstGeom>
        </p:spPr>
        <p:txBody>
          <a:bodyPr lIns="91439" tIns="45719" rIns="91439" bIns="45719" anchor="t">
            <a:noAutofit/>
          </a:bodyPr>
          <a:lstStyle/>
          <a:p>
            <a:endParaRPr/>
          </a:p>
        </p:txBody>
      </p:sp>
      <p:sp>
        <p:nvSpPr>
          <p:cNvPr id="21" name="Shape 21"/>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Shape 22"/>
          <p:cNvSpPr txBox="1">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txBox="1">
            <a:spLocks noGrp="1"/>
          </p:cNvSpPr>
          <p:nvPr>
            <p:ph type="sldNum" sz="quarter" idx="2"/>
          </p:nvPr>
        </p:nvSpPr>
        <p:spPr>
          <a:xfrm>
            <a:off x="6311798" y="9245600"/>
            <a:ext cx="368504" cy="381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txBox="1">
            <a:spLocks noGrp="1"/>
          </p:cNvSpPr>
          <p:nvPr>
            <p:ph type="title"/>
          </p:nvPr>
        </p:nvSpPr>
        <p:spPr>
          <a:xfrm>
            <a:off x="1270000" y="3225800"/>
            <a:ext cx="10464800" cy="3302000"/>
          </a:xfrm>
          <a:prstGeom prst="rect">
            <a:avLst/>
          </a:prstGeom>
        </p:spPr>
        <p:txBody>
          <a:bodyPr/>
          <a:lstStyle/>
          <a:p>
            <a:r>
              <a:t>Title Text</a:t>
            </a:r>
          </a:p>
        </p:txBody>
      </p:sp>
      <p:sp>
        <p:nvSpPr>
          <p:cNvPr id="31" name="Shape 31"/>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idx="21"/>
          </p:nvPr>
        </p:nvSpPr>
        <p:spPr>
          <a:xfrm>
            <a:off x="2717800" y="635000"/>
            <a:ext cx="12357100" cy="8238067"/>
          </a:xfrm>
          <a:prstGeom prst="rect">
            <a:avLst/>
          </a:prstGeom>
        </p:spPr>
        <p:txBody>
          <a:bodyPr lIns="91439" tIns="45719" rIns="91439" bIns="45719" anchor="t">
            <a:noAutofit/>
          </a:bodyPr>
          <a:lstStyle/>
          <a:p>
            <a:endParaRPr/>
          </a:p>
        </p:txBody>
      </p:sp>
      <p:sp>
        <p:nvSpPr>
          <p:cNvPr id="39" name="Shape 39"/>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Shape 40"/>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txBox="1">
            <a:spLocks noGrp="1"/>
          </p:cNvSpPr>
          <p:nvPr>
            <p:ph type="title"/>
          </p:nvPr>
        </p:nvSpPr>
        <p:spPr>
          <a:prstGeom prst="rect">
            <a:avLst/>
          </a:prstGeom>
        </p:spPr>
        <p:txBody>
          <a:bodyPr/>
          <a:lstStyle/>
          <a:p>
            <a:r>
              <a:t>Title Text</a:t>
            </a:r>
          </a:p>
        </p:txBody>
      </p:sp>
      <p:sp>
        <p:nvSpPr>
          <p:cNvPr id="49" name="Shape 49"/>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txBox="1">
            <a:spLocks noGrp="1"/>
          </p:cNvSpPr>
          <p:nvPr>
            <p:ph type="title"/>
          </p:nvPr>
        </p:nvSpPr>
        <p:spPr>
          <a:prstGeom prst="rect">
            <a:avLst/>
          </a:prstGeom>
        </p:spPr>
        <p:txBody>
          <a:bodyPr/>
          <a:lstStyle/>
          <a:p>
            <a:r>
              <a:t>Title Text</a:t>
            </a:r>
          </a:p>
        </p:txBody>
      </p:sp>
      <p:sp>
        <p:nvSpPr>
          <p:cNvPr id="57" name="Shape 57"/>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idx="21"/>
          </p:nvPr>
        </p:nvSpPr>
        <p:spPr>
          <a:xfrm>
            <a:off x="4533900" y="2603500"/>
            <a:ext cx="9429750" cy="6286500"/>
          </a:xfrm>
          <a:prstGeom prst="rect">
            <a:avLst/>
          </a:prstGeom>
        </p:spPr>
        <p:txBody>
          <a:bodyPr lIns="91439" tIns="45719" rIns="91439" bIns="45719" anchor="t">
            <a:noAutofit/>
          </a:bodyPr>
          <a:lstStyle/>
          <a:p>
            <a:endParaRPr/>
          </a:p>
        </p:txBody>
      </p:sp>
      <p:sp>
        <p:nvSpPr>
          <p:cNvPr id="66" name="Shape 66"/>
          <p:cNvSpPr txBox="1">
            <a:spLocks noGrp="1"/>
          </p:cNvSpPr>
          <p:nvPr>
            <p:ph type="title"/>
          </p:nvPr>
        </p:nvSpPr>
        <p:spPr>
          <a:prstGeom prst="rect">
            <a:avLst/>
          </a:prstGeom>
        </p:spPr>
        <p:txBody>
          <a:bodyPr/>
          <a:lstStyle/>
          <a:p>
            <a:r>
              <a:t>Title Text</a:t>
            </a:r>
          </a:p>
        </p:txBody>
      </p:sp>
      <p:sp>
        <p:nvSpPr>
          <p:cNvPr id="67" name="Shape 67"/>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hape 68"/>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21"/>
          </p:nvPr>
        </p:nvSpPr>
        <p:spPr>
          <a:xfrm>
            <a:off x="6680200" y="5026947"/>
            <a:ext cx="6057901" cy="4040705"/>
          </a:xfrm>
          <a:prstGeom prst="rect">
            <a:avLst/>
          </a:prstGeom>
        </p:spPr>
        <p:txBody>
          <a:bodyPr lIns="91439" tIns="45719" rIns="91439" bIns="45719" anchor="t">
            <a:noAutofit/>
          </a:bodyPr>
          <a:lstStyle/>
          <a:p>
            <a:endParaRPr/>
          </a:p>
        </p:txBody>
      </p:sp>
      <p:sp>
        <p:nvSpPr>
          <p:cNvPr id="84" name="Shape 84"/>
          <p:cNvSpPr>
            <a:spLocks noGrp="1"/>
          </p:cNvSpPr>
          <p:nvPr>
            <p:ph type="pic" sz="quarter" idx="22"/>
          </p:nvPr>
        </p:nvSpPr>
        <p:spPr>
          <a:xfrm>
            <a:off x="6502400" y="886747"/>
            <a:ext cx="5867400" cy="3911601"/>
          </a:xfrm>
          <a:prstGeom prst="rect">
            <a:avLst/>
          </a:prstGeom>
        </p:spPr>
        <p:txBody>
          <a:bodyPr lIns="91439" tIns="45719" rIns="91439" bIns="45719" anchor="t">
            <a:noAutofit/>
          </a:bodyPr>
          <a:lstStyle/>
          <a:p>
            <a:endParaRPr/>
          </a:p>
        </p:txBody>
      </p:sp>
      <p:sp>
        <p:nvSpPr>
          <p:cNvPr id="85" name="Shape 85"/>
          <p:cNvSpPr>
            <a:spLocks noGrp="1"/>
          </p:cNvSpPr>
          <p:nvPr>
            <p:ph type="pic" idx="23"/>
          </p:nvPr>
        </p:nvSpPr>
        <p:spPr>
          <a:xfrm>
            <a:off x="-2374900" y="889000"/>
            <a:ext cx="11976100" cy="7984067"/>
          </a:xfrm>
          <a:prstGeom prst="rect">
            <a:avLst/>
          </a:prstGeom>
        </p:spPr>
        <p:txBody>
          <a:bodyPr lIns="91439" tIns="45719" rIns="91439" bIns="45719" anchor="t">
            <a:noAutofit/>
          </a:bodyPr>
          <a:lstStyle/>
          <a:p>
            <a:endParaRPr/>
          </a:p>
        </p:txBody>
      </p:sp>
      <p:sp>
        <p:nvSpPr>
          <p:cNvPr id="86" name="Shape 86"/>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Shape 3"/>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pasted-image.png"/>
          <p:cNvPicPr>
            <a:picLocks noChangeAspect="1"/>
          </p:cNvPicPr>
          <p:nvPr/>
        </p:nvPicPr>
        <p:blipFill>
          <a:blip r:embed="rId2"/>
          <a:stretch>
            <a:fillRect/>
          </a:stretch>
        </p:blipFill>
        <p:spPr>
          <a:xfrm>
            <a:off x="0" y="4757"/>
            <a:ext cx="13004800" cy="9744086"/>
          </a:xfrm>
          <a:prstGeom prst="rect">
            <a:avLst/>
          </a:prstGeom>
          <a:ln w="12700">
            <a:miter lim="400000"/>
          </a:ln>
        </p:spPr>
      </p:pic>
      <p:sp>
        <p:nvSpPr>
          <p:cNvPr id="120" name="Shape 120"/>
          <p:cNvSpPr txBox="1"/>
          <p:nvPr/>
        </p:nvSpPr>
        <p:spPr>
          <a:xfrm>
            <a:off x="4197350" y="7146289"/>
            <a:ext cx="3924301" cy="845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5000">
                <a:solidFill>
                  <a:srgbClr val="FFFFFF"/>
                </a:solidFill>
                <a:latin typeface="Helvetica Neue"/>
                <a:ea typeface="Helvetica Neue"/>
                <a:cs typeface="Helvetica Neue"/>
                <a:sym typeface="Helvetica Neue"/>
              </a:defRPr>
            </a:lvl1pPr>
          </a:lstStyle>
          <a:p>
            <a:r>
              <a:rPr dirty="0"/>
              <a:t>The Blue Box</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pasted-image.png"/>
          <p:cNvPicPr>
            <a:picLocks noChangeAspect="1"/>
          </p:cNvPicPr>
          <p:nvPr/>
        </p:nvPicPr>
        <p:blipFill>
          <a:blip r:embed="rId2"/>
          <a:stretch>
            <a:fillRect/>
          </a:stretch>
        </p:blipFill>
        <p:spPr>
          <a:xfrm>
            <a:off x="12700" y="4757"/>
            <a:ext cx="13004800" cy="9744086"/>
          </a:xfrm>
          <a:prstGeom prst="rect">
            <a:avLst/>
          </a:prstGeom>
          <a:ln w="12700">
            <a:miter lim="400000"/>
          </a:ln>
        </p:spPr>
      </p:pic>
      <p:sp>
        <p:nvSpPr>
          <p:cNvPr id="123" name="Shape 123"/>
          <p:cNvSpPr txBox="1"/>
          <p:nvPr/>
        </p:nvSpPr>
        <p:spPr>
          <a:xfrm>
            <a:off x="283633" y="457199"/>
            <a:ext cx="3765985"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4500" b="1">
                <a:solidFill>
                  <a:schemeClr val="accent1">
                    <a:hueOff val="273561"/>
                    <a:satOff val="2937"/>
                    <a:lumOff val="-22233"/>
                  </a:schemeClr>
                </a:solidFill>
                <a:latin typeface="Helvetica"/>
                <a:ea typeface="Helvetica"/>
                <a:cs typeface="Helvetica"/>
                <a:sym typeface="Helvetica"/>
              </a:defRPr>
            </a:lvl1pPr>
          </a:lstStyle>
          <a:p>
            <a:r>
              <a:t>The Blue Box</a:t>
            </a:r>
          </a:p>
        </p:txBody>
      </p:sp>
      <p:pic>
        <p:nvPicPr>
          <p:cNvPr id="124" name="8786-003websize.gif"/>
          <p:cNvPicPr>
            <a:picLocks noChangeAspect="1"/>
          </p:cNvPicPr>
          <p:nvPr/>
        </p:nvPicPr>
        <p:blipFill>
          <a:blip r:embed="rId3"/>
          <a:stretch>
            <a:fillRect/>
          </a:stretch>
        </p:blipFill>
        <p:spPr>
          <a:xfrm>
            <a:off x="273968" y="1320800"/>
            <a:ext cx="6967795" cy="7112000"/>
          </a:xfrm>
          <a:prstGeom prst="rect">
            <a:avLst/>
          </a:prstGeom>
          <a:ln w="12700">
            <a:miter lim="400000"/>
          </a:ln>
        </p:spPr>
      </p:pic>
      <p:sp>
        <p:nvSpPr>
          <p:cNvPr id="125" name="Shape 125"/>
          <p:cNvSpPr txBox="1"/>
          <p:nvPr/>
        </p:nvSpPr>
        <p:spPr>
          <a:xfrm>
            <a:off x="7239000" y="1655375"/>
            <a:ext cx="5524500" cy="64513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333375" indent="-333375" algn="l">
              <a:lnSpc>
                <a:spcPct val="140000"/>
              </a:lnSpc>
              <a:buSzPct val="75000"/>
              <a:buChar char="•"/>
              <a:defRPr sz="2700">
                <a:solidFill>
                  <a:schemeClr val="accent1">
                    <a:hueOff val="273561"/>
                    <a:satOff val="2937"/>
                    <a:lumOff val="-22233"/>
                  </a:schemeClr>
                </a:solidFill>
                <a:latin typeface="Helvetica"/>
                <a:ea typeface="Helvetica"/>
                <a:cs typeface="Helvetica"/>
                <a:sym typeface="Helvetica"/>
              </a:defRPr>
            </a:pPr>
            <a:r>
              <a:rPr lang="en-GB" dirty="0"/>
              <a:t>Designed for care homes</a:t>
            </a:r>
          </a:p>
          <a:p>
            <a:pPr marL="333375" indent="-333375" algn="l">
              <a:lnSpc>
                <a:spcPct val="140000"/>
              </a:lnSpc>
              <a:buSzPct val="75000"/>
              <a:buChar char="•"/>
              <a:defRPr sz="2700">
                <a:solidFill>
                  <a:schemeClr val="accent1">
                    <a:hueOff val="273561"/>
                    <a:satOff val="2937"/>
                    <a:lumOff val="-22233"/>
                  </a:schemeClr>
                </a:solidFill>
                <a:latin typeface="Helvetica"/>
                <a:ea typeface="Helvetica"/>
                <a:cs typeface="Helvetica"/>
                <a:sym typeface="Helvetica"/>
              </a:defRPr>
            </a:pPr>
            <a:r>
              <a:rPr dirty="0"/>
              <a:t>Bluetooth instruments: SpO2, BP, Thermometer,  Stethoscope, ECG, Glucometer, Spirometer, Scales</a:t>
            </a:r>
            <a:r>
              <a:rPr lang="en-GB" dirty="0"/>
              <a:t> and more</a:t>
            </a:r>
            <a:endParaRPr dirty="0"/>
          </a:p>
          <a:p>
            <a:pPr marL="333375" indent="-333375" algn="l">
              <a:lnSpc>
                <a:spcPct val="140000"/>
              </a:lnSpc>
              <a:buSzPct val="75000"/>
              <a:buChar char="•"/>
              <a:defRPr sz="2700">
                <a:solidFill>
                  <a:schemeClr val="accent1">
                    <a:hueOff val="273561"/>
                    <a:satOff val="2937"/>
                    <a:lumOff val="-22233"/>
                  </a:schemeClr>
                </a:solidFill>
                <a:latin typeface="Helvetica"/>
                <a:ea typeface="Helvetica"/>
                <a:cs typeface="Helvetica"/>
                <a:sym typeface="Helvetica"/>
              </a:defRPr>
            </a:pPr>
            <a:r>
              <a:rPr dirty="0"/>
              <a:t>Photo history for wounds and diagnosis (e.g. remote podiatry)</a:t>
            </a:r>
          </a:p>
          <a:p>
            <a:pPr marL="333375" indent="-333375" algn="l">
              <a:lnSpc>
                <a:spcPct val="140000"/>
              </a:lnSpc>
              <a:buSzPct val="75000"/>
              <a:buChar char="•"/>
              <a:defRPr sz="2700">
                <a:solidFill>
                  <a:schemeClr val="accent1">
                    <a:hueOff val="273561"/>
                    <a:satOff val="2937"/>
                    <a:lumOff val="-22233"/>
                  </a:schemeClr>
                </a:solidFill>
                <a:latin typeface="Helvetica"/>
                <a:ea typeface="Helvetica"/>
                <a:cs typeface="Helvetica"/>
                <a:sym typeface="Helvetica"/>
              </a:defRPr>
            </a:pPr>
            <a:r>
              <a:rPr dirty="0"/>
              <a:t>Wide range of assessments including NEWS2, Soft Signs, SBARD </a:t>
            </a:r>
            <a:r>
              <a:rPr dirty="0" err="1"/>
              <a:t>etc</a:t>
            </a:r>
            <a:endParaRPr lang="en-GB" dirty="0"/>
          </a:p>
          <a:p>
            <a:pPr algn="l">
              <a:lnSpc>
                <a:spcPct val="140000"/>
              </a:lnSpc>
              <a:buSzPct val="75000"/>
              <a:defRPr sz="2700">
                <a:solidFill>
                  <a:schemeClr val="accent1">
                    <a:hueOff val="273561"/>
                    <a:satOff val="2937"/>
                    <a:lumOff val="-22233"/>
                  </a:schemeClr>
                </a:solidFill>
                <a:latin typeface="Helvetica"/>
                <a:ea typeface="Helvetica"/>
                <a:cs typeface="Helvetica"/>
                <a:sym typeface="Helvetica"/>
              </a:defRPr>
            </a:pPr>
            <a:endParaRPr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pasted-image.pdf"/>
          <p:cNvPicPr>
            <a:picLocks noChangeAspect="1"/>
          </p:cNvPicPr>
          <p:nvPr/>
        </p:nvPicPr>
        <p:blipFill>
          <a:blip r:embed="rId4"/>
          <a:stretch>
            <a:fillRect/>
          </a:stretch>
        </p:blipFill>
        <p:spPr>
          <a:xfrm>
            <a:off x="12700" y="4757"/>
            <a:ext cx="13004800" cy="9744086"/>
          </a:xfrm>
          <a:prstGeom prst="rect">
            <a:avLst/>
          </a:prstGeom>
          <a:ln w="12700">
            <a:miter lim="400000"/>
          </a:ln>
        </p:spPr>
      </p:pic>
      <p:sp>
        <p:nvSpPr>
          <p:cNvPr id="128" name="Shape 128"/>
          <p:cNvSpPr txBox="1"/>
          <p:nvPr/>
        </p:nvSpPr>
        <p:spPr>
          <a:xfrm>
            <a:off x="442339" y="453355"/>
            <a:ext cx="6517261"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500" b="1">
                <a:solidFill>
                  <a:schemeClr val="accent1">
                    <a:hueOff val="273561"/>
                    <a:satOff val="2937"/>
                    <a:lumOff val="-22233"/>
                  </a:schemeClr>
                </a:solidFill>
                <a:latin typeface="Helvetica"/>
                <a:ea typeface="Helvetica"/>
                <a:cs typeface="Helvetica"/>
                <a:sym typeface="Helvetica"/>
              </a:defRPr>
            </a:lvl1pPr>
          </a:lstStyle>
          <a:p>
            <a:r>
              <a:rPr lang="en-GB" dirty="0"/>
              <a:t>The Blue Box In Action </a:t>
            </a:r>
            <a:endParaRPr dirty="0"/>
          </a:p>
        </p:txBody>
      </p:sp>
      <p:pic>
        <p:nvPicPr>
          <p:cNvPr id="4" name="Whzan Blue Box Paul " descr="Whzan Blue Box Paul ">
            <a:hlinkClick r:id="" action="ppaction://media"/>
            <a:extLst>
              <a:ext uri="{FF2B5EF4-FFF2-40B4-BE49-F238E27FC236}">
                <a16:creationId xmlns:a16="http://schemas.microsoft.com/office/drawing/2014/main" id="{BA8A29CF-C851-0F47-9C2B-CD31BEE9A5F1}"/>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943100" y="2055018"/>
            <a:ext cx="10033000" cy="5643563"/>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741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pasted-image.pdf"/>
          <p:cNvPicPr>
            <a:picLocks noChangeAspect="1"/>
          </p:cNvPicPr>
          <p:nvPr/>
        </p:nvPicPr>
        <p:blipFill>
          <a:blip r:embed="rId2"/>
          <a:stretch>
            <a:fillRect/>
          </a:stretch>
        </p:blipFill>
        <p:spPr>
          <a:xfrm>
            <a:off x="12700" y="4757"/>
            <a:ext cx="13004800" cy="9744086"/>
          </a:xfrm>
          <a:prstGeom prst="rect">
            <a:avLst/>
          </a:prstGeom>
          <a:ln w="12700">
            <a:miter lim="400000"/>
          </a:ln>
        </p:spPr>
      </p:pic>
      <p:sp>
        <p:nvSpPr>
          <p:cNvPr id="136" name="Shape 136"/>
          <p:cNvSpPr txBox="1"/>
          <p:nvPr/>
        </p:nvSpPr>
        <p:spPr>
          <a:xfrm>
            <a:off x="639233" y="415255"/>
            <a:ext cx="234679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4500" b="1">
                <a:solidFill>
                  <a:schemeClr val="accent1">
                    <a:hueOff val="273561"/>
                    <a:satOff val="2937"/>
                    <a:lumOff val="-22233"/>
                  </a:schemeClr>
                </a:solidFill>
                <a:latin typeface="Helvetica"/>
                <a:ea typeface="Helvetica"/>
                <a:cs typeface="Helvetica"/>
                <a:sym typeface="Helvetica"/>
              </a:defRPr>
            </a:lvl1pPr>
          </a:lstStyle>
          <a:p>
            <a:r>
              <a:rPr dirty="0"/>
              <a:t>Use</a:t>
            </a:r>
            <a:r>
              <a:rPr lang="en-GB" dirty="0"/>
              <a:t>d by</a:t>
            </a:r>
            <a:endParaRPr dirty="0"/>
          </a:p>
        </p:txBody>
      </p:sp>
      <p:sp>
        <p:nvSpPr>
          <p:cNvPr id="137" name="Shape 137"/>
          <p:cNvSpPr txBox="1"/>
          <p:nvPr/>
        </p:nvSpPr>
        <p:spPr>
          <a:xfrm>
            <a:off x="419100" y="2041889"/>
            <a:ext cx="12458700" cy="64402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407458" indent="-407458" algn="l">
              <a:lnSpc>
                <a:spcPct val="140000"/>
              </a:lnSpc>
              <a:buSzPct val="75000"/>
              <a:buChar char="•"/>
              <a:defRPr sz="3300">
                <a:solidFill>
                  <a:schemeClr val="accent1">
                    <a:hueOff val="273561"/>
                    <a:satOff val="2937"/>
                    <a:lumOff val="-22233"/>
                  </a:schemeClr>
                </a:solidFill>
                <a:latin typeface="Helvetica"/>
                <a:ea typeface="Helvetica"/>
                <a:cs typeface="Helvetica"/>
                <a:sym typeface="Helvetica"/>
              </a:defRPr>
            </a:pPr>
            <a:r>
              <a:rPr lang="en-GB" dirty="0"/>
              <a:t>2</a:t>
            </a:r>
            <a:r>
              <a:rPr dirty="0"/>
              <a:t>,500 care homes commissioned by 50 NHS regions and local authorities from Stornoway to </a:t>
            </a:r>
            <a:r>
              <a:rPr lang="en-GB" dirty="0"/>
              <a:t>Cornwall</a:t>
            </a:r>
            <a:endParaRPr dirty="0"/>
          </a:p>
          <a:p>
            <a:pPr marL="407458" indent="-407458" algn="l">
              <a:lnSpc>
                <a:spcPct val="140000"/>
              </a:lnSpc>
              <a:buSzPct val="75000"/>
              <a:buChar char="•"/>
              <a:defRPr sz="3300">
                <a:solidFill>
                  <a:schemeClr val="accent1">
                    <a:hueOff val="273561"/>
                    <a:satOff val="2937"/>
                    <a:lumOff val="-22233"/>
                  </a:schemeClr>
                </a:solidFill>
                <a:latin typeface="Helvetica"/>
                <a:ea typeface="Helvetica"/>
                <a:cs typeface="Helvetica"/>
                <a:sym typeface="Helvetica"/>
              </a:defRPr>
            </a:pPr>
            <a:r>
              <a:rPr dirty="0"/>
              <a:t>Monitoring </a:t>
            </a:r>
            <a:r>
              <a:rPr lang="en-GB" dirty="0"/>
              <a:t>7</a:t>
            </a:r>
            <a:r>
              <a:rPr dirty="0"/>
              <a:t>0,000 Nursing / Residential / LD care home residents</a:t>
            </a:r>
          </a:p>
          <a:p>
            <a:pPr marL="407458" indent="-407458" algn="l">
              <a:lnSpc>
                <a:spcPct val="140000"/>
              </a:lnSpc>
              <a:buSzPct val="75000"/>
              <a:buChar char="•"/>
              <a:defRPr sz="3300">
                <a:solidFill>
                  <a:schemeClr val="accent1">
                    <a:hueOff val="273561"/>
                    <a:satOff val="2937"/>
                    <a:lumOff val="-22233"/>
                  </a:schemeClr>
                </a:solidFill>
                <a:latin typeface="Helvetica"/>
                <a:ea typeface="Helvetica"/>
                <a:cs typeface="Helvetica"/>
                <a:sym typeface="Helvetica"/>
              </a:defRPr>
            </a:pPr>
            <a:r>
              <a:rPr lang="en-GB" dirty="0"/>
              <a:t>12</a:t>
            </a:r>
            <a:r>
              <a:rPr dirty="0"/>
              <a:t>,000 Care home and clinical staff users</a:t>
            </a:r>
          </a:p>
          <a:p>
            <a:pPr marL="407458" indent="-407458" algn="l">
              <a:lnSpc>
                <a:spcPct val="140000"/>
              </a:lnSpc>
              <a:buSzPct val="75000"/>
              <a:buChar char="•"/>
              <a:defRPr sz="3300">
                <a:solidFill>
                  <a:schemeClr val="accent1">
                    <a:hueOff val="273561"/>
                    <a:satOff val="2937"/>
                    <a:lumOff val="-22233"/>
                  </a:schemeClr>
                </a:solidFill>
                <a:latin typeface="Helvetica"/>
                <a:ea typeface="Helvetica"/>
                <a:cs typeface="Helvetica"/>
                <a:sym typeface="Helvetica"/>
              </a:defRPr>
            </a:pPr>
            <a:r>
              <a:rPr dirty="0"/>
              <a:t>150 Domiciliary care agencies</a:t>
            </a:r>
            <a:r>
              <a:rPr lang="en-GB" dirty="0"/>
              <a:t>, 2,000 clients</a:t>
            </a:r>
            <a:endParaRPr dirty="0"/>
          </a:p>
          <a:p>
            <a:pPr marL="407458" indent="-407458" algn="l">
              <a:lnSpc>
                <a:spcPct val="140000"/>
              </a:lnSpc>
              <a:buSzPct val="75000"/>
              <a:buChar char="•"/>
              <a:defRPr sz="3300">
                <a:solidFill>
                  <a:schemeClr val="accent1">
                    <a:hueOff val="273561"/>
                    <a:satOff val="2937"/>
                    <a:lumOff val="-22233"/>
                  </a:schemeClr>
                </a:solidFill>
                <a:latin typeface="Helvetica"/>
                <a:ea typeface="Helvetica"/>
                <a:cs typeface="Helvetica"/>
                <a:sym typeface="Helvetica"/>
              </a:defRPr>
            </a:pPr>
            <a:r>
              <a:rPr dirty="0"/>
              <a:t>400 People at home living with long term conditions</a:t>
            </a:r>
          </a:p>
          <a:p>
            <a:pPr marL="407458" indent="-407458" algn="l">
              <a:lnSpc>
                <a:spcPct val="140000"/>
              </a:lnSpc>
              <a:buSzPct val="75000"/>
              <a:buChar char="•"/>
              <a:defRPr sz="3300">
                <a:solidFill>
                  <a:schemeClr val="accent1">
                    <a:hueOff val="273561"/>
                    <a:satOff val="2937"/>
                    <a:lumOff val="-22233"/>
                  </a:schemeClr>
                </a:solidFill>
                <a:latin typeface="Helvetica"/>
                <a:ea typeface="Helvetica"/>
                <a:cs typeface="Helvetica"/>
                <a:sym typeface="Helvetica"/>
              </a:defRPr>
            </a:pPr>
            <a:r>
              <a:rPr lang="en-GB" dirty="0"/>
              <a:t>1,0</a:t>
            </a:r>
            <a:r>
              <a:rPr dirty="0"/>
              <a:t>00 People post hospital (Covid) discharge or shielding</a:t>
            </a:r>
          </a:p>
          <a:p>
            <a:pPr algn="l">
              <a:lnSpc>
                <a:spcPct val="140000"/>
              </a:lnSpc>
              <a:buSzPct val="75000"/>
              <a:defRPr sz="3300">
                <a:solidFill>
                  <a:schemeClr val="accent1">
                    <a:hueOff val="273561"/>
                    <a:satOff val="2937"/>
                    <a:lumOff val="-22233"/>
                  </a:schemeClr>
                </a:solidFill>
                <a:latin typeface="Helvetica"/>
                <a:ea typeface="Helvetica"/>
                <a:cs typeface="Helvetica"/>
                <a:sym typeface="Helvetica"/>
              </a:defRPr>
            </a:pPr>
            <a:endParaRPr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pasted-image.pdf"/>
          <p:cNvPicPr>
            <a:picLocks noChangeAspect="1"/>
          </p:cNvPicPr>
          <p:nvPr/>
        </p:nvPicPr>
        <p:blipFill>
          <a:blip r:embed="rId2"/>
          <a:stretch>
            <a:fillRect/>
          </a:stretch>
        </p:blipFill>
        <p:spPr>
          <a:xfrm>
            <a:off x="12700" y="-478305"/>
            <a:ext cx="13649512" cy="10227148"/>
          </a:xfrm>
          <a:prstGeom prst="rect">
            <a:avLst/>
          </a:prstGeom>
          <a:ln w="12700">
            <a:miter lim="400000"/>
          </a:ln>
        </p:spPr>
      </p:pic>
      <p:sp>
        <p:nvSpPr>
          <p:cNvPr id="168" name="Shape 168"/>
          <p:cNvSpPr txBox="1"/>
          <p:nvPr/>
        </p:nvSpPr>
        <p:spPr>
          <a:xfrm>
            <a:off x="236871" y="273050"/>
            <a:ext cx="12534901" cy="723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100" b="1">
                <a:solidFill>
                  <a:schemeClr val="accent1">
                    <a:hueOff val="273561"/>
                    <a:satOff val="2937"/>
                    <a:lumOff val="-22233"/>
                  </a:schemeClr>
                </a:solidFill>
                <a:latin typeface="Helvetica"/>
                <a:ea typeface="Helvetica"/>
                <a:cs typeface="Helvetica"/>
                <a:sym typeface="Helvetica"/>
              </a:defRPr>
            </a:lvl1pPr>
          </a:lstStyle>
          <a:p>
            <a:r>
              <a:t>Barnet Care Homes Case Study</a:t>
            </a:r>
          </a:p>
        </p:txBody>
      </p:sp>
      <p:sp>
        <p:nvSpPr>
          <p:cNvPr id="170" name="Shape 170"/>
          <p:cNvSpPr txBox="1"/>
          <p:nvPr/>
        </p:nvSpPr>
        <p:spPr>
          <a:xfrm>
            <a:off x="165099" y="981291"/>
            <a:ext cx="12534901" cy="62630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l">
              <a:lnSpc>
                <a:spcPct val="140000"/>
              </a:lnSpc>
              <a:defRPr sz="2400" b="1">
                <a:solidFill>
                  <a:schemeClr val="accent1">
                    <a:hueOff val="273561"/>
                    <a:satOff val="2937"/>
                    <a:lumOff val="-22233"/>
                  </a:schemeClr>
                </a:solidFill>
                <a:latin typeface="Helvetica"/>
                <a:ea typeface="Helvetica"/>
                <a:cs typeface="Helvetica"/>
                <a:sym typeface="Helvetica"/>
              </a:defRPr>
            </a:pPr>
            <a:r>
              <a:rPr dirty="0"/>
              <a:t>The Care Home GP said:</a:t>
            </a:r>
          </a:p>
          <a:p>
            <a:pPr marL="296333" indent="-296333" algn="l">
              <a:lnSpc>
                <a:spcPct val="140000"/>
              </a:lnSpc>
              <a:buSzPct val="75000"/>
              <a:buChar char="•"/>
              <a:defRPr sz="2400">
                <a:solidFill>
                  <a:schemeClr val="accent1">
                    <a:hueOff val="273561"/>
                    <a:satOff val="2937"/>
                    <a:lumOff val="-22233"/>
                  </a:schemeClr>
                </a:solidFill>
                <a:latin typeface="Helvetica"/>
                <a:ea typeface="Helvetica"/>
                <a:cs typeface="Helvetica"/>
                <a:sym typeface="Helvetica"/>
              </a:defRPr>
            </a:pPr>
            <a:r>
              <a:rPr dirty="0"/>
              <a:t>The staff in care homes are trained to act upon different NEWS2 scores including when to call me, their GP, when to call NHS111 or 999 and when to be reassured.</a:t>
            </a:r>
          </a:p>
          <a:p>
            <a:pPr marL="296333" indent="-296333" algn="l">
              <a:lnSpc>
                <a:spcPct val="140000"/>
              </a:lnSpc>
              <a:buSzPct val="75000"/>
              <a:buChar char="•"/>
              <a:defRPr sz="2400">
                <a:solidFill>
                  <a:schemeClr val="accent1">
                    <a:hueOff val="273561"/>
                    <a:satOff val="2937"/>
                    <a:lumOff val="-22233"/>
                  </a:schemeClr>
                </a:solidFill>
                <a:latin typeface="Helvetica"/>
                <a:ea typeface="Helvetica"/>
                <a:cs typeface="Helvetica"/>
                <a:sym typeface="Helvetica"/>
              </a:defRPr>
            </a:pPr>
            <a:r>
              <a:rPr dirty="0"/>
              <a:t>When I do my care home reviews, I can see the observations for these patients and enter them into the patients EMIS records.</a:t>
            </a:r>
          </a:p>
          <a:p>
            <a:pPr marL="296333" indent="-296333" algn="l">
              <a:lnSpc>
                <a:spcPct val="140000"/>
              </a:lnSpc>
              <a:buSzPct val="75000"/>
              <a:buChar char="•"/>
              <a:defRPr sz="2400">
                <a:solidFill>
                  <a:schemeClr val="accent1">
                    <a:hueOff val="273561"/>
                    <a:satOff val="2937"/>
                    <a:lumOff val="-22233"/>
                  </a:schemeClr>
                </a:solidFill>
                <a:latin typeface="Helvetica"/>
                <a:ea typeface="Helvetica"/>
                <a:cs typeface="Helvetica"/>
                <a:sym typeface="Helvetica"/>
              </a:defRPr>
            </a:pPr>
            <a:r>
              <a:rPr b="1" dirty="0"/>
              <a:t>Its like having a second pair of hands in the care home.</a:t>
            </a:r>
            <a:r>
              <a:rPr dirty="0"/>
              <a:t> It has been invaluable to me and the home and greatly improved the way we work.    </a:t>
            </a:r>
            <a:endParaRPr lang="en-GB" dirty="0"/>
          </a:p>
          <a:p>
            <a:pPr marL="296333" indent="-296333" algn="l">
              <a:lnSpc>
                <a:spcPct val="140000"/>
              </a:lnSpc>
              <a:buSzPct val="75000"/>
              <a:buChar char="•"/>
              <a:defRPr sz="2400">
                <a:solidFill>
                  <a:schemeClr val="accent1">
                    <a:hueOff val="273561"/>
                    <a:satOff val="2937"/>
                    <a:lumOff val="-22233"/>
                  </a:schemeClr>
                </a:solidFill>
                <a:latin typeface="Helvetica"/>
                <a:ea typeface="Helvetica"/>
                <a:cs typeface="Helvetica"/>
                <a:sym typeface="Helvetica"/>
              </a:defRPr>
            </a:pPr>
            <a:r>
              <a:rPr lang="en-GB" b="1" dirty="0"/>
              <a:t>The Care Home Manager said</a:t>
            </a:r>
            <a:r>
              <a:rPr lang="en-GB" dirty="0"/>
              <a:t>:</a:t>
            </a:r>
            <a:r>
              <a:rPr dirty="0"/>
              <a:t>   </a:t>
            </a:r>
            <a:endParaRPr lang="en-GB" dirty="0"/>
          </a:p>
          <a:p>
            <a:pPr marL="296333" indent="-296333" algn="l">
              <a:lnSpc>
                <a:spcPct val="140000"/>
              </a:lnSpc>
              <a:buSzPct val="75000"/>
              <a:buChar char="•"/>
              <a:defRPr sz="2400">
                <a:solidFill>
                  <a:schemeClr val="accent1">
                    <a:hueOff val="273561"/>
                    <a:satOff val="2937"/>
                    <a:lumOff val="-22233"/>
                  </a:schemeClr>
                </a:solidFill>
                <a:latin typeface="Helvetica"/>
                <a:ea typeface="Helvetica"/>
                <a:cs typeface="Helvetica"/>
                <a:sym typeface="Helvetica"/>
              </a:defRPr>
            </a:pPr>
            <a:r>
              <a:rPr lang="en-GB" dirty="0"/>
              <a:t>The impact on having </a:t>
            </a:r>
            <a:r>
              <a:rPr lang="en-GB" dirty="0" err="1"/>
              <a:t>Whzan</a:t>
            </a:r>
            <a:r>
              <a:rPr lang="en-GB" dirty="0"/>
              <a:t> has proved to be invaluable for our service.</a:t>
            </a:r>
          </a:p>
          <a:p>
            <a:pPr marL="296333" indent="-296333" algn="l">
              <a:lnSpc>
                <a:spcPct val="140000"/>
              </a:lnSpc>
              <a:buSzPct val="75000"/>
              <a:buChar char="•"/>
              <a:defRPr sz="2400">
                <a:solidFill>
                  <a:schemeClr val="accent1">
                    <a:hueOff val="273561"/>
                    <a:satOff val="2937"/>
                    <a:lumOff val="-22233"/>
                  </a:schemeClr>
                </a:solidFill>
                <a:latin typeface="Helvetica"/>
                <a:ea typeface="Helvetica"/>
                <a:cs typeface="Helvetica"/>
                <a:sym typeface="Helvetica"/>
              </a:defRPr>
            </a:pPr>
            <a:r>
              <a:rPr lang="en-GB" b="1" dirty="0"/>
              <a:t>The paramedics have come on scene and have the basic stats.</a:t>
            </a:r>
          </a:p>
          <a:p>
            <a:pPr marL="296333" indent="-296333" algn="l">
              <a:lnSpc>
                <a:spcPct val="140000"/>
              </a:lnSpc>
              <a:buSzPct val="75000"/>
              <a:buChar char="•"/>
              <a:defRPr sz="2400">
                <a:solidFill>
                  <a:schemeClr val="accent1">
                    <a:hueOff val="273561"/>
                    <a:satOff val="2937"/>
                    <a:lumOff val="-22233"/>
                  </a:schemeClr>
                </a:solidFill>
                <a:latin typeface="Helvetica"/>
                <a:ea typeface="Helvetica"/>
                <a:cs typeface="Helvetica"/>
                <a:sym typeface="Helvetica"/>
              </a:defRPr>
            </a:pPr>
            <a:r>
              <a:rPr lang="en-GB" dirty="0" err="1"/>
              <a:t>Whzan</a:t>
            </a:r>
            <a:r>
              <a:rPr lang="en-GB" dirty="0"/>
              <a:t> plays a major part, especially in these troubled times, improving safety and care.</a:t>
            </a:r>
          </a:p>
          <a:p>
            <a:pPr marL="296333" indent="-296333" algn="l">
              <a:lnSpc>
                <a:spcPct val="140000"/>
              </a:lnSpc>
              <a:buSzPct val="75000"/>
              <a:buChar char="•"/>
              <a:defRPr sz="2400">
                <a:solidFill>
                  <a:schemeClr val="accent1">
                    <a:hueOff val="273561"/>
                    <a:satOff val="2937"/>
                    <a:lumOff val="-22233"/>
                  </a:schemeClr>
                </a:solidFill>
                <a:latin typeface="Helvetica"/>
                <a:ea typeface="Helvetica"/>
                <a:cs typeface="Helvetica"/>
                <a:sym typeface="Helvetica"/>
              </a:defRPr>
            </a:pPr>
            <a:r>
              <a:rPr lang="en-GB" dirty="0"/>
              <a:t>Our staff feel empowered and more confident when contacting the NHS.</a:t>
            </a:r>
            <a:r>
              <a:rPr dirty="0"/>
              <a:t>                                 </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pasted-image.pdf"/>
          <p:cNvPicPr>
            <a:picLocks noChangeAspect="1"/>
          </p:cNvPicPr>
          <p:nvPr/>
        </p:nvPicPr>
        <p:blipFill>
          <a:blip r:embed="rId2"/>
          <a:stretch>
            <a:fillRect/>
          </a:stretch>
        </p:blipFill>
        <p:spPr>
          <a:xfrm>
            <a:off x="12700" y="4757"/>
            <a:ext cx="13004800" cy="9744086"/>
          </a:xfrm>
          <a:prstGeom prst="rect">
            <a:avLst/>
          </a:prstGeom>
          <a:ln w="12700">
            <a:miter lim="400000"/>
          </a:ln>
        </p:spPr>
      </p:pic>
      <p:sp>
        <p:nvSpPr>
          <p:cNvPr id="140" name="Shape 140"/>
          <p:cNvSpPr txBox="1"/>
          <p:nvPr/>
        </p:nvSpPr>
        <p:spPr>
          <a:xfrm>
            <a:off x="639233" y="419099"/>
            <a:ext cx="1956328"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4500" b="1">
                <a:solidFill>
                  <a:schemeClr val="accent1">
                    <a:hueOff val="273561"/>
                    <a:satOff val="2937"/>
                    <a:lumOff val="-22233"/>
                  </a:schemeClr>
                </a:solidFill>
                <a:latin typeface="Helvetica"/>
                <a:ea typeface="Helvetica"/>
                <a:cs typeface="Helvetica"/>
                <a:sym typeface="Helvetica"/>
              </a:defRPr>
            </a:lvl1pPr>
          </a:lstStyle>
          <a:p>
            <a:r>
              <a:t>Impact</a:t>
            </a:r>
          </a:p>
        </p:txBody>
      </p:sp>
      <p:sp>
        <p:nvSpPr>
          <p:cNvPr id="141" name="Shape 141"/>
          <p:cNvSpPr txBox="1"/>
          <p:nvPr/>
        </p:nvSpPr>
        <p:spPr>
          <a:xfrm>
            <a:off x="723900" y="1784922"/>
            <a:ext cx="11112500" cy="45302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ct val="140000"/>
              </a:lnSpc>
              <a:defRPr sz="3400">
                <a:solidFill>
                  <a:schemeClr val="accent1">
                    <a:hueOff val="273561"/>
                    <a:satOff val="2937"/>
                    <a:lumOff val="-22233"/>
                  </a:schemeClr>
                </a:solidFill>
                <a:latin typeface="Helvetica"/>
                <a:ea typeface="Helvetica"/>
                <a:cs typeface="Helvetica"/>
                <a:sym typeface="Helvetica"/>
              </a:defRPr>
            </a:pPr>
            <a:r>
              <a:rPr dirty="0"/>
              <a:t>NHS reported reductions</a:t>
            </a:r>
            <a:r>
              <a:rPr lang="en-GB" dirty="0"/>
              <a:t> from care homes</a:t>
            </a:r>
            <a:endParaRPr dirty="0"/>
          </a:p>
          <a:p>
            <a:pPr marL="802569" lvl="1" indent="-358069" algn="l">
              <a:lnSpc>
                <a:spcPct val="140000"/>
              </a:lnSpc>
              <a:buSzPct val="75000"/>
              <a:buChar char="•"/>
              <a:defRPr sz="2900">
                <a:solidFill>
                  <a:schemeClr val="accent1">
                    <a:hueOff val="273561"/>
                    <a:satOff val="2937"/>
                    <a:lumOff val="-22233"/>
                  </a:schemeClr>
                </a:solidFill>
                <a:latin typeface="Helvetica"/>
                <a:ea typeface="Helvetica"/>
                <a:cs typeface="Helvetica"/>
                <a:sym typeface="Helvetica"/>
              </a:defRPr>
            </a:pPr>
            <a:r>
              <a:rPr dirty="0"/>
              <a:t>71% in A&amp;E attendance</a:t>
            </a:r>
          </a:p>
          <a:p>
            <a:pPr marL="802569" lvl="1" indent="-358069" algn="l">
              <a:lnSpc>
                <a:spcPct val="140000"/>
              </a:lnSpc>
              <a:buSzPct val="75000"/>
              <a:buChar char="•"/>
              <a:defRPr sz="2900">
                <a:solidFill>
                  <a:schemeClr val="accent1">
                    <a:hueOff val="273561"/>
                    <a:satOff val="2937"/>
                    <a:lumOff val="-22233"/>
                  </a:schemeClr>
                </a:solidFill>
                <a:latin typeface="Helvetica"/>
                <a:ea typeface="Helvetica"/>
                <a:cs typeface="Helvetica"/>
                <a:sym typeface="Helvetica"/>
              </a:defRPr>
            </a:pPr>
            <a:r>
              <a:rPr dirty="0"/>
              <a:t>46% in bed days spent in hospital</a:t>
            </a:r>
          </a:p>
          <a:p>
            <a:pPr marL="802569" lvl="1" indent="-358069" algn="l">
              <a:lnSpc>
                <a:spcPct val="140000"/>
              </a:lnSpc>
              <a:buSzPct val="75000"/>
              <a:buChar char="•"/>
              <a:defRPr sz="2900">
                <a:solidFill>
                  <a:schemeClr val="accent1">
                    <a:hueOff val="273561"/>
                    <a:satOff val="2937"/>
                    <a:lumOff val="-22233"/>
                  </a:schemeClr>
                </a:solidFill>
                <a:latin typeface="Helvetica"/>
                <a:ea typeface="Helvetica"/>
                <a:cs typeface="Helvetica"/>
                <a:sym typeface="Helvetica"/>
              </a:defRPr>
            </a:pPr>
            <a:r>
              <a:rPr dirty="0"/>
              <a:t>35% in unplanned GP visits</a:t>
            </a:r>
          </a:p>
          <a:p>
            <a:pPr marL="802569" lvl="1" indent="-358069" algn="l">
              <a:lnSpc>
                <a:spcPct val="140000"/>
              </a:lnSpc>
              <a:buSzPct val="75000"/>
              <a:buChar char="•"/>
              <a:defRPr sz="2900">
                <a:solidFill>
                  <a:schemeClr val="accent1">
                    <a:hueOff val="273561"/>
                    <a:satOff val="2937"/>
                    <a:lumOff val="-22233"/>
                  </a:schemeClr>
                </a:solidFill>
                <a:latin typeface="Helvetica"/>
                <a:ea typeface="Helvetica"/>
                <a:cs typeface="Helvetica"/>
                <a:sym typeface="Helvetica"/>
              </a:defRPr>
            </a:pPr>
            <a:r>
              <a:rPr dirty="0"/>
              <a:t>33% in emergency admissions</a:t>
            </a:r>
          </a:p>
          <a:p>
            <a:pPr marL="802569" lvl="1" indent="-358069" algn="l">
              <a:lnSpc>
                <a:spcPct val="140000"/>
              </a:lnSpc>
              <a:buSzPct val="75000"/>
              <a:buChar char="•"/>
              <a:defRPr sz="2900">
                <a:solidFill>
                  <a:schemeClr val="accent1">
                    <a:hueOff val="273561"/>
                    <a:satOff val="2937"/>
                    <a:lumOff val="-22233"/>
                  </a:schemeClr>
                </a:solidFill>
                <a:latin typeface="Helvetica"/>
                <a:ea typeface="Helvetica"/>
                <a:cs typeface="Helvetica"/>
                <a:sym typeface="Helvetica"/>
              </a:defRPr>
            </a:pPr>
            <a:r>
              <a:rPr dirty="0"/>
              <a:t>22% reduction in ambulance requests</a:t>
            </a:r>
          </a:p>
          <a:p>
            <a:pPr marL="802569" lvl="1" indent="-358069" algn="l">
              <a:lnSpc>
                <a:spcPct val="140000"/>
              </a:lnSpc>
              <a:buSzPct val="75000"/>
              <a:buChar char="•"/>
              <a:defRPr sz="2900">
                <a:solidFill>
                  <a:schemeClr val="accent1">
                    <a:hueOff val="273561"/>
                    <a:satOff val="2937"/>
                    <a:lumOff val="-22233"/>
                  </a:schemeClr>
                </a:solidFill>
                <a:latin typeface="Helvetica"/>
                <a:ea typeface="Helvetica"/>
                <a:cs typeface="Helvetica"/>
                <a:sym typeface="Helvetica"/>
              </a:defRPr>
            </a:pPr>
            <a:r>
              <a:rPr dirty="0"/>
              <a:t>50% reduction in 111 / 999 calls</a:t>
            </a:r>
          </a:p>
        </p:txBody>
      </p:sp>
      <p:sp>
        <p:nvSpPr>
          <p:cNvPr id="142" name="Shape 142"/>
          <p:cNvSpPr txBox="1"/>
          <p:nvPr/>
        </p:nvSpPr>
        <p:spPr>
          <a:xfrm>
            <a:off x="635000" y="7159714"/>
            <a:ext cx="12268200" cy="15047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lnSpc>
                <a:spcPct val="140000"/>
              </a:lnSpc>
              <a:defRPr sz="3400">
                <a:solidFill>
                  <a:schemeClr val="accent1">
                    <a:hueOff val="273561"/>
                    <a:satOff val="2937"/>
                    <a:lumOff val="-22233"/>
                  </a:schemeClr>
                </a:solidFill>
                <a:latin typeface="Helvetica"/>
                <a:ea typeface="Helvetica"/>
                <a:cs typeface="Helvetica"/>
                <a:sym typeface="Helvetica"/>
              </a:defRPr>
            </a:lvl1pPr>
          </a:lstStyle>
          <a:p>
            <a:r>
              <a:rPr lang="en-GB" dirty="0"/>
              <a:t>NHS studies</a:t>
            </a:r>
            <a:r>
              <a:rPr dirty="0"/>
              <a:t> </a:t>
            </a:r>
            <a:r>
              <a:rPr lang="en-GB" dirty="0"/>
              <a:t>proved using</a:t>
            </a:r>
            <a:r>
              <a:rPr dirty="0"/>
              <a:t> </a:t>
            </a:r>
            <a:r>
              <a:rPr dirty="0" err="1"/>
              <a:t>Whzan</a:t>
            </a:r>
            <a:r>
              <a:rPr dirty="0"/>
              <a:t> </a:t>
            </a:r>
            <a:r>
              <a:rPr lang="en-GB" dirty="0"/>
              <a:t>in </a:t>
            </a:r>
            <a:r>
              <a:rPr dirty="0"/>
              <a:t>8 Care homes saved more than £756,000 in A&amp;E and ambulance services per year</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 name="pasted-image.png"/>
          <p:cNvPicPr>
            <a:picLocks noChangeAspect="1"/>
          </p:cNvPicPr>
          <p:nvPr/>
        </p:nvPicPr>
        <p:blipFill>
          <a:blip r:embed="rId2"/>
          <a:stretch>
            <a:fillRect/>
          </a:stretch>
        </p:blipFill>
        <p:spPr>
          <a:xfrm>
            <a:off x="0" y="4757"/>
            <a:ext cx="13004800" cy="9744086"/>
          </a:xfrm>
          <a:prstGeom prst="rect">
            <a:avLst/>
          </a:prstGeom>
          <a:ln w="12700">
            <a:miter lim="400000"/>
          </a:ln>
        </p:spPr>
      </p:pic>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1677</TotalTime>
  <Words>357</Words>
  <Application>Microsoft Macintosh PowerPoint</Application>
  <PresentationFormat>Custom</PresentationFormat>
  <Paragraphs>33</Paragraphs>
  <Slides>7</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John Cooling</cp:lastModifiedBy>
  <cp:revision>28</cp:revision>
  <dcterms:modified xsi:type="dcterms:W3CDTF">2021-07-22T09:13:52Z</dcterms:modified>
</cp:coreProperties>
</file>