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son-Duffy, Chloe" initials="LC" lastIdx="2" clrIdx="0">
    <p:extLst>
      <p:ext uri="{19B8F6BF-5375-455C-9EA6-DF929625EA0E}">
        <p15:presenceInfo xmlns:p15="http://schemas.microsoft.com/office/powerpoint/2012/main" userId="S::Chloe.Lawson-Duffy@dhsc.gov.uk::92222567-d472-4089-8845-ff8c209a4e7b" providerId="AD"/>
      </p:ext>
    </p:extLst>
  </p:cmAuthor>
  <p:cmAuthor id="2" name="Farren, Becky" initials="FB" lastIdx="5" clrIdx="1">
    <p:extLst>
      <p:ext uri="{19B8F6BF-5375-455C-9EA6-DF929625EA0E}">
        <p15:presenceInfo xmlns:p15="http://schemas.microsoft.com/office/powerpoint/2012/main" userId="S::becky.farren@dhsc.gov.uk::3e52e108-f898-4a66-9a4c-5d9dad289b4d" providerId="AD"/>
      </p:ext>
    </p:extLst>
  </p:cmAuthor>
  <p:cmAuthor id="3" name="English, Pippa" initials="EP" lastIdx="1" clrIdx="2">
    <p:extLst>
      <p:ext uri="{19B8F6BF-5375-455C-9EA6-DF929625EA0E}">
        <p15:presenceInfo xmlns:p15="http://schemas.microsoft.com/office/powerpoint/2012/main" userId="S::Pippa.English@dhsc.gov.uk::364920cd-db0c-41e6-8edc-81fe84e759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2621"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5DAF5A82-59C5-4408-9C94-01E9D0C8618F}"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30343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F5A82-59C5-4408-9C94-01E9D0C8618F}"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2042592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F5A82-59C5-4408-9C94-01E9D0C8618F}"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107787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F5A82-59C5-4408-9C94-01E9D0C8618F}"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120146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AF5A82-59C5-4408-9C94-01E9D0C8618F}"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337070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AF5A82-59C5-4408-9C94-01E9D0C8618F}"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3273065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AF5A82-59C5-4408-9C94-01E9D0C8618F}" type="datetimeFigureOut">
              <a:rPr lang="en-GB" smtClean="0"/>
              <a:t>06/05/2021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558778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AF5A82-59C5-4408-9C94-01E9D0C8618F}" type="datetimeFigureOut">
              <a:rPr lang="en-GB" smtClean="0"/>
              <a:t>06/05/2021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54597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F5A82-59C5-4408-9C94-01E9D0C8618F}" type="datetimeFigureOut">
              <a:rPr lang="en-GB" smtClean="0"/>
              <a:t>06/05/2021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299035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AF5A82-59C5-4408-9C94-01E9D0C8618F}"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1859161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AF5A82-59C5-4408-9C94-01E9D0C8618F}"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110925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AF5A82-59C5-4408-9C94-01E9D0C8618F}" type="datetimeFigureOut">
              <a:rPr lang="en-GB" smtClean="0"/>
              <a:t>06/05/2021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74896AA-96AB-4417-97DE-FE844400E033}" type="slidenum">
              <a:rPr lang="en-GB" smtClean="0"/>
              <a:t>‹#›</a:t>
            </a:fld>
            <a:endParaRPr lang="en-GB"/>
          </a:p>
        </p:txBody>
      </p:sp>
    </p:spTree>
    <p:extLst>
      <p:ext uri="{BB962C8B-B14F-4D97-AF65-F5344CB8AC3E}">
        <p14:creationId xmlns:p14="http://schemas.microsoft.com/office/powerpoint/2010/main" val="3404349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publications.parliament.uk/pa/cm5801/cmselect/cmpubacc/928/92805.htm#_idTextAnchor002" TargetMode="Externa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2F5DAF-4611-4E18-BA84-F6C47A83E883}"/>
              </a:ext>
            </a:extLst>
          </p:cNvPr>
          <p:cNvSpPr/>
          <p:nvPr/>
        </p:nvSpPr>
        <p:spPr>
          <a:xfrm>
            <a:off x="60013" y="2078616"/>
            <a:ext cx="6737974" cy="6832640"/>
          </a:xfrm>
          <a:prstGeom prst="rect">
            <a:avLst/>
          </a:prstGeom>
          <a:ln>
            <a:solidFill>
              <a:srgbClr val="009999"/>
            </a:solidFill>
          </a:ln>
        </p:spPr>
        <p:txBody>
          <a:bodyPr wrap="square" lIns="91440" tIns="45720" rIns="91440" bIns="45720" anchor="t">
            <a:spAutoFit/>
          </a:bodyPr>
          <a:lstStyle/>
          <a:p>
            <a:r>
              <a:rPr lang="en-GB" sz="1500" b="1" dirty="0">
                <a:solidFill>
                  <a:srgbClr val="009999"/>
                </a:solidFill>
                <a:latin typeface="Arial" panose="020B0604020202020204" pitchFamily="34" charset="0"/>
                <a:cs typeface="Arial" panose="020B0604020202020204" pitchFamily="34" charset="0"/>
              </a:rPr>
              <a:t>FAQ</a:t>
            </a:r>
          </a:p>
          <a:p>
            <a:pPr marL="285750" indent="-285750">
              <a:buFont typeface="Arial" panose="020B0604020202020204" pitchFamily="34" charset="0"/>
              <a:buChar char="•"/>
            </a:pPr>
            <a:r>
              <a:rPr lang="en-GB" sz="1400" b="1" dirty="0">
                <a:latin typeface="Arial" panose="020B0604020202020204" pitchFamily="34" charset="0"/>
                <a:cs typeface="Arial" panose="020B0604020202020204" pitchFamily="34" charset="0"/>
              </a:rPr>
              <a:t>Who is the Cabinet Office Field Team?</a:t>
            </a:r>
          </a:p>
          <a:p>
            <a:r>
              <a:rPr lang="en-GB" sz="1400" dirty="0">
                <a:latin typeface="Arial" panose="020B0604020202020204" pitchFamily="34" charset="0"/>
                <a:cs typeface="Arial" panose="020B0604020202020204" pitchFamily="34" charset="0"/>
              </a:rPr>
              <a:t>The CO Field Team was created with a mandate to provide an on-the-ground qualitative assessment on different aspects of COVID-19 situation including operational issues at local level following a rollout of a national campaign.</a:t>
            </a:r>
          </a:p>
          <a:p>
            <a:endParaRPr lang="en-GB"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dirty="0">
                <a:latin typeface="Arial" panose="020B0604020202020204" pitchFamily="34" charset="0"/>
                <a:cs typeface="Arial" panose="020B0604020202020204" pitchFamily="34" charset="0"/>
              </a:rPr>
              <a:t>Who are you looking to speak to and how will this research be conducted?</a:t>
            </a:r>
          </a:p>
          <a:p>
            <a:r>
              <a:rPr lang="en-GB" sz="1400" dirty="0">
                <a:latin typeface="Arial" panose="020B0604020202020204" pitchFamily="34" charset="0"/>
                <a:cs typeface="Arial" panose="020B0604020202020204" pitchFamily="34" charset="0"/>
              </a:rPr>
              <a:t>We are interested in speaking to frontline workers in the NHS or social care sector, particularly those from different ethnic backgrounds. The CO Field Team will have 30-40 minute conversations with individuals. You can choose if you would prefer the exploratory interview to be online or face to face, including field visits in line with current COVID guidelines. </a:t>
            </a:r>
          </a:p>
          <a:p>
            <a:endParaRPr lang="en-GB"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dirty="0">
                <a:latin typeface="Arial" panose="020B0604020202020204" pitchFamily="34" charset="0"/>
                <a:cs typeface="Arial" panose="020B0604020202020204" pitchFamily="34" charset="0"/>
              </a:rPr>
              <a:t>What research questions will be asked?</a:t>
            </a:r>
          </a:p>
          <a:p>
            <a:r>
              <a:rPr lang="en-GB" sz="1400" dirty="0">
                <a:latin typeface="Arial" panose="020B0604020202020204" pitchFamily="34" charset="0"/>
                <a:cs typeface="Arial" panose="020B0604020202020204" pitchFamily="34" charset="0"/>
              </a:rPr>
              <a:t>The research questions will be exploratory to enable the CO Field Team to have conversations that better capture a broad range of experiences. These include understanding experiences of using different types and access to PPE.</a:t>
            </a:r>
          </a:p>
          <a:p>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dirty="0">
                <a:latin typeface="Arial" panose="020B0604020202020204" pitchFamily="34" charset="0"/>
                <a:cs typeface="Arial" panose="020B0604020202020204" pitchFamily="34" charset="0"/>
              </a:rPr>
              <a:t>Why are exploratory interviews being undertaken instead of surveys?</a:t>
            </a:r>
          </a:p>
          <a:p>
            <a:r>
              <a:rPr lang="en-GB" sz="1400" dirty="0">
                <a:latin typeface="Arial" panose="020B0604020202020204" pitchFamily="34" charset="0"/>
                <a:cs typeface="Arial" panose="020B0604020202020204" pitchFamily="34" charset="0"/>
              </a:rPr>
              <a:t>The Department is keen to ensure a broad range of experiences on the ground are captured,  including providing an opportunity for frontline staff to speak openly about their lived experiences.</a:t>
            </a:r>
          </a:p>
          <a:p>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dirty="0">
                <a:latin typeface="Arial" panose="020B0604020202020204" pitchFamily="34" charset="0"/>
                <a:cs typeface="Arial" panose="020B0604020202020204" pitchFamily="34" charset="0"/>
              </a:rPr>
              <a:t>What will happen with the research? Will what I say be anonymous?</a:t>
            </a:r>
          </a:p>
          <a:p>
            <a:r>
              <a:rPr lang="en-GB" sz="1400" dirty="0">
                <a:latin typeface="Arial" panose="020B0604020202020204" pitchFamily="34" charset="0"/>
                <a:cs typeface="Arial" panose="020B0604020202020204" pitchFamily="34" charset="0"/>
              </a:rPr>
              <a:t>The research will be used to shape DHSC’s response to the Public Accounts Committee in July 2021 to ensure the Department can better respond in a future process. All responses will be anonymised.</a:t>
            </a:r>
          </a:p>
          <a:p>
            <a:endParaRPr lang="en-GB" sz="1500" b="1" dirty="0">
              <a:latin typeface="Arial" panose="020B0604020202020204" pitchFamily="34" charset="0"/>
              <a:cs typeface="Arial" panose="020B0604020202020204" pitchFamily="34" charset="0"/>
            </a:endParaRPr>
          </a:p>
          <a:p>
            <a:pPr algn="ctr"/>
            <a:r>
              <a:rPr lang="en-GB" sz="1500" b="1" dirty="0">
                <a:latin typeface="Arial" panose="020B0604020202020204" pitchFamily="34" charset="0"/>
                <a:cs typeface="Arial" panose="020B0604020202020204" pitchFamily="34" charset="0"/>
              </a:rPr>
              <a:t>For more information, contact Richard Taylor: richard.taylor1@cabinetoffice.gov.uk</a:t>
            </a:r>
            <a:endParaRPr lang="en-GB" b="1" dirty="0"/>
          </a:p>
        </p:txBody>
      </p:sp>
      <p:cxnSp>
        <p:nvCxnSpPr>
          <p:cNvPr id="7" name="Straight Connector 6">
            <a:extLst>
              <a:ext uri="{FF2B5EF4-FFF2-40B4-BE49-F238E27FC236}">
                <a16:creationId xmlns:a16="http://schemas.microsoft.com/office/drawing/2014/main" id="{1B122287-A912-4678-91C8-8D4874D48369}"/>
              </a:ext>
            </a:extLst>
          </p:cNvPr>
          <p:cNvCxnSpPr/>
          <p:nvPr/>
        </p:nvCxnSpPr>
        <p:spPr>
          <a:xfrm>
            <a:off x="0" y="9347200"/>
            <a:ext cx="6858000" cy="0"/>
          </a:xfrm>
          <a:prstGeom prst="line">
            <a:avLst/>
          </a:prstGeom>
          <a:ln w="38100">
            <a:solidFill>
              <a:srgbClr val="00999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DA6021A9-6812-4C00-8A80-95A13F0FB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 y="9484634"/>
            <a:ext cx="3467100" cy="280531"/>
          </a:xfrm>
          <a:prstGeom prst="rect">
            <a:avLst/>
          </a:prstGeom>
        </p:spPr>
      </p:pic>
      <p:sp>
        <p:nvSpPr>
          <p:cNvPr id="10" name="Rectangle 9">
            <a:extLst>
              <a:ext uri="{FF2B5EF4-FFF2-40B4-BE49-F238E27FC236}">
                <a16:creationId xmlns:a16="http://schemas.microsoft.com/office/drawing/2014/main" id="{37ADF987-57FB-494A-AE87-33C0F166BC30}"/>
              </a:ext>
            </a:extLst>
          </p:cNvPr>
          <p:cNvSpPr/>
          <p:nvPr/>
        </p:nvSpPr>
        <p:spPr>
          <a:xfrm>
            <a:off x="210903" y="26693"/>
            <a:ext cx="6375400" cy="584775"/>
          </a:xfrm>
          <a:prstGeom prst="rect">
            <a:avLst/>
          </a:prstGeom>
          <a:ln>
            <a:solidFill>
              <a:srgbClr val="009999"/>
            </a:solidFill>
          </a:ln>
        </p:spPr>
        <p:txBody>
          <a:bodyPr wrap="square">
            <a:spAutoFit/>
          </a:bodyPr>
          <a:lstStyle/>
          <a:p>
            <a:pPr algn="ctr" fontAlgn="base"/>
            <a:r>
              <a:rPr lang="en-GB" sz="1600" b="1" dirty="0">
                <a:solidFill>
                  <a:srgbClr val="000000"/>
                </a:solidFill>
                <a:latin typeface="Arial" panose="020B0604020202020204" pitchFamily="34" charset="0"/>
                <a:cs typeface="Arial" panose="020B0604020202020204" pitchFamily="34" charset="0"/>
              </a:rPr>
              <a:t>DHSC research to better understand the experiences of PPE of frontline staff </a:t>
            </a:r>
            <a:endParaRPr lang="en-GB" sz="1600" dirty="0">
              <a:solidFill>
                <a:srgbClr val="00000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26EE7552-94D8-4A6F-B749-F42FFA9BBE72}"/>
              </a:ext>
            </a:extLst>
          </p:cNvPr>
          <p:cNvSpPr/>
          <p:nvPr/>
        </p:nvSpPr>
        <p:spPr>
          <a:xfrm>
            <a:off x="941128" y="619162"/>
            <a:ext cx="5658787" cy="1723549"/>
          </a:xfrm>
          <a:prstGeom prst="rect">
            <a:avLst/>
          </a:prstGeom>
        </p:spPr>
        <p:txBody>
          <a:bodyPr wrap="square">
            <a:spAutoFit/>
          </a:bodyPr>
          <a:lstStyle/>
          <a:p>
            <a:pPr fontAlgn="base"/>
            <a:r>
              <a:rPr lang="en-GB" sz="1500" dirty="0">
                <a:solidFill>
                  <a:srgbClr val="000000"/>
                </a:solidFill>
                <a:latin typeface="Arial" panose="020B0604020202020204" pitchFamily="34" charset="0"/>
                <a:cs typeface="Arial" panose="020B0604020202020204" pitchFamily="34" charset="0"/>
              </a:rPr>
              <a:t>DHSC has commissioned the Cabinet Office Field Team to conduct exploratory interviews to better understand frontline workers experiences of PPE throughout the pandemic, particularly amongst staff from different ethnic backgrounds. This is to ensure lessons are learned so the Department can better respond in a future emergency.*</a:t>
            </a:r>
          </a:p>
          <a:p>
            <a:pPr fontAlgn="base"/>
            <a:endParaRPr lang="en-GB" sz="1600" dirty="0">
              <a:solidFill>
                <a:srgbClr val="000000"/>
              </a:solidFill>
              <a:latin typeface="Arial" panose="020B0604020202020204" pitchFamily="34" charset="0"/>
              <a:cs typeface="Arial" panose="020B0604020202020204" pitchFamily="34" charset="0"/>
            </a:endParaRPr>
          </a:p>
        </p:txBody>
      </p:sp>
      <p:pic>
        <p:nvPicPr>
          <p:cNvPr id="15" name="Graphic 14" descr="Gold bars">
            <a:extLst>
              <a:ext uri="{FF2B5EF4-FFF2-40B4-BE49-F238E27FC236}">
                <a16:creationId xmlns:a16="http://schemas.microsoft.com/office/drawing/2014/main" id="{4C00C959-F47D-4095-8501-C95823EFE1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15" y="957692"/>
            <a:ext cx="774700" cy="774700"/>
          </a:xfrm>
          <a:prstGeom prst="rect">
            <a:avLst/>
          </a:prstGeom>
        </p:spPr>
      </p:pic>
      <p:sp>
        <p:nvSpPr>
          <p:cNvPr id="20" name="Rectangle 19">
            <a:extLst>
              <a:ext uri="{FF2B5EF4-FFF2-40B4-BE49-F238E27FC236}">
                <a16:creationId xmlns:a16="http://schemas.microsoft.com/office/drawing/2014/main" id="{6F1814B5-7237-4798-B1FF-8DF206CF5391}"/>
              </a:ext>
            </a:extLst>
          </p:cNvPr>
          <p:cNvSpPr/>
          <p:nvPr/>
        </p:nvSpPr>
        <p:spPr>
          <a:xfrm>
            <a:off x="60013" y="8925326"/>
            <a:ext cx="6982502" cy="407804"/>
          </a:xfrm>
          <a:prstGeom prst="rect">
            <a:avLst/>
          </a:prstGeom>
        </p:spPr>
        <p:txBody>
          <a:bodyPr wrap="square">
            <a:spAutoFit/>
          </a:bodyPr>
          <a:lstStyle/>
          <a:p>
            <a:r>
              <a:rPr lang="en-GB" sz="1050" i="1">
                <a:latin typeface="Arial" panose="020B0604020202020204" pitchFamily="34" charset="0"/>
                <a:cs typeface="Arial" panose="020B0604020202020204" pitchFamily="34" charset="0"/>
              </a:rPr>
              <a:t>*</a:t>
            </a:r>
            <a:r>
              <a:rPr lang="en-GB" sz="1050">
                <a:latin typeface="Arial" panose="020B0604020202020204" pitchFamily="34" charset="0"/>
                <a:cs typeface="Arial" panose="020B0604020202020204" pitchFamily="34" charset="0"/>
              </a:rPr>
              <a:t> </a:t>
            </a:r>
            <a:r>
              <a:rPr lang="en-GB" sz="1000">
                <a:latin typeface="Arial" panose="020B0604020202020204" pitchFamily="34" charset="0"/>
                <a:cs typeface="Arial" panose="020B0604020202020204" pitchFamily="34" charset="0"/>
              </a:rPr>
              <a:t>This is in response to a Public Committee Recommendation, Available at: </a:t>
            </a:r>
            <a:r>
              <a:rPr lang="en-GB" sz="1000" u="sng">
                <a:latin typeface="Arial" panose="020B0604020202020204" pitchFamily="34" charset="0"/>
                <a:cs typeface="Arial" panose="020B0604020202020204" pitchFamily="34" charset="0"/>
                <a:hlinkClick r:id="rId5"/>
              </a:rPr>
              <a:t>COVID-19: Government procurement and supply of Personal Protective Equipment - Public Accounts Committee - House of Commons (parliament.uk)</a:t>
            </a:r>
            <a:endParaRPr lang="en-GB" sz="1050"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1307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AA6F0489AABF4DB749DBE15131C967" ma:contentTypeVersion="7" ma:contentTypeDescription="Create a new document." ma:contentTypeScope="" ma:versionID="1650e5fe694b159876905522818c1ecc">
  <xsd:schema xmlns:xsd="http://www.w3.org/2001/XMLSchema" xmlns:xs="http://www.w3.org/2001/XMLSchema" xmlns:p="http://schemas.microsoft.com/office/2006/metadata/properties" xmlns:ns3="76a74ba4-93dc-4294-914a-9bfdfa781549" xmlns:ns4="83eaaaeb-481a-400c-941a-cca09ee6b1ca" targetNamespace="http://schemas.microsoft.com/office/2006/metadata/properties" ma:root="true" ma:fieldsID="e680d84a4dac2367c4ee5aeb393e4dfe" ns3:_="" ns4:_="">
    <xsd:import namespace="76a74ba4-93dc-4294-914a-9bfdfa781549"/>
    <xsd:import namespace="83eaaaeb-481a-400c-941a-cca09ee6b1c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a74ba4-93dc-4294-914a-9bfdfa78154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eaaaeb-481a-400c-941a-cca09ee6b1c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6a74ba4-93dc-4294-914a-9bfdfa781549">
      <UserInfo>
        <DisplayName>Lawson-Duffy, Chloe</DisplayName>
        <AccountId>22</AccountId>
        <AccountType/>
      </UserInfo>
      <UserInfo>
        <DisplayName>Wilkinson, Eleanor</DisplayName>
        <AccountId>43</AccountId>
        <AccountType/>
      </UserInfo>
    </SharedWithUsers>
  </documentManagement>
</p:properties>
</file>

<file path=customXml/itemProps1.xml><?xml version="1.0" encoding="utf-8"?>
<ds:datastoreItem xmlns:ds="http://schemas.openxmlformats.org/officeDocument/2006/customXml" ds:itemID="{CC5FA5C0-CCF2-4214-8B38-13CBBAD47A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a74ba4-93dc-4294-914a-9bfdfa781549"/>
    <ds:schemaRef ds:uri="83eaaaeb-481a-400c-941a-cca09ee6b1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643531-D2A4-40B3-9AA0-5129BA8C3E96}">
  <ds:schemaRefs>
    <ds:schemaRef ds:uri="http://schemas.microsoft.com/sharepoint/v3/contenttype/forms"/>
  </ds:schemaRefs>
</ds:datastoreItem>
</file>

<file path=customXml/itemProps3.xml><?xml version="1.0" encoding="utf-8"?>
<ds:datastoreItem xmlns:ds="http://schemas.openxmlformats.org/officeDocument/2006/customXml" ds:itemID="{9E018382-9C97-4122-8C55-449130F44A0B}">
  <ds:schemaRefs>
    <ds:schemaRef ds:uri="http://schemas.microsoft.com/office/infopath/2007/PartnerControls"/>
    <ds:schemaRef ds:uri="83eaaaeb-481a-400c-941a-cca09ee6b1ca"/>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76a74ba4-93dc-4294-914a-9bfdfa78154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36</TotalTime>
  <Words>373</Words>
  <Application>Microsoft Office PowerPoint</Application>
  <PresentationFormat>A4 Paper (210x297 mm)</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English, Pippa</dc:creator>
  <cp:lastModifiedBy>Jozsef Gecsei</cp:lastModifiedBy>
  <cp:revision>2</cp:revision>
  <dcterms:created xsi:type="dcterms:W3CDTF">2021-01-05T11:54:54Z</dcterms:created>
  <dcterms:modified xsi:type="dcterms:W3CDTF">2021-05-06T10:01:38Z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0x010100EDAA6F0489AABF4DB749DBE15131C967</vt:lpwstr>
  </property>
</Properties>
</file>