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wson-Duffy, Chloe" initials="LC" lastIdx="2" clrIdx="0">
    <p:extLst>
      <p:ext uri="{19B8F6BF-5375-455C-9EA6-DF929625EA0E}">
        <p15:presenceInfo xmlns:p15="http://schemas.microsoft.com/office/powerpoint/2012/main" userId="S::Chloe.Lawson-Duffy@dhsc.gov.uk::92222567-d472-4089-8845-ff8c209a4e7b" providerId="AD"/>
      </p:ext>
    </p:extLst>
  </p:cmAuthor>
  <p:cmAuthor id="2" name="Farren, Becky" initials="FB" lastIdx="5" clrIdx="1">
    <p:extLst>
      <p:ext uri="{19B8F6BF-5375-455C-9EA6-DF929625EA0E}">
        <p15:presenceInfo xmlns:p15="http://schemas.microsoft.com/office/powerpoint/2012/main" userId="S::becky.farren@dhsc.gov.uk::3e52e108-f898-4a66-9a4c-5d9dad289b4d" providerId="AD"/>
      </p:ext>
    </p:extLst>
  </p:cmAuthor>
  <p:cmAuthor id="3" name="English, Pippa" initials="EP" lastIdx="1" clrIdx="2">
    <p:extLst>
      <p:ext uri="{19B8F6BF-5375-455C-9EA6-DF929625EA0E}">
        <p15:presenceInfo xmlns:p15="http://schemas.microsoft.com/office/powerpoint/2012/main" userId="S::Pippa.English@dhsc.gov.uk::364920cd-db0c-41e6-8edc-81fe84e759f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D35E5E-1682-4880-BF3E-00D798C942CB}" v="782" dt="2021-01-07T17:06:39.4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6" d="100"/>
          <a:sy n="56" d="100"/>
        </p:scale>
        <p:origin x="2621"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5DAF5A82-59C5-4408-9C94-01E9D0C8618F}" type="datetimeFigureOut">
              <a:rPr lang="en-GB" smtClean="0"/>
              <a:t>11/01/2021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4896AA-96AB-4417-97DE-FE844400E033}" type="slidenum">
              <a:rPr lang="en-GB" smtClean="0"/>
              <a:t>‹#›</a:t>
            </a:fld>
            <a:endParaRPr lang="en-GB"/>
          </a:p>
        </p:txBody>
      </p:sp>
    </p:spTree>
    <p:extLst>
      <p:ext uri="{BB962C8B-B14F-4D97-AF65-F5344CB8AC3E}">
        <p14:creationId xmlns:p14="http://schemas.microsoft.com/office/powerpoint/2010/main" val="303433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AF5A82-59C5-4408-9C94-01E9D0C8618F}" type="datetimeFigureOut">
              <a:rPr lang="en-GB" smtClean="0"/>
              <a:t>11/01/2021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4896AA-96AB-4417-97DE-FE844400E033}" type="slidenum">
              <a:rPr lang="en-GB" smtClean="0"/>
              <a:t>‹#›</a:t>
            </a:fld>
            <a:endParaRPr lang="en-GB"/>
          </a:p>
        </p:txBody>
      </p:sp>
    </p:spTree>
    <p:extLst>
      <p:ext uri="{BB962C8B-B14F-4D97-AF65-F5344CB8AC3E}">
        <p14:creationId xmlns:p14="http://schemas.microsoft.com/office/powerpoint/2010/main" val="2042592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AF5A82-59C5-4408-9C94-01E9D0C8618F}" type="datetimeFigureOut">
              <a:rPr lang="en-GB" smtClean="0"/>
              <a:t>11/01/2021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4896AA-96AB-4417-97DE-FE844400E033}" type="slidenum">
              <a:rPr lang="en-GB" smtClean="0"/>
              <a:t>‹#›</a:t>
            </a:fld>
            <a:endParaRPr lang="en-GB"/>
          </a:p>
        </p:txBody>
      </p:sp>
    </p:spTree>
    <p:extLst>
      <p:ext uri="{BB962C8B-B14F-4D97-AF65-F5344CB8AC3E}">
        <p14:creationId xmlns:p14="http://schemas.microsoft.com/office/powerpoint/2010/main" val="1077874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AF5A82-59C5-4408-9C94-01E9D0C8618F}" type="datetimeFigureOut">
              <a:rPr lang="en-GB" smtClean="0"/>
              <a:t>11/01/2021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4896AA-96AB-4417-97DE-FE844400E033}" type="slidenum">
              <a:rPr lang="en-GB" smtClean="0"/>
              <a:t>‹#›</a:t>
            </a:fld>
            <a:endParaRPr lang="en-GB"/>
          </a:p>
        </p:txBody>
      </p:sp>
    </p:spTree>
    <p:extLst>
      <p:ext uri="{BB962C8B-B14F-4D97-AF65-F5344CB8AC3E}">
        <p14:creationId xmlns:p14="http://schemas.microsoft.com/office/powerpoint/2010/main" val="1201467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AF5A82-59C5-4408-9C94-01E9D0C8618F}" type="datetimeFigureOut">
              <a:rPr lang="en-GB" smtClean="0"/>
              <a:t>11/01/2021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4896AA-96AB-4417-97DE-FE844400E033}" type="slidenum">
              <a:rPr lang="en-GB" smtClean="0"/>
              <a:t>‹#›</a:t>
            </a:fld>
            <a:endParaRPr lang="en-GB"/>
          </a:p>
        </p:txBody>
      </p:sp>
    </p:spTree>
    <p:extLst>
      <p:ext uri="{BB962C8B-B14F-4D97-AF65-F5344CB8AC3E}">
        <p14:creationId xmlns:p14="http://schemas.microsoft.com/office/powerpoint/2010/main" val="3370701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AF5A82-59C5-4408-9C94-01E9D0C8618F}" type="datetimeFigureOut">
              <a:rPr lang="en-GB" smtClean="0"/>
              <a:t>11/01/2021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4896AA-96AB-4417-97DE-FE844400E033}" type="slidenum">
              <a:rPr lang="en-GB" smtClean="0"/>
              <a:t>‹#›</a:t>
            </a:fld>
            <a:endParaRPr lang="en-GB"/>
          </a:p>
        </p:txBody>
      </p:sp>
    </p:spTree>
    <p:extLst>
      <p:ext uri="{BB962C8B-B14F-4D97-AF65-F5344CB8AC3E}">
        <p14:creationId xmlns:p14="http://schemas.microsoft.com/office/powerpoint/2010/main" val="3273065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DAF5A82-59C5-4408-9C94-01E9D0C8618F}" type="datetimeFigureOut">
              <a:rPr lang="en-GB" smtClean="0"/>
              <a:t>11/01/2021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74896AA-96AB-4417-97DE-FE844400E033}" type="slidenum">
              <a:rPr lang="en-GB" smtClean="0"/>
              <a:t>‹#›</a:t>
            </a:fld>
            <a:endParaRPr lang="en-GB"/>
          </a:p>
        </p:txBody>
      </p:sp>
    </p:spTree>
    <p:extLst>
      <p:ext uri="{BB962C8B-B14F-4D97-AF65-F5344CB8AC3E}">
        <p14:creationId xmlns:p14="http://schemas.microsoft.com/office/powerpoint/2010/main" val="558778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DAF5A82-59C5-4408-9C94-01E9D0C8618F}" type="datetimeFigureOut">
              <a:rPr lang="en-GB" smtClean="0"/>
              <a:t>11/01/2021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74896AA-96AB-4417-97DE-FE844400E033}" type="slidenum">
              <a:rPr lang="en-GB" smtClean="0"/>
              <a:t>‹#›</a:t>
            </a:fld>
            <a:endParaRPr lang="en-GB"/>
          </a:p>
        </p:txBody>
      </p:sp>
    </p:spTree>
    <p:extLst>
      <p:ext uri="{BB962C8B-B14F-4D97-AF65-F5344CB8AC3E}">
        <p14:creationId xmlns:p14="http://schemas.microsoft.com/office/powerpoint/2010/main" val="545973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AF5A82-59C5-4408-9C94-01E9D0C8618F}" type="datetimeFigureOut">
              <a:rPr lang="en-GB" smtClean="0"/>
              <a:t>11/01/2021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74896AA-96AB-4417-97DE-FE844400E033}" type="slidenum">
              <a:rPr lang="en-GB" smtClean="0"/>
              <a:t>‹#›</a:t>
            </a:fld>
            <a:endParaRPr lang="en-GB"/>
          </a:p>
        </p:txBody>
      </p:sp>
    </p:spTree>
    <p:extLst>
      <p:ext uri="{BB962C8B-B14F-4D97-AF65-F5344CB8AC3E}">
        <p14:creationId xmlns:p14="http://schemas.microsoft.com/office/powerpoint/2010/main" val="2990350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DAF5A82-59C5-4408-9C94-01E9D0C8618F}" type="datetimeFigureOut">
              <a:rPr lang="en-GB" smtClean="0"/>
              <a:t>11/01/2021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4896AA-96AB-4417-97DE-FE844400E033}" type="slidenum">
              <a:rPr lang="en-GB" smtClean="0"/>
              <a:t>‹#›</a:t>
            </a:fld>
            <a:endParaRPr lang="en-GB"/>
          </a:p>
        </p:txBody>
      </p:sp>
    </p:spTree>
    <p:extLst>
      <p:ext uri="{BB962C8B-B14F-4D97-AF65-F5344CB8AC3E}">
        <p14:creationId xmlns:p14="http://schemas.microsoft.com/office/powerpoint/2010/main" val="1859161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DAF5A82-59C5-4408-9C94-01E9D0C8618F}" type="datetimeFigureOut">
              <a:rPr lang="en-GB" smtClean="0"/>
              <a:t>11/01/2021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4896AA-96AB-4417-97DE-FE844400E033}" type="slidenum">
              <a:rPr lang="en-GB" smtClean="0"/>
              <a:t>‹#›</a:t>
            </a:fld>
            <a:endParaRPr lang="en-GB"/>
          </a:p>
        </p:txBody>
      </p:sp>
    </p:spTree>
    <p:extLst>
      <p:ext uri="{BB962C8B-B14F-4D97-AF65-F5344CB8AC3E}">
        <p14:creationId xmlns:p14="http://schemas.microsoft.com/office/powerpoint/2010/main" val="1109251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DAF5A82-59C5-4408-9C94-01E9D0C8618F}" type="datetimeFigureOut">
              <a:rPr lang="en-GB" smtClean="0"/>
              <a:t>11/01/2021</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74896AA-96AB-4417-97DE-FE844400E033}" type="slidenum">
              <a:rPr lang="en-GB" smtClean="0"/>
              <a:t>‹#›</a:t>
            </a:fld>
            <a:endParaRPr lang="en-GB"/>
          </a:p>
        </p:txBody>
      </p:sp>
    </p:spTree>
    <p:extLst>
      <p:ext uri="{BB962C8B-B14F-4D97-AF65-F5344CB8AC3E}">
        <p14:creationId xmlns:p14="http://schemas.microsoft.com/office/powerpoint/2010/main" val="34043494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D2F5DAF-4611-4E18-BA84-F6C47A83E883}"/>
              </a:ext>
            </a:extLst>
          </p:cNvPr>
          <p:cNvSpPr/>
          <p:nvPr/>
        </p:nvSpPr>
        <p:spPr>
          <a:xfrm>
            <a:off x="238125" y="3313100"/>
            <a:ext cx="6381750" cy="5509200"/>
          </a:xfrm>
          <a:prstGeom prst="rect">
            <a:avLst/>
          </a:prstGeom>
          <a:ln>
            <a:solidFill>
              <a:srgbClr val="009999"/>
            </a:solidFill>
          </a:ln>
        </p:spPr>
        <p:txBody>
          <a:bodyPr wrap="square">
            <a:spAutoFit/>
          </a:bodyPr>
          <a:lstStyle/>
          <a:p>
            <a:pPr marL="285750" indent="-285750" fontAlgn="base">
              <a:buFont typeface="Arial" panose="020B0604020202020204" pitchFamily="34" charset="0"/>
              <a:buChar char="•"/>
            </a:pPr>
            <a:r>
              <a:rPr lang="en-GB" sz="1600">
                <a:solidFill>
                  <a:srgbClr val="000000"/>
                </a:solidFill>
                <a:latin typeface="Arial" panose="020B0604020202020204" pitchFamily="34" charset="0"/>
                <a:cs typeface="Arial" panose="020B0604020202020204" pitchFamily="34" charset="0"/>
              </a:rPr>
              <a:t>As the largest vaccination programme in the UK’s history begins, the Government is extending the provision of free PPE to health and social care providers until the end of June. </a:t>
            </a:r>
          </a:p>
          <a:p>
            <a:pPr marL="285750" indent="-285750" fontAlgn="base">
              <a:buFont typeface="Arial" panose="020B0604020202020204" pitchFamily="34" charset="0"/>
              <a:buChar char="•"/>
            </a:pPr>
            <a:r>
              <a:rPr lang="en-GB" sz="1600">
                <a:solidFill>
                  <a:srgbClr val="000000"/>
                </a:solidFill>
                <a:latin typeface="Arial" panose="020B0604020202020204" pitchFamily="34" charset="0"/>
                <a:cs typeface="Arial" panose="020B0604020202020204" pitchFamily="34" charset="0"/>
              </a:rPr>
              <a:t>In order to protect the health and wellbeing of health and social care workers, as well as their patients and clients, the continued provision will ensure frontline workers can access rigorously tested and high-quality PPE.</a:t>
            </a:r>
          </a:p>
          <a:p>
            <a:pPr marL="285750" indent="-285750" fontAlgn="base">
              <a:buFont typeface="Arial" panose="020B0604020202020204" pitchFamily="34" charset="0"/>
              <a:buChar char="•"/>
            </a:pPr>
            <a:r>
              <a:rPr lang="en-GB" sz="1600">
                <a:solidFill>
                  <a:srgbClr val="000000"/>
                </a:solidFill>
                <a:latin typeface="Arial" panose="020B0604020202020204" pitchFamily="34" charset="0"/>
                <a:cs typeface="Arial" panose="020B0604020202020204" pitchFamily="34" charset="0"/>
              </a:rPr>
              <a:t>This will ensure our frontline health and care staff can continue to be protected as they treat patients and as vaccination efforts progress. </a:t>
            </a:r>
          </a:p>
          <a:p>
            <a:pPr marL="285750" indent="-285750" fontAlgn="base">
              <a:buFont typeface="Arial" panose="020B0604020202020204" pitchFamily="34" charset="0"/>
              <a:buChar char="•"/>
            </a:pPr>
            <a:r>
              <a:rPr lang="en-GB" sz="1600">
                <a:solidFill>
                  <a:srgbClr val="000000"/>
                </a:solidFill>
                <a:latin typeface="Arial" panose="020B0604020202020204" pitchFamily="34" charset="0"/>
                <a:cs typeface="Arial" panose="020B0604020202020204" pitchFamily="34" charset="0"/>
              </a:rPr>
              <a:t>Following the initial announcement of free PPE provision to health and social workers until March 2021, the scheme will now be extended to better support this critical stage for vaccination and mass testing programmes. </a:t>
            </a:r>
          </a:p>
          <a:p>
            <a:pPr marL="285750" indent="-285750" fontAlgn="base">
              <a:buFont typeface="Arial" panose="020B0604020202020204" pitchFamily="34" charset="0"/>
              <a:buChar char="•"/>
            </a:pPr>
            <a:r>
              <a:rPr lang="en-GB" sz="1600">
                <a:latin typeface="Arial" panose="020B0604020202020204" pitchFamily="34" charset="0"/>
                <a:cs typeface="Arial" panose="020B0604020202020204" pitchFamily="34" charset="0"/>
              </a:rPr>
              <a:t>PPE also plays a critical role in the wider COVID-19 response, such as enabling visiting to care homes and supporting emergency frontline services like the police, fire and rescue. Free PPE provision extends to all of these needs amongst public sector frontline workers.</a:t>
            </a:r>
          </a:p>
          <a:p>
            <a:pPr marL="285750" indent="-285750" fontAlgn="base">
              <a:buFont typeface="Arial" panose="020B0604020202020204" pitchFamily="34" charset="0"/>
              <a:buChar char="•"/>
            </a:pPr>
            <a:r>
              <a:rPr lang="en-GB" sz="1600">
                <a:solidFill>
                  <a:srgbClr val="000000"/>
                </a:solidFill>
                <a:latin typeface="Arial" panose="020B0604020202020204" pitchFamily="34" charset="0"/>
                <a:cs typeface="Arial" panose="020B0604020202020204" pitchFamily="34" charset="0"/>
              </a:rPr>
              <a:t>Health and social care providers and wider public sector services should continue to access their COVID-19 PPE via their current distribution channels. </a:t>
            </a:r>
          </a:p>
        </p:txBody>
      </p:sp>
      <p:cxnSp>
        <p:nvCxnSpPr>
          <p:cNvPr id="7" name="Straight Connector 6">
            <a:extLst>
              <a:ext uri="{FF2B5EF4-FFF2-40B4-BE49-F238E27FC236}">
                <a16:creationId xmlns:a16="http://schemas.microsoft.com/office/drawing/2014/main" id="{1B122287-A912-4678-91C8-8D4874D48369}"/>
              </a:ext>
            </a:extLst>
          </p:cNvPr>
          <p:cNvCxnSpPr/>
          <p:nvPr/>
        </p:nvCxnSpPr>
        <p:spPr>
          <a:xfrm>
            <a:off x="0" y="9347200"/>
            <a:ext cx="6858000" cy="0"/>
          </a:xfrm>
          <a:prstGeom prst="line">
            <a:avLst/>
          </a:prstGeom>
          <a:ln w="38100">
            <a:solidFill>
              <a:srgbClr val="009999"/>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DA6021A9-6812-4C00-8A80-95A13F0FBD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000" y="9484634"/>
            <a:ext cx="3467100" cy="280531"/>
          </a:xfrm>
          <a:prstGeom prst="rect">
            <a:avLst/>
          </a:prstGeom>
        </p:spPr>
      </p:pic>
      <p:sp>
        <p:nvSpPr>
          <p:cNvPr id="10" name="Rectangle 9">
            <a:extLst>
              <a:ext uri="{FF2B5EF4-FFF2-40B4-BE49-F238E27FC236}">
                <a16:creationId xmlns:a16="http://schemas.microsoft.com/office/drawing/2014/main" id="{37ADF987-57FB-494A-AE87-33C0F166BC30}"/>
              </a:ext>
            </a:extLst>
          </p:cNvPr>
          <p:cNvSpPr/>
          <p:nvPr/>
        </p:nvSpPr>
        <p:spPr>
          <a:xfrm>
            <a:off x="234950" y="219149"/>
            <a:ext cx="6375400" cy="584775"/>
          </a:xfrm>
          <a:prstGeom prst="rect">
            <a:avLst/>
          </a:prstGeom>
          <a:ln>
            <a:solidFill>
              <a:srgbClr val="009999"/>
            </a:solidFill>
          </a:ln>
        </p:spPr>
        <p:txBody>
          <a:bodyPr wrap="square">
            <a:spAutoFit/>
          </a:bodyPr>
          <a:lstStyle/>
          <a:p>
            <a:pPr algn="ctr" fontAlgn="base"/>
            <a:r>
              <a:rPr lang="en-GB" sz="1600" b="1" dirty="0">
                <a:solidFill>
                  <a:srgbClr val="000000"/>
                </a:solidFill>
                <a:latin typeface="Arial" panose="020B0604020202020204" pitchFamily="34" charset="0"/>
                <a:cs typeface="Arial" panose="020B0604020202020204" pitchFamily="34" charset="0"/>
              </a:rPr>
              <a:t>Government to extend free </a:t>
            </a:r>
            <a:r>
              <a:rPr lang="en-GB" sz="1600" b="1" u="sng" dirty="0">
                <a:solidFill>
                  <a:srgbClr val="009999"/>
                </a:solidFill>
                <a:latin typeface="Arial" panose="020B0604020202020204" pitchFamily="34" charset="0"/>
                <a:cs typeface="Arial" panose="020B0604020202020204" pitchFamily="34" charset="0"/>
              </a:rPr>
              <a:t>COVID* </a:t>
            </a:r>
            <a:r>
              <a:rPr lang="en-GB" sz="1600" b="1" dirty="0">
                <a:solidFill>
                  <a:srgbClr val="000000"/>
                </a:solidFill>
                <a:latin typeface="Arial" panose="020B0604020202020204" pitchFamily="34" charset="0"/>
                <a:cs typeface="Arial" panose="020B0604020202020204" pitchFamily="34" charset="0"/>
              </a:rPr>
              <a:t>PPE for health, social care and wider public sector services until at least the end of June</a:t>
            </a:r>
            <a:endParaRPr lang="en-GB" sz="1600" dirty="0">
              <a:solidFill>
                <a:srgbClr val="000000"/>
              </a:solidFill>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26EE7552-94D8-4A6F-B749-F42FFA9BBE72}"/>
              </a:ext>
            </a:extLst>
          </p:cNvPr>
          <p:cNvSpPr/>
          <p:nvPr/>
        </p:nvSpPr>
        <p:spPr>
          <a:xfrm>
            <a:off x="1174750" y="1040072"/>
            <a:ext cx="5499100" cy="2062103"/>
          </a:xfrm>
          <a:prstGeom prst="rect">
            <a:avLst/>
          </a:prstGeom>
        </p:spPr>
        <p:txBody>
          <a:bodyPr wrap="square">
            <a:spAutoFit/>
          </a:bodyPr>
          <a:lstStyle/>
          <a:p>
            <a:pPr fontAlgn="base"/>
            <a:r>
              <a:rPr lang="en-GB" sz="1600">
                <a:solidFill>
                  <a:srgbClr val="000000"/>
                </a:solidFill>
                <a:latin typeface="Arial" panose="020B0604020202020204" pitchFamily="34" charset="0"/>
                <a:cs typeface="Arial" panose="020B0604020202020204" pitchFamily="34" charset="0"/>
              </a:rPr>
              <a:t>Future of </a:t>
            </a:r>
            <a:r>
              <a:rPr lang="en-GB" sz="1600" u="sng">
                <a:solidFill>
                  <a:srgbClr val="009999"/>
                </a:solidFill>
                <a:latin typeface="Arial" panose="020B0604020202020204" pitchFamily="34" charset="0"/>
                <a:cs typeface="Arial" panose="020B0604020202020204" pitchFamily="34" charset="0"/>
              </a:rPr>
              <a:t>COVID </a:t>
            </a:r>
            <a:r>
              <a:rPr lang="en-GB" sz="1600">
                <a:solidFill>
                  <a:srgbClr val="000000"/>
                </a:solidFill>
                <a:latin typeface="Arial" panose="020B0604020202020204" pitchFamily="34" charset="0"/>
                <a:cs typeface="Arial" panose="020B0604020202020204" pitchFamily="34" charset="0"/>
              </a:rPr>
              <a:t>PPE provision to health and social care, and wider public sector services secured</a:t>
            </a:r>
          </a:p>
          <a:p>
            <a:pPr fontAlgn="base"/>
            <a:endParaRPr lang="en-GB" sz="1600">
              <a:solidFill>
                <a:srgbClr val="000000"/>
              </a:solidFill>
              <a:latin typeface="Arial" panose="020B0604020202020204" pitchFamily="34" charset="0"/>
              <a:cs typeface="Arial" panose="020B0604020202020204" pitchFamily="34" charset="0"/>
            </a:endParaRPr>
          </a:p>
          <a:p>
            <a:pPr fontAlgn="base"/>
            <a:r>
              <a:rPr lang="en-GB" sz="1600">
                <a:solidFill>
                  <a:srgbClr val="000000"/>
                </a:solidFill>
                <a:latin typeface="Arial" panose="020B0604020202020204" pitchFamily="34" charset="0"/>
                <a:cs typeface="Arial" panose="020B0604020202020204" pitchFamily="34" charset="0"/>
              </a:rPr>
              <a:t>Ensuring additional free PPE to support vaccinations programme  </a:t>
            </a:r>
          </a:p>
          <a:p>
            <a:pPr fontAlgn="base"/>
            <a:endParaRPr lang="en-GB" sz="1600">
              <a:solidFill>
                <a:srgbClr val="000000"/>
              </a:solidFill>
              <a:latin typeface="Arial" panose="020B0604020202020204" pitchFamily="34" charset="0"/>
              <a:cs typeface="Arial" panose="020B0604020202020204" pitchFamily="34" charset="0"/>
            </a:endParaRPr>
          </a:p>
          <a:p>
            <a:pPr fontAlgn="base"/>
            <a:r>
              <a:rPr lang="en-GB" sz="1600">
                <a:solidFill>
                  <a:srgbClr val="000000"/>
                </a:solidFill>
                <a:latin typeface="Arial" panose="020B0604020202020204" pitchFamily="34" charset="0"/>
                <a:cs typeface="Arial" panose="020B0604020202020204" pitchFamily="34" charset="0"/>
              </a:rPr>
              <a:t>Free </a:t>
            </a:r>
            <a:r>
              <a:rPr lang="en-GB" sz="1600" u="sng">
                <a:solidFill>
                  <a:srgbClr val="009999"/>
                </a:solidFill>
                <a:latin typeface="Arial" panose="020B0604020202020204" pitchFamily="34" charset="0"/>
                <a:cs typeface="Arial" panose="020B0604020202020204" pitchFamily="34" charset="0"/>
              </a:rPr>
              <a:t>COVID </a:t>
            </a:r>
            <a:r>
              <a:rPr lang="en-GB" sz="1600">
                <a:solidFill>
                  <a:srgbClr val="000000"/>
                </a:solidFill>
                <a:latin typeface="Arial" panose="020B0604020202020204" pitchFamily="34" charset="0"/>
                <a:cs typeface="Arial" panose="020B0604020202020204" pitchFamily="34" charset="0"/>
              </a:rPr>
              <a:t>PPE scheme extended beyond previous end in March 2021  </a:t>
            </a:r>
          </a:p>
        </p:txBody>
      </p:sp>
      <p:pic>
        <p:nvPicPr>
          <p:cNvPr id="15" name="Graphic 14" descr="Gold bars">
            <a:extLst>
              <a:ext uri="{FF2B5EF4-FFF2-40B4-BE49-F238E27FC236}">
                <a16:creationId xmlns:a16="http://schemas.microsoft.com/office/drawing/2014/main" id="{4C00C959-F47D-4095-8501-C95823EFE11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7650" y="924100"/>
            <a:ext cx="774700" cy="774700"/>
          </a:xfrm>
          <a:prstGeom prst="rect">
            <a:avLst/>
          </a:prstGeom>
        </p:spPr>
      </p:pic>
      <p:pic>
        <p:nvPicPr>
          <p:cNvPr id="17" name="Graphic 16" descr="Needle">
            <a:extLst>
              <a:ext uri="{FF2B5EF4-FFF2-40B4-BE49-F238E27FC236}">
                <a16:creationId xmlns:a16="http://schemas.microsoft.com/office/drawing/2014/main" id="{83E607D0-345B-4225-BC6E-348BD047910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47650" y="1683774"/>
            <a:ext cx="774700" cy="774700"/>
          </a:xfrm>
          <a:prstGeom prst="rect">
            <a:avLst/>
          </a:prstGeom>
        </p:spPr>
      </p:pic>
      <p:pic>
        <p:nvPicPr>
          <p:cNvPr id="19" name="Graphic 18" descr="End">
            <a:extLst>
              <a:ext uri="{FF2B5EF4-FFF2-40B4-BE49-F238E27FC236}">
                <a16:creationId xmlns:a16="http://schemas.microsoft.com/office/drawing/2014/main" id="{4D78A44B-2C38-4E9C-99AA-48FA36A3252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34950" y="2469537"/>
            <a:ext cx="774700" cy="774700"/>
          </a:xfrm>
          <a:prstGeom prst="rect">
            <a:avLst/>
          </a:prstGeom>
        </p:spPr>
      </p:pic>
      <p:sp>
        <p:nvSpPr>
          <p:cNvPr id="20" name="Rectangle 19">
            <a:extLst>
              <a:ext uri="{FF2B5EF4-FFF2-40B4-BE49-F238E27FC236}">
                <a16:creationId xmlns:a16="http://schemas.microsoft.com/office/drawing/2014/main" id="{6F1814B5-7237-4798-B1FF-8DF206CF5391}"/>
              </a:ext>
            </a:extLst>
          </p:cNvPr>
          <p:cNvSpPr/>
          <p:nvPr/>
        </p:nvSpPr>
        <p:spPr>
          <a:xfrm>
            <a:off x="50800" y="8979408"/>
            <a:ext cx="6832600" cy="276999"/>
          </a:xfrm>
          <a:prstGeom prst="rect">
            <a:avLst/>
          </a:prstGeom>
        </p:spPr>
        <p:txBody>
          <a:bodyPr wrap="square">
            <a:spAutoFit/>
          </a:bodyPr>
          <a:lstStyle/>
          <a:p>
            <a:r>
              <a:rPr lang="en-GB" sz="1200" i="1">
                <a:solidFill>
                  <a:srgbClr val="000000"/>
                </a:solidFill>
                <a:latin typeface="Calibri" panose="020F0502020204030204" pitchFamily="34" charset="0"/>
              </a:rPr>
              <a:t>*This applies to PPE for COVID-19 use only as set out in PHE guidance, not for BAU (business as usual) PPE</a:t>
            </a:r>
            <a:endParaRPr lang="en-GB" sz="1200" i="1"/>
          </a:p>
        </p:txBody>
      </p:sp>
    </p:spTree>
    <p:extLst>
      <p:ext uri="{BB962C8B-B14F-4D97-AF65-F5344CB8AC3E}">
        <p14:creationId xmlns:p14="http://schemas.microsoft.com/office/powerpoint/2010/main" val="390713070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077DCCC86785E42BE9B928122129DB7" ma:contentTypeVersion="11" ma:contentTypeDescription="Create a new document." ma:contentTypeScope="" ma:versionID="f0a813e2ae612799d0cd9fc9a004ed7e">
  <xsd:schema xmlns:xsd="http://www.w3.org/2001/XMLSchema" xmlns:xs="http://www.w3.org/2001/XMLSchema" xmlns:p="http://schemas.microsoft.com/office/2006/metadata/properties" xmlns:ns2="bab9e6c0-76e5-4b30-bbc3-1bb417aecc02" xmlns:ns3="6cd0601f-f1e9-4180-b86b-795c22fcef85" targetNamespace="http://schemas.microsoft.com/office/2006/metadata/properties" ma:root="true" ma:fieldsID="23907bff13b0767a29940e02aabe3eb5" ns2:_="" ns3:_="">
    <xsd:import namespace="bab9e6c0-76e5-4b30-bbc3-1bb417aecc02"/>
    <xsd:import namespace="6cd0601f-f1e9-4180-b86b-795c22fcef8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b9e6c0-76e5-4b30-bbc3-1bb417aecc0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cd0601f-f1e9-4180-b86b-795c22fcef85"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6cd0601f-f1e9-4180-b86b-795c22fcef85">
      <UserInfo>
        <DisplayName>Lawson-Duffy, Chloe</DisplayName>
        <AccountId>22</AccountId>
        <AccountType/>
      </UserInfo>
      <UserInfo>
        <DisplayName>Wilkinson, Eleanor</DisplayName>
        <AccountId>43</AccountId>
        <AccountType/>
      </UserInfo>
    </SharedWithUsers>
  </documentManagement>
</p:properties>
</file>

<file path=customXml/itemProps1.xml><?xml version="1.0" encoding="utf-8"?>
<ds:datastoreItem xmlns:ds="http://schemas.openxmlformats.org/officeDocument/2006/customXml" ds:itemID="{2F357768-FC33-4250-A0BC-E790D7752F09}">
  <ds:schemaRefs>
    <ds:schemaRef ds:uri="6cd0601f-f1e9-4180-b86b-795c22fcef85"/>
    <ds:schemaRef ds:uri="bab9e6c0-76e5-4b30-bbc3-1bb417aecc0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44643531-D2A4-40B3-9AA0-5129BA8C3E96}">
  <ds:schemaRefs>
    <ds:schemaRef ds:uri="http://schemas.microsoft.com/sharepoint/v3/contenttype/forms"/>
  </ds:schemaRefs>
</ds:datastoreItem>
</file>

<file path=customXml/itemProps3.xml><?xml version="1.0" encoding="utf-8"?>
<ds:datastoreItem xmlns:ds="http://schemas.openxmlformats.org/officeDocument/2006/customXml" ds:itemID="{9E018382-9C97-4122-8C55-449130F44A0B}">
  <ds:schemaRefs>
    <ds:schemaRef ds:uri="6cd0601f-f1e9-4180-b86b-795c22fcef85"/>
    <ds:schemaRef ds:uri="bab9e6c0-76e5-4b30-bbc3-1bb417aecc0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285</Words>
  <Application>Microsoft Office PowerPoint</Application>
  <PresentationFormat>A4 Paper (210x297 mm)</PresentationFormat>
  <Paragraphs>13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English, Pippa</dc:creator>
  <cp:lastModifiedBy>Jozsef Gecsei</cp:lastModifiedBy>
  <cp:revision>2</cp:revision>
  <dcterms:created xsi:type="dcterms:W3CDTF">2021-01-05T11:54:54Z</dcterms:created>
  <dcterms:modified xsi:type="dcterms:W3CDTF">2021-01-11T13:23:23Z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0x0101008077DCCC86785E42BE9B928122129DB7</vt:lpwstr>
  </property>
</Properties>
</file>