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</p:sldMasterIdLst>
  <p:notesMasterIdLst>
    <p:notesMasterId r:id="rId10"/>
  </p:notesMasterIdLst>
  <p:sldIdLst>
    <p:sldId id="346" r:id="rId4"/>
    <p:sldId id="341" r:id="rId5"/>
    <p:sldId id="350" r:id="rId6"/>
    <p:sldId id="353" r:id="rId7"/>
    <p:sldId id="256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8895C-3208-4D74-A1E5-C12F3249CDB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B7695-2A6A-4AAA-9863-7DA03C17C0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4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13EC1-6CC4-4953-96FC-DD42ED13C9A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552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7CCA-C56A-42F3-951E-31B9C04F6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3BE9B-D9CF-4C3D-A649-12CFE2366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E7E00-1A48-4E90-9D4F-E5D2131C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A2DCA-BF51-42F0-B4A8-2705AD23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3D61B-8560-42E4-BE87-4BB8CAC5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3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1C7E-ED74-412F-867F-FD95268D3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F53CE-65B8-413F-9599-1BD2C6F6F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0CE36-3DC2-4CFA-973B-40D4170E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2115F-1203-4C16-A0DB-8F00F3F2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4C680-049F-40F9-B4E6-6D10E335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8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9EFF24-B392-43ED-8103-0E4E27D23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261BD-EA03-44C4-A847-D3B98C7F0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CE2D1-0B92-4104-9BA0-01C89FF3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4E39C-EF44-4720-9CFD-5171D044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66317-7C4F-4D26-9AE0-265ACE0F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4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</a:t>
            </a:r>
            <a:br>
              <a:rPr lang="en-US" dirty="0"/>
            </a:br>
            <a:r>
              <a:rPr lang="en-US" dirty="0"/>
              <a:t>STYLE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20XX-20XX</a:t>
            </a:r>
            <a:endParaRPr lang="ru-R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3 Years Plan</a:t>
            </a:r>
            <a:endParaRPr lang="ru-RU" dirty="0"/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ru-RU" smtClean="0"/>
              <a:t>30.09.2021</a:t>
            </a:fld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3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hasCustomPrompt="1"/>
          </p:nvPr>
        </p:nvSpPr>
        <p:spPr>
          <a:xfrm>
            <a:off x="3141674" y="566712"/>
            <a:ext cx="8508460" cy="711384"/>
          </a:xfrm>
          <a:prstGeom prst="rect">
            <a:avLst/>
          </a:prstGeom>
        </p:spPr>
        <p:txBody>
          <a:bodyPr vert="horz"/>
          <a:lstStyle>
            <a:lvl1pPr algn="l">
              <a:defRPr sz="3200" baseline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title</a:t>
            </a:r>
            <a:r>
              <a:rPr lang="en-US" dirty="0"/>
              <a:t> - Arial 24pt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69900" y="1771651"/>
            <a:ext cx="11180233" cy="4059944"/>
          </a:xfrm>
          <a:prstGeom prst="rect">
            <a:avLst/>
          </a:prstGeom>
        </p:spPr>
        <p:txBody>
          <a:bodyPr vert="horz"/>
          <a:lstStyle>
            <a:lvl1pPr marL="380990" indent="-380990">
              <a:buClr>
                <a:srgbClr val="0A53A7"/>
              </a:buClr>
              <a:buFont typeface="Arial" panose="020B0604020202020204" pitchFamily="34" charset="0"/>
              <a:buChar char="•"/>
              <a:defRPr sz="2133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1867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547" indent="-304792">
              <a:buFont typeface="Arial" panose="020B0604020202020204" pitchFamily="34" charset="0"/>
              <a:buChar char="•"/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Click to add body copy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add body copy - Arial 16pt</a:t>
            </a:r>
          </a:p>
          <a:p>
            <a:pPr lvl="1"/>
            <a:r>
              <a:rPr lang="en-US" dirty="0"/>
              <a:t>Sub bullet – 14pt</a:t>
            </a:r>
          </a:p>
          <a:p>
            <a:pPr lvl="2"/>
            <a:r>
              <a:rPr lang="en-US" dirty="0"/>
              <a:t>Sub bullet - 12pt</a:t>
            </a:r>
          </a:p>
          <a:p>
            <a:pPr lvl="3"/>
            <a:r>
              <a:rPr lang="en-US" dirty="0"/>
              <a:t>Sub bullet - 10pt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FFF8CE6-6522-6D4C-8AC1-18CC72046D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64715" y="6192423"/>
            <a:ext cx="7616556" cy="351596"/>
          </a:xfrm>
          <a:prstGeom prst="rect">
            <a:avLst/>
          </a:prstGeo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3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33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Official-Sensitive: Commercial or Official. Sensitive: Personal or Official (</a:t>
            </a:r>
            <a:r>
              <a:rPr lang="en-US" sz="1333" i="1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Classify by deleting</a:t>
            </a:r>
            <a:r>
              <a:rPr lang="en-US" sz="1333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A96E431-6216-B547-9F2F-0353525A06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689" y="6192422"/>
            <a:ext cx="2916028" cy="351596"/>
          </a:xfrm>
          <a:prstGeom prst="rect">
            <a:avLst/>
          </a:prstGeo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3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33" baseline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necsu.nhs.uk</a:t>
            </a:r>
            <a:endParaRPr lang="en-US" sz="1333" baseline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58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AE76-98AF-4816-B2C4-F57C27125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92E80-D121-4C84-B262-585E96E62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9D4B7-577B-4686-B1CE-D3AF6444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CECC-DD8F-4EE8-B818-D8D5BEB096C2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F6C8A-7ECA-44D4-B894-FD8110CA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00666-6999-4C57-8F33-812226A1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0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601C-3576-4F82-886E-C6BD7D77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E349-0363-4DE6-91BF-BBF4AD209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FA34-8279-48A9-94D7-4B06CF35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A7D-FE37-4ABD-B393-6CBCFA9574BB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10195-3D80-4F58-BCFC-91E9A0380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C478C-B4D1-48BE-A36F-9F6580D8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707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8444D-08D0-42FD-9EB0-7EFC3A933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9DBC4-F69C-48FA-A82F-6D4B7831E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92405-534A-4319-9FEA-1ADC26CA3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8CCF-3CDF-4E42-B297-BB0F4228F39E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6F0D6-5BBD-456D-A70A-4876BC303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0C2D6-B427-4B7D-9EAF-D33D82212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62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2A41-9ABF-408D-B930-00BA4AB5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EE2C-8157-442F-A0F6-B6F9D7241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EE368-82EC-4B5D-AB48-1E7BAA001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1175B-A07A-4E4D-B012-9D233BDE9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6D34D-1EFC-4526-AB29-0F0B37A810F4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18BD2-D32E-4F9F-A12B-62D56AF0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0FC2B-A4AC-43F3-B362-3B2A42D7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3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245F-E965-44EB-90D3-43EBDFD95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62353-FA22-462E-9A5A-3E6BC2559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FAF5C-74D2-4B9E-ABC6-D78457D77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B78C4-638A-44E1-BD09-AF4D217DA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22EFED-4989-4E7F-A7B2-5196BC544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1DDF4A-A63D-4B22-9242-10B3C3B9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3E2-BED7-4817-836E-B34980883C59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059785-6EAD-4A1E-AB26-0CC7C994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05E6DA-EB89-485E-A111-9BFFD0A5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628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BDDD-506C-4AEF-AE5B-94F3D654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3E40F-B712-417E-85E8-548CDF20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A0A0-A66E-4992-9441-A84F32E6947F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8F821-58DE-403E-AFEA-3E2237EA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E4A9B-AB6F-4E64-9E0C-8E10816A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3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3CBAA-A6B7-40B9-A929-13289C74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1993A-7F29-40F1-B0E4-E2D6EA02B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AA575-C7D3-4364-934C-92CF782E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CB0C-8238-49A1-82BF-8AC641129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D80C-CDAC-42A1-967E-81143C20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82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A4258-D894-43CA-ADEA-01E9602A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6AE0-9703-4FBA-AF8D-58E1857A1ABD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7C0F8-01E4-42EE-A515-8512F513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5D057-BD46-4A16-B42C-62B10E94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615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B73C-5799-4ED7-87F3-0F6E83B1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AC921-7B43-4AD9-8AF9-1D69EB54D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696C2-B361-4DC9-904D-24E5124F1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ABB53-C06F-4019-9939-A757F3CE6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94FB-B61B-404F-ACCC-800A1BFFDCBD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D89B9-8BF7-4A03-98FE-AE0E6145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1316D-0E50-4D21-8A66-E88A5832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726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BA5F-A140-4CF7-ABBC-2392D8E9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9EB86D-4673-46E5-A141-0471CFE03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B8F05-C850-49BA-8413-010D9742E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74CFC-F046-452F-B36D-6903FF19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633E-0390-4A66-8E03-0688A8289443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7F995-604C-41E2-B133-2A6D50FD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63698-2471-446C-8295-E88EBFA8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37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8B626-18A3-40A8-8925-F832F0E8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B9DB5-C355-4627-9B94-0C0C9F799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5CB41-C1BC-4574-B47B-0D30D3C8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26FC-6627-4336-8C84-E80F9427883A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0ABB1-E814-484B-A1C3-10BDBF831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B6600-CF47-4C84-9C27-F39302D0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565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4A04D-799B-4C35-B1C1-90612ECE2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709D5-0948-43F2-BDAD-FC5110622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86391-4EFE-40D8-BD17-ADB0094F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F81-968A-4D93-ABB2-50FEA917A02F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7BBF8-FE14-4A28-984B-3EA7EFE0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97978-6E98-4098-813F-02F41BD1A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86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BEB1-7D89-4DB0-B798-19F84156A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7B7A0-CE30-448F-8D03-957D863A0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3A7ED-8B82-4C2D-AAF9-88FBBC9B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5BFD3-1EF4-4D98-A195-B7E65879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2F073-1B64-4530-AC08-492F7E82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4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8D36D-6210-4E82-8BDD-8EACA779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BD8C-0EAA-4286-BBFA-C901E492C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401E3-A13C-42ED-8AB6-BB06793E6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1A98B-F173-48F0-847E-4092BDE0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8C1E1-5B02-4209-8DFC-4CB2EBA1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F1F88-460A-4B94-8AFA-126DD0F1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9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3287-76A1-4351-9561-511A2498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E40C8-2C32-46A5-9619-EE5FBE7FC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948BF-A9D3-49DE-BCCD-2E5F3E6CF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C8DE8-E138-4546-ABAE-0E02425C0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87098-C00A-4A65-AEF2-57D429BA7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C509F5-5DD4-4118-9B53-8A885CEF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BAC8A8-7B20-4C00-B00B-3AB7EFEE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D1E0F4-08DC-4340-AD53-31C8BDCE6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6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5AA4-DC19-4BEE-87A7-29A7D3BA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82390-20F0-493A-8CD1-EE52C8FBF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F111C-3869-43E8-BB06-4DF7EFE7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902E8-B6A7-43C9-8B17-FFF240C17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5C8D7-B55F-4EDA-A8D2-087E7260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4F9AFE-06F5-4280-B3C9-7FC38136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5ECF5-86C4-4E78-8C09-F87A24454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35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47EE7-EDFB-4ABF-9050-046E895CD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AFAFF-A3D4-4D52-9E36-877C919E1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1A866-09BF-4CE6-8B29-0F6C137FB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46405-352E-4BB2-9636-301C771D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3C656-AD57-41A0-84B6-FB3D5288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EFDF7-0FE4-4250-B4C9-43FC852F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2EEBA-3F56-4E3D-A309-B2911D60C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43E9-F77A-42DD-9625-4CE358ABD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B10B0-D2B7-41C6-8640-2C46FB74E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3DE9F-7077-49A6-9DFC-DCCF10ED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1064C-BA71-4FD3-96B7-4167A6684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AB1EE-7B77-47FD-9C9D-20A76EA6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F7C422-26BD-45FD-AD68-57A89A64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55D98-DFDB-4EA6-A3BA-8007D688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31EE7-F3E6-4601-9D9D-E56E9031C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0717-2924-4250-9A7F-9E529B10246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94852-94F0-490B-8D8E-C04260D01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38779-5640-43AA-9E85-083BE66AC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59D5-B73F-430F-AD7C-60636B75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24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66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B686B6-0400-4FD4-858D-E596D9CB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F4E28-4820-446B-94AC-23EFF9BA4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3CED7-5679-46A9-94BB-0317A23F3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05BAE-05A7-4ECD-B888-D03552C091B2}" type="datetime1">
              <a:rPr lang="en-GB" smtClean="0"/>
              <a:t>30/09/2021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EF1E1-C1BD-49B2-AEFD-413FC7426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The information included in this pack is classified as sensitive and circulation is restricted.  Contents must not be shared further.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51476-3DF4-492C-8AD0-F000E9F47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32D2E-0DF4-474D-B730-481D4ACC2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26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1325"/>
            <a:ext cx="10515600" cy="892175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Care Home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0213"/>
            <a:ext cx="10515600" cy="4894773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Registrations are at 99.3% and denominator is 15056 for this week.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Frequency of updates - 81% updating within last 7 days, and an average 61% within latest 48 hours (</a:t>
            </a:r>
            <a:r>
              <a:rPr lang="en-GB" sz="1400" i="1" dirty="0">
                <a:latin typeface="Arial" panose="020B0604020202020204" pitchFamily="34" charset="0"/>
                <a:ea typeface="Times New Roman" panose="02020603050405020304" pitchFamily="18" charset="0"/>
              </a:rPr>
              <a:t>last week’s data: 83% within 7 days, 63% within 48 hours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Regionally COVID infection % rates (infections / derived occupancy) are averaging at 0.6% across all areas and increasing slowly, with South West being the highest at 0.90% (Slide 2). There is also a COVID infection % rate based on the stated resident count as the denominator (Slide 3) which is also following these trends.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Nationally, the number of triggered outbreaks, based on 2 or more new cases being reported, have seen a dramatic increase over recent weeks, with </a:t>
            </a:r>
            <a:r>
              <a:rPr lang="en-GB" sz="1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322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 new outbreaks in the last 7 days, and 1862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active outbreaks (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last week’s data: </a:t>
            </a:r>
            <a:r>
              <a:rPr lang="en-GB" sz="14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96 new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; 1862 active) (slide 4).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Midlands, North East &amp; Yorkshire and South West regions are currently the largest contributors towards outbreaks.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New COVID cases for Staff Confirmed and Resident Confirmed cases had significantly reduced nationally.  After a spike across Jul-21, specifically attributable to newly confirmed staff, cases appear to remaining steady. 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Occupancy increased to 82% nationally for July and continuing to show improvements with a position of 83% for September.  All regions had previously shown declining levels of occupancy, but over the last few months now appear to be stabilising with all regions now showing increases.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</a:rPr>
              <a:t>Covid vaccinations show 96% of residents have been vaccinated with at least one dose, and 94% receiving two doses, compared to last week.  Staff vaccinations have increased to 94% to date of at least one dose, and increased to 87% having received two doses.  (see slide 5 for England summary using SAGE minimum standard guidelines – staff)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4164" y="6331183"/>
            <a:ext cx="11401425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information included in this pack is classified as sensitive and circulation is restricted.  Contents must not be shared further.</a:t>
            </a:r>
          </a:p>
        </p:txBody>
      </p:sp>
    </p:spTree>
    <p:extLst>
      <p:ext uri="{BB962C8B-B14F-4D97-AF65-F5344CB8AC3E}">
        <p14:creationId xmlns:p14="http://schemas.microsoft.com/office/powerpoint/2010/main" val="245546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2E066D-A036-4380-8070-32B42CF3C435}"/>
              </a:ext>
            </a:extLst>
          </p:cNvPr>
          <p:cNvSpPr txBox="1"/>
          <p:nvPr/>
        </p:nvSpPr>
        <p:spPr>
          <a:xfrm>
            <a:off x="228600" y="260584"/>
            <a:ext cx="1137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Capacity Tracker: Care Home Infection Rates By Region based on Derived Occupancy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(as of 09:30 hrs 28/09/2021)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5" y="6022907"/>
            <a:ext cx="1058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Infection rate: Number of Resident cases / Derived Occupancy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South West currently highest, with slight values plateauing across all regions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188" y="122238"/>
            <a:ext cx="10001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1475" y="6486801"/>
            <a:ext cx="11325225" cy="23467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information included in this pack is classified as sensitive and circulation is restricted.  Contents must not be shared further.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2F4B0D-2D52-44C9-924F-CDCA4C0C7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352" y="906915"/>
            <a:ext cx="9589296" cy="537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4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2E066D-A036-4380-8070-32B42CF3C435}"/>
              </a:ext>
            </a:extLst>
          </p:cNvPr>
          <p:cNvSpPr txBox="1"/>
          <p:nvPr/>
        </p:nvSpPr>
        <p:spPr>
          <a:xfrm>
            <a:off x="228600" y="260584"/>
            <a:ext cx="1137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Capacity Tracker: Care Home Infection Rates By Region based on Resident Count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(as of 09:30 hrs 28/09/2021)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629" y="6025136"/>
            <a:ext cx="1058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Infection rate: Number of Resident cases / Resident Count (reported from 11/12/20)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South West currently highest, with proportions relatively consistent compared to last week across all regions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188" y="122238"/>
            <a:ext cx="10001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1475" y="6486801"/>
            <a:ext cx="11325225" cy="23467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information included in this pack is classified as sensitive and circulation is restricted.  Contents must not be shared further.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CD3D24-FA86-4A7F-A934-5FC82E05A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861" y="906915"/>
            <a:ext cx="9152278" cy="512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1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BA8884-EA15-4ACD-A1EC-C1E2FB450CE9}"/>
              </a:ext>
            </a:extLst>
          </p:cNvPr>
          <p:cNvSpPr/>
          <p:nvPr/>
        </p:nvSpPr>
        <p:spPr>
          <a:xfrm>
            <a:off x="203676" y="248982"/>
            <a:ext cx="1178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 Homes – Outbreak data (as of 09:30 hrs 28/09/2021)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7045" y="4253225"/>
            <a:ext cx="98869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19447 outbreaks* have been reported since reporting began on 11/06/2020.  Providers may have reported multiple outbreaks during this time (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last week’s data: 19125)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322 outbreaks* were triggered in the last week (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last week’s data: 96)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295" y="5589224"/>
            <a:ext cx="11087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*NB. Valid outbreaks only –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Invalid outbreaks have been excluded. Invalids are those where the provider reported 2 or more cases, resulting in an outbreak trigger, but then subsequently amended their daily figures to less than 2 cases. 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Note, outbreak numbers may reduce if locations become inactive following a CQC deregistration.  Inactive locations are not included in figures.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788" y="197626"/>
            <a:ext cx="10001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725" y="6356350"/>
            <a:ext cx="1125035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information included in this pack is classified as sensitive and circulation is restricted.  Contents must not be shared further.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A5A986-7CC0-42B0-927A-89C6B8FE46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171" y="745265"/>
            <a:ext cx="10705617" cy="351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7156E6-7848-4620-B757-D2A58F483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910" y="628259"/>
            <a:ext cx="9338310" cy="560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9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CB4C-B5E1-4756-815D-BC6EC8E7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49" y="2126069"/>
            <a:ext cx="2348321" cy="1475598"/>
          </a:xfrm>
        </p:spPr>
        <p:txBody>
          <a:bodyPr>
            <a:normAutofit/>
          </a:bodyPr>
          <a:lstStyle/>
          <a:p>
            <a:r>
              <a:rPr lang="en-US" dirty="0"/>
              <a:t>Capacity Tracker 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D4784F-41FE-47AC-B617-00EA570D30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7949" y="3578937"/>
            <a:ext cx="1726129" cy="291597"/>
          </a:xfrm>
        </p:spPr>
        <p:txBody>
          <a:bodyPr/>
          <a:lstStyle/>
          <a:p>
            <a:r>
              <a:rPr lang="en-US" dirty="0"/>
              <a:t>2021-2022</a:t>
            </a:r>
            <a:endParaRPr lang="ru-RU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B47DC31-EE68-48D8-9468-C2B842A2380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2777890" y="830051"/>
            <a:ext cx="1044000" cy="1044000"/>
          </a:xfrm>
        </p:spPr>
        <p:txBody>
          <a:bodyPr/>
          <a:lstStyle/>
          <a:p>
            <a:r>
              <a:rPr lang="en-US" dirty="0"/>
              <a:t>2021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9E837-1CF3-4923-8E30-94AB8B4C21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6586" y="935334"/>
            <a:ext cx="1044000" cy="960624"/>
          </a:xfrm>
        </p:spPr>
        <p:txBody>
          <a:bodyPr>
            <a:normAutofit/>
          </a:bodyPr>
          <a:lstStyle/>
          <a:p>
            <a:r>
              <a:rPr lang="en-US" dirty="0"/>
              <a:t>M1</a:t>
            </a:r>
            <a:endParaRPr lang="ru-R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1962F0-0A0F-4FC2-9E69-6265A830C4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908258" y="935333"/>
            <a:ext cx="1044000" cy="97922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M2</a:t>
            </a:r>
            <a:endParaRPr lang="ru-RU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B193253-F94A-4164-AE5D-6B3931AE17C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004016" y="6043682"/>
            <a:ext cx="2384387" cy="175493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Public Searching of Vacancies</a:t>
            </a:r>
            <a:endParaRPr lang="ru-RU" sz="1400" dirty="0">
              <a:solidFill>
                <a:schemeClr val="accent5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306A44-50E7-4C10-ABF1-71CE55A094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M</a:t>
            </a:r>
            <a:r>
              <a:rPr lang="en-GB" dirty="0"/>
              <a:t>3</a:t>
            </a:r>
            <a:endParaRPr lang="ru-RU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5D376EC-609C-46F1-A4A6-22B3BCBA9777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157925" y="3641649"/>
            <a:ext cx="1868472" cy="345527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403474"/>
                </a:solidFill>
              </a:rPr>
              <a:t>Regional Delivery Boards in Place</a:t>
            </a:r>
            <a:endParaRPr lang="ru-RU" sz="1400" dirty="0">
              <a:solidFill>
                <a:srgbClr val="403474"/>
              </a:solidFill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F3490A6-CE9A-4C91-9932-EEF33F6A61D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6229096" y="4011155"/>
            <a:ext cx="1726129" cy="395552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To support communication &amp; engagement across provider groups and key stakeholders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B5D9C5D-1FCA-4D88-ADCB-481D203B846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1222833" y="3219322"/>
            <a:ext cx="869905" cy="640919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Implement CISCO Telephony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15B9CEB-0CEB-4050-8317-0807EADC0F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11002701" y="3860241"/>
            <a:ext cx="1236963" cy="3026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Improved Support 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Centre Efficiency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552555" y="2914158"/>
            <a:ext cx="1044000" cy="1044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M</a:t>
            </a:r>
            <a:r>
              <a:rPr lang="en-GB" dirty="0"/>
              <a:t>5</a:t>
            </a:r>
            <a:endParaRPr lang="ru-RU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97AEBAB8-BDEB-4E4A-B443-829D3C340CA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395936" y="253097"/>
            <a:ext cx="1992320" cy="730947"/>
          </a:xfrm>
        </p:spPr>
        <p:txBody>
          <a:bodyPr>
            <a:normAutofit lnSpcReduction="10000"/>
          </a:bodyPr>
          <a:lstStyle/>
          <a:p>
            <a:r>
              <a:rPr lang="en-GB" sz="1400" dirty="0">
                <a:solidFill>
                  <a:schemeClr val="accent2"/>
                </a:solidFill>
              </a:rPr>
              <a:t>National Delivery Framework &amp; Governance Arrangements</a:t>
            </a:r>
            <a:endParaRPr lang="ru-RU" sz="1400" dirty="0">
              <a:solidFill>
                <a:schemeClr val="accent2"/>
              </a:solidFill>
            </a:endParaRPr>
          </a:p>
          <a:p>
            <a:endParaRPr lang="ru-RU" sz="1400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46FA574-2C1D-466A-8970-8B2776FA33DF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620192" y="1049194"/>
            <a:ext cx="1946200" cy="30680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Agreed with DHSC and NHSE</a:t>
            </a:r>
            <a:endParaRPr lang="ru-RU" b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7C0ECD94-A4CB-4FB7-A7F7-AA32C0ED85D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071132" y="3917945"/>
            <a:ext cx="1044000" cy="1044000"/>
          </a:xfr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sz="3000" dirty="0">
                <a:solidFill>
                  <a:srgbClr val="454D55"/>
                </a:solidFill>
              </a:rPr>
              <a:t>M6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GB" dirty="0"/>
              <a:t>8</a:t>
            </a:r>
            <a:endParaRPr lang="ru-RU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DF4A9D67-1B01-4CF8-AC0D-C7E518691F6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002437" y="2385194"/>
            <a:ext cx="1495589" cy="441064"/>
          </a:xfrm>
        </p:spPr>
        <p:txBody>
          <a:bodyPr>
            <a:noAutofit/>
          </a:bodyPr>
          <a:lstStyle/>
          <a:p>
            <a:r>
              <a:rPr lang="en-GB" sz="1400" dirty="0"/>
              <a:t>Integrate Test &amp; Trace data</a:t>
            </a:r>
            <a:endParaRPr lang="ru-RU" sz="1400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7DFA977-B8C8-428F-BA2B-EFF078C726C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2991802" y="2797498"/>
            <a:ext cx="1616673" cy="429193"/>
          </a:xfrm>
        </p:spPr>
        <p:txBody>
          <a:bodyPr>
            <a:normAutofit fontScale="85000" lnSpcReduction="20000"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New dashboard analysis providing visibility to Home Care as well as Care Home providers</a:t>
            </a:r>
          </a:p>
          <a:p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CEF7EF-E8CB-4008-A749-3586789460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618454" y="4954113"/>
            <a:ext cx="1044000" cy="1044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800" dirty="0"/>
              <a:t>M10</a:t>
            </a:r>
            <a:endParaRPr lang="ru-RU" sz="2800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6FA5D30-6CB0-4EEA-AB74-670C4C1A6E0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157925" y="2533700"/>
            <a:ext cx="1726129" cy="47020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Sharing of information to ICS/Regional systems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39FE52-3A9A-43A5-9827-31AEC68BEE7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127590" y="3053906"/>
            <a:ext cx="1726129" cy="17604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API/Publication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254629" y="4961983"/>
            <a:ext cx="1044000" cy="1044000"/>
          </a:xfr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sz="2200" dirty="0">
                <a:solidFill>
                  <a:schemeClr val="bg1"/>
                </a:solidFill>
              </a:rPr>
              <a:t>2022</a:t>
            </a:r>
            <a:endParaRPr lang="ru-RU" sz="2200" dirty="0">
              <a:solidFill>
                <a:schemeClr val="bg1"/>
              </a:solidFill>
            </a:endParaRPr>
          </a:p>
        </p:txBody>
      </p:sp>
      <p:pic>
        <p:nvPicPr>
          <p:cNvPr id="55" name="Picture Placeholder 54"/>
          <p:cNvPicPr>
            <a:picLocks noGrp="1" noChangeAspect="1"/>
          </p:cNvPicPr>
          <p:nvPr>
            <p:ph type="pic" sz="quarter" idx="5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63" y="5338385"/>
            <a:ext cx="813513" cy="813513"/>
          </a:xfrm>
        </p:spPr>
      </p:pic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954842DC-5569-4421-BEE9-EC5D80DF6E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889216" y="68406"/>
            <a:ext cx="2289838" cy="5230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rgbClr val="81BF3B"/>
                </a:solidFill>
              </a:rPr>
              <a:t>Provider Access &amp; Comparative Analysis  </a:t>
            </a:r>
            <a:endParaRPr lang="ru-RU" sz="1400" dirty="0">
              <a:solidFill>
                <a:srgbClr val="81BF3B"/>
              </a:solidFill>
            </a:endParaRPr>
          </a:p>
        </p:txBody>
      </p:sp>
      <p:sp>
        <p:nvSpPr>
          <p:cNvPr id="48" name="Text Placeholder 21">
            <a:extLst>
              <a:ext uri="{FF2B5EF4-FFF2-40B4-BE49-F238E27FC236}">
                <a16:creationId xmlns:a16="http://schemas.microsoft.com/office/drawing/2014/main" id="{4390D17E-2D62-4E5F-B6C7-00133606296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837282" y="502371"/>
            <a:ext cx="2289838" cy="24394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Widen the provider access to enable  aggregate regional &amp; national information to be viewed and enable providers to compare their location(s) to regional/national picture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0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3075037" y="4115481"/>
            <a:ext cx="1726129" cy="376535"/>
          </a:xfrm>
        </p:spPr>
        <p:txBody>
          <a:bodyPr>
            <a:noAutofit/>
          </a:bodyPr>
          <a:lstStyle/>
          <a:p>
            <a:r>
              <a:rPr lang="en-GB" sz="1400" dirty="0">
                <a:solidFill>
                  <a:srgbClr val="6F0066"/>
                </a:solidFill>
              </a:rPr>
              <a:t>Regionalisation</a:t>
            </a:r>
            <a:endParaRPr lang="ru-RU" sz="1400" dirty="0">
              <a:solidFill>
                <a:srgbClr val="6F0066"/>
              </a:solidFill>
            </a:endParaRPr>
          </a:p>
        </p:txBody>
      </p:sp>
      <p:sp>
        <p:nvSpPr>
          <p:cNvPr id="52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708188" y="4524022"/>
            <a:ext cx="2049687" cy="395553"/>
          </a:xfrm>
        </p:spPr>
        <p:txBody>
          <a:bodyPr>
            <a:noAutofit/>
          </a:bodyPr>
          <a:lstStyle/>
          <a:p>
            <a:r>
              <a:rPr lang="en-GB" sz="1400" dirty="0">
                <a:solidFill>
                  <a:schemeClr val="accent3">
                    <a:lumMod val="75000"/>
                  </a:schemeClr>
                </a:solidFill>
              </a:rPr>
              <a:t>Supporting Elective Restoration/Discharge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3" name="Text Placeholder 27">
            <a:extLst>
              <a:ext uri="{FF2B5EF4-FFF2-40B4-BE49-F238E27FC236}">
                <a16:creationId xmlns:a16="http://schemas.microsoft.com/office/drawing/2014/main" id="{67BB4E68-6401-4C98-8572-F315F0392AD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248531" y="6273203"/>
            <a:ext cx="1726129" cy="266777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API Feed from CT to a new dedicated public facing website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54" name="Text Placeholder 34">
            <a:extLst>
              <a:ext uri="{FF2B5EF4-FFF2-40B4-BE49-F238E27FC236}">
                <a16:creationId xmlns:a16="http://schemas.microsoft.com/office/drawing/2014/main" id="{25D376EC-609C-46F1-A4A6-22B3BCBA9777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052006" y="3933093"/>
            <a:ext cx="1726129" cy="401909"/>
          </a:xfrm>
        </p:spPr>
        <p:txBody>
          <a:bodyPr>
            <a:noAutofit/>
          </a:bodyPr>
          <a:lstStyle/>
          <a:p>
            <a:r>
              <a:rPr lang="en-GB" sz="1400" dirty="0"/>
              <a:t>Regional &amp; National surveys</a:t>
            </a:r>
            <a:endParaRPr lang="ru-RU" sz="1400" dirty="0"/>
          </a:p>
        </p:txBody>
      </p:sp>
      <p:sp>
        <p:nvSpPr>
          <p:cNvPr id="57" name="Text Placeholder 35">
            <a:extLst>
              <a:ext uri="{FF2B5EF4-FFF2-40B4-BE49-F238E27FC236}">
                <a16:creationId xmlns:a16="http://schemas.microsoft.com/office/drawing/2014/main" id="{1F3490A6-CE9A-4C91-9932-EEF33F6A61D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9117182" y="4372183"/>
            <a:ext cx="1726129" cy="267460"/>
          </a:xfrm>
        </p:spPr>
        <p:txBody>
          <a:bodyPr>
            <a:noAutofit/>
          </a:bodyPr>
          <a:lstStyle/>
          <a:p>
            <a:r>
              <a:rPr lang="en-GB" sz="900" b="1" dirty="0">
                <a:solidFill>
                  <a:srgbClr val="00B0F0"/>
                </a:solidFill>
              </a:rPr>
              <a:t>NHSX I-Pad survey &amp; EAHSN Resident Deterioration tool survey</a:t>
            </a:r>
            <a:endParaRPr lang="ru-RU" sz="900" b="1" dirty="0">
              <a:solidFill>
                <a:srgbClr val="00B0F0"/>
              </a:solidFill>
            </a:endParaRP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id="{574B2B85-AD22-4077-83F1-E8A029BDD2A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164390" y="4323959"/>
            <a:ext cx="1636776" cy="35549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Enable H&amp;SC to supplement National CT dataset &amp; reduce burden of duplication (similar to London)</a:t>
            </a:r>
          </a:p>
          <a:p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62" name="Slide Number Placeholder 4">
            <a:extLst>
              <a:ext uri="{FF2B5EF4-FFF2-40B4-BE49-F238E27FC236}">
                <a16:creationId xmlns:a16="http://schemas.microsoft.com/office/drawing/2014/main" id="{593FD034-B9C1-41DF-9CA6-A5C81E6FC807}"/>
              </a:ext>
            </a:extLst>
          </p:cNvPr>
          <p:cNvSpPr txBox="1">
            <a:spLocks/>
          </p:cNvSpPr>
          <p:nvPr/>
        </p:nvSpPr>
        <p:spPr>
          <a:xfrm>
            <a:off x="99257" y="6546296"/>
            <a:ext cx="10790900" cy="24061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l" defTabSz="914400" rtl="0" eaLnBrk="1" latinLnBrk="0" hangingPunct="1">
              <a:defRPr sz="900" i="1" kern="1200">
                <a:solidFill>
                  <a:srgbClr val="454D5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Roadmap only illustrates headline changes to Capacity Tracker, other developments are detailed in the product development pipeline which are informed by regional boards</a:t>
            </a:r>
            <a:endParaRPr kumimoji="0" lang="ru-RU" sz="1100" b="0" i="1" u="none" strike="noStrike" kern="1200" cap="none" spc="0" normalizeH="0" baseline="0" noProof="0" dirty="0">
              <a:ln>
                <a:noFill/>
              </a:ln>
              <a:solidFill>
                <a:srgbClr val="454D55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4" name="Text Placeholder 20">
            <a:extLst>
              <a:ext uri="{FF2B5EF4-FFF2-40B4-BE49-F238E27FC236}">
                <a16:creationId xmlns:a16="http://schemas.microsoft.com/office/drawing/2014/main" id="{954842DC-5569-4421-BEE9-EC5D80DF6E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531113" y="2124428"/>
            <a:ext cx="1812842" cy="4521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rgbClr val="0C6D82"/>
                </a:solidFill>
              </a:rPr>
              <a:t>Infection Control</a:t>
            </a:r>
            <a:br>
              <a:rPr lang="en-US" sz="1400" dirty="0">
                <a:solidFill>
                  <a:srgbClr val="0C6D82"/>
                </a:solidFill>
              </a:rPr>
            </a:br>
            <a:r>
              <a:rPr lang="en-US" sz="1400" dirty="0">
                <a:solidFill>
                  <a:srgbClr val="0C6D82"/>
                </a:solidFill>
              </a:rPr>
              <a:t> Fund 3</a:t>
            </a:r>
            <a:endParaRPr lang="ru-RU" sz="1400" dirty="0">
              <a:solidFill>
                <a:srgbClr val="0C6D82"/>
              </a:solidFill>
            </a:endParaRPr>
          </a:p>
        </p:txBody>
      </p:sp>
      <p:sp>
        <p:nvSpPr>
          <p:cNvPr id="65" name="Text Placeholder 21">
            <a:extLst>
              <a:ext uri="{FF2B5EF4-FFF2-40B4-BE49-F238E27FC236}">
                <a16:creationId xmlns:a16="http://schemas.microsoft.com/office/drawing/2014/main" id="{4390D17E-2D62-4E5F-B6C7-00133606296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774411" y="2564113"/>
            <a:ext cx="1355217" cy="20538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New Reports plus revision to PPE &amp; visitor questions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68" name="Text Placeholder 20">
            <a:extLst>
              <a:ext uri="{FF2B5EF4-FFF2-40B4-BE49-F238E27FC236}">
                <a16:creationId xmlns:a16="http://schemas.microsoft.com/office/drawing/2014/main" id="{954842DC-5569-4421-BEE9-EC5D80DF6E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218340" y="1580391"/>
            <a:ext cx="2715082" cy="237717"/>
          </a:xfrm>
        </p:spPr>
        <p:txBody>
          <a:bodyPr>
            <a:noAutofit/>
          </a:bodyPr>
          <a:lstStyle/>
          <a:p>
            <a:r>
              <a:rPr lang="en-US" sz="1400" dirty="0"/>
              <a:t>Upgraded UI</a:t>
            </a:r>
            <a:endParaRPr lang="ru-RU" sz="1400" dirty="0"/>
          </a:p>
        </p:txBody>
      </p:sp>
      <p:sp>
        <p:nvSpPr>
          <p:cNvPr id="69" name="Text Placeholder 21">
            <a:extLst>
              <a:ext uri="{FF2B5EF4-FFF2-40B4-BE49-F238E27FC236}">
                <a16:creationId xmlns:a16="http://schemas.microsoft.com/office/drawing/2014/main" id="{4390D17E-2D62-4E5F-B6C7-00133606296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060501" y="1798017"/>
            <a:ext cx="1017511" cy="48005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Move to Bootstrap 4 for improved user experience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8" name="Text Placeholder 36">
            <a:extLst>
              <a:ext uri="{FF2B5EF4-FFF2-40B4-BE49-F238E27FC236}">
                <a16:creationId xmlns:a16="http://schemas.microsoft.com/office/drawing/2014/main" id="{1B28B76C-9E0D-48E9-A453-5F4F6456847C}"/>
              </a:ext>
            </a:extLst>
          </p:cNvPr>
          <p:cNvSpPr txBox="1">
            <a:spLocks/>
          </p:cNvSpPr>
          <p:nvPr/>
        </p:nvSpPr>
        <p:spPr>
          <a:xfrm>
            <a:off x="2399951" y="5816229"/>
            <a:ext cx="1636777" cy="3030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F0066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Workforce pressures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6F0066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  <p:sp>
        <p:nvSpPr>
          <p:cNvPr id="60" name="Text Placeholder 35">
            <a:extLst>
              <a:ext uri="{FF2B5EF4-FFF2-40B4-BE49-F238E27FC236}">
                <a16:creationId xmlns:a16="http://schemas.microsoft.com/office/drawing/2014/main" id="{DE440CBF-CA6D-41A6-A448-59EDFF9C7EC7}"/>
              </a:ext>
            </a:extLst>
          </p:cNvPr>
          <p:cNvSpPr txBox="1">
            <a:spLocks/>
          </p:cNvSpPr>
          <p:nvPr/>
        </p:nvSpPr>
        <p:spPr>
          <a:xfrm>
            <a:off x="5841037" y="4919575"/>
            <a:ext cx="1726129" cy="3943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i="1" kern="1200">
                <a:solidFill>
                  <a:srgbClr val="454D55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Improve sector intelligence in care home vacancy related /occupancy </a:t>
            </a:r>
            <a:endParaRPr kumimoji="0" lang="ru-RU" sz="9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1" name="Text Placeholder 27">
            <a:extLst>
              <a:ext uri="{FF2B5EF4-FFF2-40B4-BE49-F238E27FC236}">
                <a16:creationId xmlns:a16="http://schemas.microsoft.com/office/drawing/2014/main" id="{E06DA0CD-DE5B-4848-840A-22FEAB35D018}"/>
              </a:ext>
            </a:extLst>
          </p:cNvPr>
          <p:cNvSpPr txBox="1">
            <a:spLocks/>
          </p:cNvSpPr>
          <p:nvPr/>
        </p:nvSpPr>
        <p:spPr>
          <a:xfrm>
            <a:off x="2355274" y="6072869"/>
            <a:ext cx="1726129" cy="2667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i="1" kern="1200">
                <a:solidFill>
                  <a:srgbClr val="454D55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Survey and review of question sets </a:t>
            </a:r>
            <a:endParaRPr kumimoji="0" lang="ru-RU" sz="9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2" name="Text Placeholder 26">
            <a:extLst>
              <a:ext uri="{FF2B5EF4-FFF2-40B4-BE49-F238E27FC236}">
                <a16:creationId xmlns:a16="http://schemas.microsoft.com/office/drawing/2014/main" id="{E14E7075-2133-41F8-AF10-CC38CAFA50A5}"/>
              </a:ext>
            </a:extLst>
          </p:cNvPr>
          <p:cNvSpPr txBox="1">
            <a:spLocks/>
          </p:cNvSpPr>
          <p:nvPr/>
        </p:nvSpPr>
        <p:spPr>
          <a:xfrm>
            <a:off x="9931578" y="6038381"/>
            <a:ext cx="1726129" cy="3765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1B866F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6F0066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1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6" grpId="0" build="p"/>
      <p:bldP spid="31" grpId="0" build="p"/>
      <p:bldP spid="32" grpId="0" build="p"/>
      <p:bldP spid="33" grpId="0" build="p"/>
      <p:bldP spid="34" grpId="0" build="p"/>
      <p:bldP spid="64" grpId="0" build="p"/>
      <p:bldP spid="65" grpId="0" build="p"/>
      <p:bldP spid="68" grpId="0" build="p"/>
      <p:bldP spid="69" grpId="0" build="p"/>
      <p:bldP spid="58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oadmap_Timeline_05_MO - v3" id="{A9CD7B3E-F553-4D42-AA9A-34F849A8D81E}" vid="{892193B0-ABEF-4C5B-ACF0-242E70DE9902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886</Words>
  <Application>Microsoft Office PowerPoint</Application>
  <PresentationFormat>Widescreen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Franklin Gothic Demi</vt:lpstr>
      <vt:lpstr>Segoe UI</vt:lpstr>
      <vt:lpstr>Symbol</vt:lpstr>
      <vt:lpstr>Office Theme</vt:lpstr>
      <vt:lpstr>1_Office Theme</vt:lpstr>
      <vt:lpstr>2_Office Theme</vt:lpstr>
      <vt:lpstr>Care Home Summary</vt:lpstr>
      <vt:lpstr>PowerPoint Presentation</vt:lpstr>
      <vt:lpstr>PowerPoint Presentation</vt:lpstr>
      <vt:lpstr>PowerPoint Presentation</vt:lpstr>
      <vt:lpstr>PowerPoint Presentation</vt:lpstr>
      <vt:lpstr>Capacity Tracker  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Home Summary</dc:title>
  <dc:creator>HARDY, Gillian (NHS NORTH OF ENGLAND COMMISSIONING SUPPORT UNIT)</dc:creator>
  <cp:lastModifiedBy>HARDY, Gillian (NHS NORTH OF ENGLAND COMMISSIONING SUPPORT UNIT)</cp:lastModifiedBy>
  <cp:revision>2</cp:revision>
  <dcterms:created xsi:type="dcterms:W3CDTF">2021-09-30T11:19:26Z</dcterms:created>
  <dcterms:modified xsi:type="dcterms:W3CDTF">2021-09-30T13:41:43Z</dcterms:modified>
</cp:coreProperties>
</file>