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361" r:id="rId5"/>
    <p:sldId id="401" r:id="rId6"/>
    <p:sldId id="398" r:id="rId7"/>
    <p:sldId id="381" r:id="rId8"/>
    <p:sldId id="400" r:id="rId9"/>
    <p:sldId id="402" r:id="rId10"/>
    <p:sldId id="408" r:id="rId11"/>
    <p:sldId id="405" r:id="rId12"/>
    <p:sldId id="406" r:id="rId13"/>
    <p:sldId id="407" r:id="rId14"/>
    <p:sldId id="391" r:id="rId15"/>
    <p:sldId id="395" r:id="rId16"/>
    <p:sldId id="392" r:id="rId17"/>
    <p:sldId id="399" r:id="rId18"/>
  </p:sldIdLst>
  <p:sldSz cx="9144000" cy="6858000" type="screen4x3"/>
  <p:notesSz cx="6805613" cy="9944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Chard 1" initials="" lastIdx="1" clrIdx="0"/>
  <p:cmAuthor id="2" name="Heather Booth" initials="" lastIdx="1" clrIdx="1"/>
  <p:cmAuthor id="3" name="Minister Maxine Louise" initials="" lastIdx="3" clrIdx="2"/>
  <p:cmAuthor id="4" name="Hobbs Karen" initial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2F5E"/>
    <a:srgbClr val="990033"/>
    <a:srgbClr val="A6002F"/>
    <a:srgbClr val="F4DCE8"/>
    <a:srgbClr val="DE9ABC"/>
    <a:srgbClr val="CE6C9D"/>
    <a:srgbClr val="00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87870-1A15-4E76-A1A8-0A9C1BBFB134}" v="11" dt="2021-06-10T13:09:10.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71269" autoAdjust="0"/>
  </p:normalViewPr>
  <p:slideViewPr>
    <p:cSldViewPr>
      <p:cViewPr varScale="1">
        <p:scale>
          <a:sx n="86" d="100"/>
          <a:sy n="86" d="100"/>
        </p:scale>
        <p:origin x="1291"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630A75-3173-40F7-ACD6-2601B485344F}"/>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atin typeface="Arial" panose="020B0604020202020204" pitchFamily="34" charset="0"/>
                <a:ea typeface="MS PGothic" panose="020B0600070205080204" pitchFamily="34" charset="-128"/>
              </a:defRPr>
            </a:lvl1pPr>
          </a:lstStyle>
          <a:p>
            <a:pPr>
              <a:defRPr/>
            </a:pPr>
            <a:endParaRPr lang="en-GB" dirty="0"/>
          </a:p>
        </p:txBody>
      </p:sp>
      <p:sp>
        <p:nvSpPr>
          <p:cNvPr id="3" name="Date Placeholder 2">
            <a:extLst>
              <a:ext uri="{FF2B5EF4-FFF2-40B4-BE49-F238E27FC236}">
                <a16:creationId xmlns:a16="http://schemas.microsoft.com/office/drawing/2014/main" id="{D8DCA35A-3BB9-4BBB-BDEC-D2D8AC8FB75E}"/>
              </a:ext>
            </a:extLst>
          </p:cNvPr>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atin typeface="Arial" panose="020B0604020202020204" pitchFamily="34" charset="0"/>
                <a:ea typeface="MS PGothic" panose="020B0600070205080204" pitchFamily="34" charset="-128"/>
              </a:defRPr>
            </a:lvl1pPr>
          </a:lstStyle>
          <a:p>
            <a:pPr>
              <a:defRPr/>
            </a:pPr>
            <a:fld id="{F8D7DA6E-B837-49C6-A528-DCA2A6678FA0}" type="datetimeFigureOut">
              <a:rPr lang="en-GB"/>
              <a:pPr>
                <a:defRPr/>
              </a:pPr>
              <a:t>11/06/2021</a:t>
            </a:fld>
            <a:endParaRPr lang="en-GB" dirty="0"/>
          </a:p>
        </p:txBody>
      </p:sp>
      <p:sp>
        <p:nvSpPr>
          <p:cNvPr id="4" name="Slide Image Placeholder 3">
            <a:extLst>
              <a:ext uri="{FF2B5EF4-FFF2-40B4-BE49-F238E27FC236}">
                <a16:creationId xmlns:a16="http://schemas.microsoft.com/office/drawing/2014/main" id="{E7FC9BE5-A958-46FF-972B-7DB8D1E22771}"/>
              </a:ext>
            </a:extLst>
          </p:cNvPr>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3CFB663F-D29E-4E6C-A38C-2B14DDD6D33B}"/>
              </a:ext>
            </a:extLst>
          </p:cNvPr>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C2668D07-95A3-4559-8E98-0ED67C1B44C0}"/>
              </a:ext>
            </a:extLst>
          </p:cNvPr>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atin typeface="Arial" panose="020B0604020202020204" pitchFamily="34" charset="0"/>
                <a:ea typeface="MS PGothic" panose="020B0600070205080204" pitchFamily="34" charset="-128"/>
              </a:defRPr>
            </a:lvl1pPr>
          </a:lstStyle>
          <a:p>
            <a:pPr>
              <a:defRPr/>
            </a:pPr>
            <a:endParaRPr lang="en-GB" dirty="0"/>
          </a:p>
        </p:txBody>
      </p:sp>
      <p:sp>
        <p:nvSpPr>
          <p:cNvPr id="7" name="Slide Number Placeholder 6">
            <a:extLst>
              <a:ext uri="{FF2B5EF4-FFF2-40B4-BE49-F238E27FC236}">
                <a16:creationId xmlns:a16="http://schemas.microsoft.com/office/drawing/2014/main" id="{FE68B52C-9EC7-40E5-B4BB-3AEE7B89C294}"/>
              </a:ext>
            </a:extLst>
          </p:cNvPr>
          <p:cNvSpPr>
            <a:spLocks noGrp="1"/>
          </p:cNvSpPr>
          <p:nvPr>
            <p:ph type="sldNum" sz="quarter" idx="5"/>
          </p:nvPr>
        </p:nvSpPr>
        <p:spPr>
          <a:xfrm>
            <a:off x="3854450" y="9445625"/>
            <a:ext cx="294957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6A4E3C1-C0D3-4765-9BF1-5EAFC72D31F6}"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E25A52A1-A641-43B4-8CA5-402BC6623E2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E8E6D064-D542-49E0-8AE6-30CE5791CF5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100" name="Slide Number Placeholder 3">
            <a:extLst>
              <a:ext uri="{FF2B5EF4-FFF2-40B4-BE49-F238E27FC236}">
                <a16:creationId xmlns:a16="http://schemas.microsoft.com/office/drawing/2014/main" id="{0A66FB36-0B9D-4FBE-B22C-4A3916D8DB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28E1CCD-CB45-4F90-BD4F-4008F5D6B357}" type="slidenum">
              <a:rPr lang="en-GB" altLang="en-US" smtClean="0"/>
              <a:pPr/>
              <a:t>1</a:t>
            </a:fld>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2EAF3A3-99ED-47F0-8A8E-2955BBA6DF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33424DF-02B3-4447-B982-6BE062F61D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6148" name="Slide Number Placeholder 3">
            <a:extLst>
              <a:ext uri="{FF2B5EF4-FFF2-40B4-BE49-F238E27FC236}">
                <a16:creationId xmlns:a16="http://schemas.microsoft.com/office/drawing/2014/main" id="{C7259E2E-A3F6-4BEF-955C-24335C66FF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5ADC26-9499-476D-B900-C4A828C5E79B}" type="slidenum">
              <a:rPr lang="en-GB" altLang="en-US" smtClean="0"/>
              <a:pPr/>
              <a:t>10</a:t>
            </a:fld>
            <a:endParaRPr lang="en-GB" altLang="en-US" dirty="0"/>
          </a:p>
        </p:txBody>
      </p:sp>
    </p:spTree>
    <p:extLst>
      <p:ext uri="{BB962C8B-B14F-4D97-AF65-F5344CB8AC3E}">
        <p14:creationId xmlns:p14="http://schemas.microsoft.com/office/powerpoint/2010/main" val="3789159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A625710E-0686-4900-AB3B-0176F2A107D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0806197B-54E3-4D27-B485-D2D56D766E8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Explain</a:t>
            </a:r>
          </a:p>
          <a:p>
            <a:endParaRPr lang="en-GB" altLang="en-US" dirty="0"/>
          </a:p>
          <a:p>
            <a:r>
              <a:rPr lang="en-GB" altLang="en-US" dirty="0"/>
              <a:t>72 organisations funded by the Home Office to provide bespoke EUSS support services to vulnerable citizens’. These 72 organisations are also supported by a number of partner organisations. Details of support in your area can be found by checking the postcode checker on Gov.UK  </a:t>
            </a:r>
          </a:p>
          <a:p>
            <a:r>
              <a:rPr lang="en-GB" altLang="en-US" dirty="0"/>
              <a:t>(Is there a link to this on the ADASS site?)</a:t>
            </a:r>
          </a:p>
          <a:p>
            <a:endParaRPr lang="en-GB" altLang="en-US" dirty="0"/>
          </a:p>
          <a:p>
            <a:r>
              <a:rPr lang="en-GB" altLang="en-US" dirty="0"/>
              <a:t>For LA’s – there is help available via the toolkit but also help available to support individuals via the national GFO’s</a:t>
            </a:r>
          </a:p>
          <a:p>
            <a:r>
              <a:rPr lang="en-GB" altLang="en-US" dirty="0"/>
              <a:t>Explain what they can help with and when escalation is needed – to convey how and why these organisations can help with individual applications</a:t>
            </a:r>
          </a:p>
          <a:p>
            <a:endParaRPr lang="en-GB" altLang="en-US" dirty="0"/>
          </a:p>
          <a:p>
            <a:endParaRPr lang="en-GB" altLang="en-US" dirty="0"/>
          </a:p>
          <a:p>
            <a:endParaRPr lang="en-GB" altLang="en-US" dirty="0"/>
          </a:p>
        </p:txBody>
      </p:sp>
      <p:sp>
        <p:nvSpPr>
          <p:cNvPr id="24580" name="Slide Number Placeholder 3">
            <a:extLst>
              <a:ext uri="{FF2B5EF4-FFF2-40B4-BE49-F238E27FC236}">
                <a16:creationId xmlns:a16="http://schemas.microsoft.com/office/drawing/2014/main" id="{C7F08EBE-7EB5-4560-BE3E-C0F64D3E94F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63B436A-B267-4A50-B57C-AA7C7B7E5E66}" type="slidenum">
              <a:rPr lang="en-GB" altLang="en-US" smtClean="0"/>
              <a:pPr/>
              <a:t>11</a:t>
            </a:fld>
            <a:endParaRPr lang="en-GB"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88A530F4-6B38-43EC-AFDE-ECD53DA809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8262498-3579-48B3-AFEB-A35832F16DF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Gov website has details of opening times etc</a:t>
            </a:r>
          </a:p>
        </p:txBody>
      </p:sp>
      <p:sp>
        <p:nvSpPr>
          <p:cNvPr id="30724" name="Slide Number Placeholder 3">
            <a:extLst>
              <a:ext uri="{FF2B5EF4-FFF2-40B4-BE49-F238E27FC236}">
                <a16:creationId xmlns:a16="http://schemas.microsoft.com/office/drawing/2014/main" id="{3C6CF1C2-9C4B-4561-8BFB-FB00BF563D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3C8C555-3EB2-4A0F-A3DC-7C6B80521352}" type="slidenum">
              <a:rPr lang="en-GB" altLang="en-US" smtClean="0"/>
              <a:pPr/>
              <a:t>12</a:t>
            </a:fld>
            <a:endParaRPr lang="en-GB"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1B332B7-837A-4492-86E9-BDAC9DF076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19197F1-BB9C-47FF-A209-68FB4C634E5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Mention that the ADASS website has guidance documents that includes specific case worker guidance for Local Authorities – Social workers, care provider, carers for more detailed information</a:t>
            </a:r>
          </a:p>
          <a:p>
            <a:r>
              <a:rPr lang="en-GB" altLang="en-US" dirty="0"/>
              <a:t>Headlines are</a:t>
            </a:r>
          </a:p>
          <a:p>
            <a:endParaRPr lang="en-GB" altLang="en-US" dirty="0"/>
          </a:p>
        </p:txBody>
      </p:sp>
      <p:sp>
        <p:nvSpPr>
          <p:cNvPr id="26628" name="Slide Number Placeholder 3">
            <a:extLst>
              <a:ext uri="{FF2B5EF4-FFF2-40B4-BE49-F238E27FC236}">
                <a16:creationId xmlns:a16="http://schemas.microsoft.com/office/drawing/2014/main" id="{299BFC1B-8F3B-4110-B4A6-615C6B75B6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15C75AF-30D1-4FBF-8C4B-599A2FD6A464}" type="slidenum">
              <a:rPr lang="en-GB" altLang="en-US" smtClean="0"/>
              <a:pPr/>
              <a:t>13</a:t>
            </a:fld>
            <a:endParaRPr lang="en-GB"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88A530F4-6B38-43EC-AFDE-ECD53DA809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8262498-3579-48B3-AFEB-A35832F16DF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Gov website has details of opening times etc</a:t>
            </a:r>
          </a:p>
        </p:txBody>
      </p:sp>
      <p:sp>
        <p:nvSpPr>
          <p:cNvPr id="30724" name="Slide Number Placeholder 3">
            <a:extLst>
              <a:ext uri="{FF2B5EF4-FFF2-40B4-BE49-F238E27FC236}">
                <a16:creationId xmlns:a16="http://schemas.microsoft.com/office/drawing/2014/main" id="{3C6CF1C2-9C4B-4561-8BFB-FB00BF563D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3C8C555-3EB2-4A0F-A3DC-7C6B80521352}" type="slidenum">
              <a:rPr lang="en-GB" altLang="en-US" smtClean="0"/>
              <a:pPr/>
              <a:t>14</a:t>
            </a:fld>
            <a:endParaRPr lang="en-GB" altLang="en-US" dirty="0"/>
          </a:p>
        </p:txBody>
      </p:sp>
    </p:spTree>
    <p:extLst>
      <p:ext uri="{BB962C8B-B14F-4D97-AF65-F5344CB8AC3E}">
        <p14:creationId xmlns:p14="http://schemas.microsoft.com/office/powerpoint/2010/main" val="1172645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07626D69-6C90-42BC-9C00-9860BF8831F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DEA05AD-4A2B-4783-92C4-6A017B48B87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Background to why the EUSS Scheme is needed</a:t>
            </a:r>
          </a:p>
          <a:p>
            <a:r>
              <a:rPr lang="en-GB" altLang="en-US" dirty="0"/>
              <a:t>And include latest stats re applications </a:t>
            </a:r>
          </a:p>
          <a:p>
            <a:r>
              <a:rPr lang="en-GB" altLang="en-US" dirty="0"/>
              <a:t>Refresher for those who have been involved before and overview for those who are not familiar</a:t>
            </a:r>
          </a:p>
          <a:p>
            <a:r>
              <a:rPr lang="en-GB" altLang="en-US" dirty="0"/>
              <a:t>Key Headlines – state that ADASS is not able to provide immigration advice and we aren’t expecting members to provide detailed advice – help is available from HO and also from the 70 plus Grant funded organisations – nationally.</a:t>
            </a:r>
          </a:p>
          <a:p>
            <a:r>
              <a:rPr lang="en-GB" altLang="en-US" dirty="0"/>
              <a:t>Explain in more detail in a later slide</a:t>
            </a:r>
          </a:p>
          <a:p>
            <a:r>
              <a:rPr lang="en-GB" altLang="en-US" dirty="0"/>
              <a:t>Remind Local Authorities that there is a toolkit available</a:t>
            </a:r>
          </a:p>
        </p:txBody>
      </p:sp>
      <p:sp>
        <p:nvSpPr>
          <p:cNvPr id="10244" name="Slide Number Placeholder 3">
            <a:extLst>
              <a:ext uri="{FF2B5EF4-FFF2-40B4-BE49-F238E27FC236}">
                <a16:creationId xmlns:a16="http://schemas.microsoft.com/office/drawing/2014/main" id="{3EE42C00-64CD-4BFB-8CD2-33D73944A5A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C3BFD66-5401-498B-AE2F-4E65619B8F94}" type="slidenum">
              <a:rPr lang="en-GB" altLang="en-US" smtClean="0"/>
              <a:pPr/>
              <a:t>2</a:t>
            </a:fld>
            <a:endParaRPr lang="en-GB" altLang="en-US" dirty="0"/>
          </a:p>
        </p:txBody>
      </p:sp>
    </p:spTree>
    <p:extLst>
      <p:ext uri="{BB962C8B-B14F-4D97-AF65-F5344CB8AC3E}">
        <p14:creationId xmlns:p14="http://schemas.microsoft.com/office/powerpoint/2010/main" val="1162834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07626D69-6C90-42BC-9C00-9860BF8831F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DEA05AD-4A2B-4783-92C4-6A017B48B87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Background to why the EUSS Scheme is needed</a:t>
            </a:r>
          </a:p>
          <a:p>
            <a:r>
              <a:rPr lang="en-GB" altLang="en-US" dirty="0"/>
              <a:t>And include latest stats re applications </a:t>
            </a:r>
          </a:p>
          <a:p>
            <a:r>
              <a:rPr lang="en-GB" altLang="en-US" dirty="0"/>
              <a:t>Refresher for those who have been involved before and overview for those who are not familiar</a:t>
            </a:r>
          </a:p>
          <a:p>
            <a:r>
              <a:rPr lang="en-GB" altLang="en-US" dirty="0"/>
              <a:t>Key Headlines – state that ADASS is not able to provide immigration advice and we aren’t expecting members to provide detailed advice – help is available from HO and also from the 70 plus Grant funded organisations – nationally.</a:t>
            </a:r>
          </a:p>
          <a:p>
            <a:r>
              <a:rPr lang="en-GB" altLang="en-US" dirty="0"/>
              <a:t>Explain in more detail in a later slide</a:t>
            </a:r>
          </a:p>
          <a:p>
            <a:r>
              <a:rPr lang="en-GB" altLang="en-US" dirty="0"/>
              <a:t>Remind Local Authorities that there is a toolkit available</a:t>
            </a:r>
          </a:p>
        </p:txBody>
      </p:sp>
      <p:sp>
        <p:nvSpPr>
          <p:cNvPr id="10244" name="Slide Number Placeholder 3">
            <a:extLst>
              <a:ext uri="{FF2B5EF4-FFF2-40B4-BE49-F238E27FC236}">
                <a16:creationId xmlns:a16="http://schemas.microsoft.com/office/drawing/2014/main" id="{3EE42C00-64CD-4BFB-8CD2-33D73944A5A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C3BFD66-5401-498B-AE2F-4E65619B8F94}" type="slidenum">
              <a:rPr lang="en-GB" altLang="en-US" smtClean="0"/>
              <a:pPr/>
              <a:t>3</a:t>
            </a:fld>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2EAF3A3-99ED-47F0-8A8E-2955BBA6DF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33424DF-02B3-4447-B982-6BE062F61D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6148" name="Slide Number Placeholder 3">
            <a:extLst>
              <a:ext uri="{FF2B5EF4-FFF2-40B4-BE49-F238E27FC236}">
                <a16:creationId xmlns:a16="http://schemas.microsoft.com/office/drawing/2014/main" id="{C7259E2E-A3F6-4BEF-955C-24335C66FF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5ADC26-9499-476D-B900-C4A828C5E79B}" type="slidenum">
              <a:rPr lang="en-GB" altLang="en-US" smtClean="0"/>
              <a:pPr/>
              <a:t>4</a:t>
            </a:fld>
            <a:endParaRPr lang="en-GB"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2EAF3A3-99ED-47F0-8A8E-2955BBA6DF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33424DF-02B3-4447-B982-6BE062F61D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6148" name="Slide Number Placeholder 3">
            <a:extLst>
              <a:ext uri="{FF2B5EF4-FFF2-40B4-BE49-F238E27FC236}">
                <a16:creationId xmlns:a16="http://schemas.microsoft.com/office/drawing/2014/main" id="{C7259E2E-A3F6-4BEF-955C-24335C66FF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5ADC26-9499-476D-B900-C4A828C5E79B}" type="slidenum">
              <a:rPr lang="en-GB" altLang="en-US" smtClean="0"/>
              <a:pPr/>
              <a:t>5</a:t>
            </a:fld>
            <a:endParaRPr lang="en-GB" altLang="en-US" dirty="0"/>
          </a:p>
        </p:txBody>
      </p:sp>
    </p:spTree>
    <p:extLst>
      <p:ext uri="{BB962C8B-B14F-4D97-AF65-F5344CB8AC3E}">
        <p14:creationId xmlns:p14="http://schemas.microsoft.com/office/powerpoint/2010/main" val="3801038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2EAF3A3-99ED-47F0-8A8E-2955BBA6DF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33424DF-02B3-4447-B982-6BE062F61D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6148" name="Slide Number Placeholder 3">
            <a:extLst>
              <a:ext uri="{FF2B5EF4-FFF2-40B4-BE49-F238E27FC236}">
                <a16:creationId xmlns:a16="http://schemas.microsoft.com/office/drawing/2014/main" id="{C7259E2E-A3F6-4BEF-955C-24335C66FF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5ADC26-9499-476D-B900-C4A828C5E79B}" type="slidenum">
              <a:rPr lang="en-GB" altLang="en-US" smtClean="0"/>
              <a:pPr/>
              <a:t>6</a:t>
            </a:fld>
            <a:endParaRPr lang="en-GB" altLang="en-US" dirty="0"/>
          </a:p>
        </p:txBody>
      </p:sp>
    </p:spTree>
    <p:extLst>
      <p:ext uri="{BB962C8B-B14F-4D97-AF65-F5344CB8AC3E}">
        <p14:creationId xmlns:p14="http://schemas.microsoft.com/office/powerpoint/2010/main" val="1664619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2EAF3A3-99ED-47F0-8A8E-2955BBA6DF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33424DF-02B3-4447-B982-6BE062F61D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6148" name="Slide Number Placeholder 3">
            <a:extLst>
              <a:ext uri="{FF2B5EF4-FFF2-40B4-BE49-F238E27FC236}">
                <a16:creationId xmlns:a16="http://schemas.microsoft.com/office/drawing/2014/main" id="{C7259E2E-A3F6-4BEF-955C-24335C66FF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5ADC26-9499-476D-B900-C4A828C5E79B}" type="slidenum">
              <a:rPr lang="en-GB" altLang="en-US" smtClean="0"/>
              <a:pPr/>
              <a:t>7</a:t>
            </a:fld>
            <a:endParaRPr lang="en-GB" altLang="en-US" dirty="0"/>
          </a:p>
        </p:txBody>
      </p:sp>
    </p:spTree>
    <p:extLst>
      <p:ext uri="{BB962C8B-B14F-4D97-AF65-F5344CB8AC3E}">
        <p14:creationId xmlns:p14="http://schemas.microsoft.com/office/powerpoint/2010/main" val="679807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2EAF3A3-99ED-47F0-8A8E-2955BBA6DF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33424DF-02B3-4447-B982-6BE062F61D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6148" name="Slide Number Placeholder 3">
            <a:extLst>
              <a:ext uri="{FF2B5EF4-FFF2-40B4-BE49-F238E27FC236}">
                <a16:creationId xmlns:a16="http://schemas.microsoft.com/office/drawing/2014/main" id="{C7259E2E-A3F6-4BEF-955C-24335C66FF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5ADC26-9499-476D-B900-C4A828C5E79B}" type="slidenum">
              <a:rPr lang="en-GB" altLang="en-US" smtClean="0"/>
              <a:pPr/>
              <a:t>8</a:t>
            </a:fld>
            <a:endParaRPr lang="en-GB" altLang="en-US" dirty="0"/>
          </a:p>
        </p:txBody>
      </p:sp>
    </p:spTree>
    <p:extLst>
      <p:ext uri="{BB962C8B-B14F-4D97-AF65-F5344CB8AC3E}">
        <p14:creationId xmlns:p14="http://schemas.microsoft.com/office/powerpoint/2010/main" val="1548513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2EAF3A3-99ED-47F0-8A8E-2955BBA6DF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33424DF-02B3-4447-B982-6BE062F61D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6148" name="Slide Number Placeholder 3">
            <a:extLst>
              <a:ext uri="{FF2B5EF4-FFF2-40B4-BE49-F238E27FC236}">
                <a16:creationId xmlns:a16="http://schemas.microsoft.com/office/drawing/2014/main" id="{C7259E2E-A3F6-4BEF-955C-24335C66FF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5ADC26-9499-476D-B900-C4A828C5E79B}" type="slidenum">
              <a:rPr lang="en-GB" altLang="en-US" smtClean="0"/>
              <a:pPr/>
              <a:t>9</a:t>
            </a:fld>
            <a:endParaRPr lang="en-GB" altLang="en-US" dirty="0"/>
          </a:p>
        </p:txBody>
      </p:sp>
    </p:spTree>
    <p:extLst>
      <p:ext uri="{BB962C8B-B14F-4D97-AF65-F5344CB8AC3E}">
        <p14:creationId xmlns:p14="http://schemas.microsoft.com/office/powerpoint/2010/main" val="343535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919991D7-F3B2-402A-B2E6-1369F0CC5136}"/>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08E22811-5F34-4B52-8876-91581CD47A6F}"/>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17B175CA-A2F8-4BF4-B60C-AA0D9ABA4880}"/>
              </a:ext>
            </a:extLst>
          </p:cNvPr>
          <p:cNvSpPr>
            <a:spLocks noGrp="1" noChangeArrowheads="1"/>
          </p:cNvSpPr>
          <p:nvPr>
            <p:ph type="sldNum" sz="quarter" idx="12"/>
          </p:nvPr>
        </p:nvSpPr>
        <p:spPr>
          <a:ln/>
        </p:spPr>
        <p:txBody>
          <a:bodyPr/>
          <a:lstStyle>
            <a:lvl1pPr>
              <a:defRPr/>
            </a:lvl1pPr>
          </a:lstStyle>
          <a:p>
            <a:pPr>
              <a:defRPr/>
            </a:pPr>
            <a:fld id="{1E9051C4-E659-47A3-97A3-BE4F476E8192}" type="slidenum">
              <a:rPr lang="en-US" altLang="en-US"/>
              <a:pPr>
                <a:defRPr/>
              </a:pPr>
              <a:t>‹#›</a:t>
            </a:fld>
            <a:endParaRPr lang="en-US" altLang="en-US" dirty="0"/>
          </a:p>
        </p:txBody>
      </p:sp>
    </p:spTree>
    <p:extLst>
      <p:ext uri="{BB962C8B-B14F-4D97-AF65-F5344CB8AC3E}">
        <p14:creationId xmlns:p14="http://schemas.microsoft.com/office/powerpoint/2010/main" val="248193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1EC2995-2A28-4B82-9DC2-384173FD583E}"/>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24667B88-DCB8-45C0-8226-2B8F59AD55BB}"/>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33B35BB9-BE7B-4F30-BA19-E44F3B259174}"/>
              </a:ext>
            </a:extLst>
          </p:cNvPr>
          <p:cNvSpPr>
            <a:spLocks noGrp="1" noChangeArrowheads="1"/>
          </p:cNvSpPr>
          <p:nvPr>
            <p:ph type="sldNum" sz="quarter" idx="12"/>
          </p:nvPr>
        </p:nvSpPr>
        <p:spPr>
          <a:ln/>
        </p:spPr>
        <p:txBody>
          <a:bodyPr/>
          <a:lstStyle>
            <a:lvl1pPr>
              <a:defRPr/>
            </a:lvl1pPr>
          </a:lstStyle>
          <a:p>
            <a:pPr>
              <a:defRPr/>
            </a:pPr>
            <a:fld id="{06BC4EDC-EBE7-4DFC-88DC-7E7B795F4BE7}" type="slidenum">
              <a:rPr lang="en-US" altLang="en-US"/>
              <a:pPr>
                <a:defRPr/>
              </a:pPr>
              <a:t>‹#›</a:t>
            </a:fld>
            <a:endParaRPr lang="en-US" altLang="en-US" dirty="0"/>
          </a:p>
        </p:txBody>
      </p:sp>
    </p:spTree>
    <p:extLst>
      <p:ext uri="{BB962C8B-B14F-4D97-AF65-F5344CB8AC3E}">
        <p14:creationId xmlns:p14="http://schemas.microsoft.com/office/powerpoint/2010/main" val="355372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92213"/>
            <a:ext cx="2160587" cy="50450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0825" y="1192213"/>
            <a:ext cx="6329363" cy="5045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E7DA02A-8BB8-4AC3-97AB-00B2D5D21816}"/>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8143F3E5-1350-49C7-9115-27D0700079F5}"/>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AE58DF03-DEA3-4D7B-A85F-74BD65E7B497}"/>
              </a:ext>
            </a:extLst>
          </p:cNvPr>
          <p:cNvSpPr>
            <a:spLocks noGrp="1" noChangeArrowheads="1"/>
          </p:cNvSpPr>
          <p:nvPr>
            <p:ph type="sldNum" sz="quarter" idx="12"/>
          </p:nvPr>
        </p:nvSpPr>
        <p:spPr>
          <a:ln/>
        </p:spPr>
        <p:txBody>
          <a:bodyPr/>
          <a:lstStyle>
            <a:lvl1pPr>
              <a:defRPr/>
            </a:lvl1pPr>
          </a:lstStyle>
          <a:p>
            <a:pPr>
              <a:defRPr/>
            </a:pPr>
            <a:fld id="{1E8D1F06-90A6-42DB-95F5-6891919931C6}" type="slidenum">
              <a:rPr lang="en-US" altLang="en-US"/>
              <a:pPr>
                <a:defRPr/>
              </a:pPr>
              <a:t>‹#›</a:t>
            </a:fld>
            <a:endParaRPr lang="en-US" altLang="en-US" dirty="0"/>
          </a:p>
        </p:txBody>
      </p:sp>
    </p:spTree>
    <p:extLst>
      <p:ext uri="{BB962C8B-B14F-4D97-AF65-F5344CB8AC3E}">
        <p14:creationId xmlns:p14="http://schemas.microsoft.com/office/powerpoint/2010/main" val="343376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A9DB269-A4AD-42AF-A7CE-ADB00BA0DCC5}"/>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EDF8FEFD-B1B4-4B55-8AF7-357E290AB344}"/>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A1E1BBAD-6588-43FC-B339-2F4E6E586B72}"/>
              </a:ext>
            </a:extLst>
          </p:cNvPr>
          <p:cNvSpPr>
            <a:spLocks noGrp="1" noChangeArrowheads="1"/>
          </p:cNvSpPr>
          <p:nvPr>
            <p:ph type="sldNum" sz="quarter" idx="12"/>
          </p:nvPr>
        </p:nvSpPr>
        <p:spPr>
          <a:ln/>
        </p:spPr>
        <p:txBody>
          <a:bodyPr/>
          <a:lstStyle>
            <a:lvl1pPr>
              <a:defRPr/>
            </a:lvl1pPr>
          </a:lstStyle>
          <a:p>
            <a:pPr>
              <a:defRPr/>
            </a:pPr>
            <a:fld id="{F23BE243-3F66-4F4B-A20A-039CBF2A8385}" type="slidenum">
              <a:rPr lang="en-US" altLang="en-US"/>
              <a:pPr>
                <a:defRPr/>
              </a:pPr>
              <a:t>‹#›</a:t>
            </a:fld>
            <a:endParaRPr lang="en-US" altLang="en-US" dirty="0"/>
          </a:p>
        </p:txBody>
      </p:sp>
    </p:spTree>
    <p:extLst>
      <p:ext uri="{BB962C8B-B14F-4D97-AF65-F5344CB8AC3E}">
        <p14:creationId xmlns:p14="http://schemas.microsoft.com/office/powerpoint/2010/main" val="2142962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2BE86D-9ED6-425A-B8F8-114867ABF0B3}"/>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54AFC64F-D673-4A0E-AB70-D0B2F2C2F45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AC8B1EE5-F258-458A-9C43-ADA1173ED31E}"/>
              </a:ext>
            </a:extLst>
          </p:cNvPr>
          <p:cNvSpPr>
            <a:spLocks noGrp="1" noChangeArrowheads="1"/>
          </p:cNvSpPr>
          <p:nvPr>
            <p:ph type="sldNum" sz="quarter" idx="12"/>
          </p:nvPr>
        </p:nvSpPr>
        <p:spPr>
          <a:ln/>
        </p:spPr>
        <p:txBody>
          <a:bodyPr/>
          <a:lstStyle>
            <a:lvl1pPr>
              <a:defRPr/>
            </a:lvl1pPr>
          </a:lstStyle>
          <a:p>
            <a:pPr>
              <a:defRPr/>
            </a:pPr>
            <a:fld id="{F5658DFA-2F84-447E-872D-607F48E9981A}" type="slidenum">
              <a:rPr lang="en-US" altLang="en-US"/>
              <a:pPr>
                <a:defRPr/>
              </a:pPr>
              <a:t>‹#›</a:t>
            </a:fld>
            <a:endParaRPr lang="en-US" altLang="en-US" dirty="0"/>
          </a:p>
        </p:txBody>
      </p:sp>
    </p:spTree>
    <p:extLst>
      <p:ext uri="{BB962C8B-B14F-4D97-AF65-F5344CB8AC3E}">
        <p14:creationId xmlns:p14="http://schemas.microsoft.com/office/powerpoint/2010/main" val="308221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0825" y="2143125"/>
            <a:ext cx="4244975" cy="4094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143125"/>
            <a:ext cx="4244975" cy="4094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E44EA6CF-763B-48A6-A841-A6FEE0955EDE}"/>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5B078837-DB9B-4C37-B1C8-78C8A62A920B}"/>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8A19A2C1-10F6-4B4C-993B-1599FD0139CD}"/>
              </a:ext>
            </a:extLst>
          </p:cNvPr>
          <p:cNvSpPr>
            <a:spLocks noGrp="1" noChangeArrowheads="1"/>
          </p:cNvSpPr>
          <p:nvPr>
            <p:ph type="sldNum" sz="quarter" idx="12"/>
          </p:nvPr>
        </p:nvSpPr>
        <p:spPr>
          <a:ln/>
        </p:spPr>
        <p:txBody>
          <a:bodyPr/>
          <a:lstStyle>
            <a:lvl1pPr>
              <a:defRPr/>
            </a:lvl1pPr>
          </a:lstStyle>
          <a:p>
            <a:pPr>
              <a:defRPr/>
            </a:pPr>
            <a:fld id="{FD3B24B6-734D-41F1-9BA7-2D94E06BBFD8}" type="slidenum">
              <a:rPr lang="en-US" altLang="en-US"/>
              <a:pPr>
                <a:defRPr/>
              </a:pPr>
              <a:t>‹#›</a:t>
            </a:fld>
            <a:endParaRPr lang="en-US" altLang="en-US" dirty="0"/>
          </a:p>
        </p:txBody>
      </p:sp>
    </p:spTree>
    <p:extLst>
      <p:ext uri="{BB962C8B-B14F-4D97-AF65-F5344CB8AC3E}">
        <p14:creationId xmlns:p14="http://schemas.microsoft.com/office/powerpoint/2010/main" val="293190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F9A65C5-397F-49CC-A554-2270C3D0C927}"/>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a:extLst>
              <a:ext uri="{FF2B5EF4-FFF2-40B4-BE49-F238E27FC236}">
                <a16:creationId xmlns:a16="http://schemas.microsoft.com/office/drawing/2014/main" id="{C3FA3D05-0CAC-4285-A697-152FAEEE14F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a:extLst>
              <a:ext uri="{FF2B5EF4-FFF2-40B4-BE49-F238E27FC236}">
                <a16:creationId xmlns:a16="http://schemas.microsoft.com/office/drawing/2014/main" id="{B309CA29-6091-418E-AFC0-5B42B0046AE5}"/>
              </a:ext>
            </a:extLst>
          </p:cNvPr>
          <p:cNvSpPr>
            <a:spLocks noGrp="1" noChangeArrowheads="1"/>
          </p:cNvSpPr>
          <p:nvPr>
            <p:ph type="sldNum" sz="quarter" idx="12"/>
          </p:nvPr>
        </p:nvSpPr>
        <p:spPr>
          <a:ln/>
        </p:spPr>
        <p:txBody>
          <a:bodyPr/>
          <a:lstStyle>
            <a:lvl1pPr>
              <a:defRPr/>
            </a:lvl1pPr>
          </a:lstStyle>
          <a:p>
            <a:pPr>
              <a:defRPr/>
            </a:pPr>
            <a:fld id="{A5D0B8A4-4037-492E-80FD-B93683741291}" type="slidenum">
              <a:rPr lang="en-US" altLang="en-US"/>
              <a:pPr>
                <a:defRPr/>
              </a:pPr>
              <a:t>‹#›</a:t>
            </a:fld>
            <a:endParaRPr lang="en-US" altLang="en-US" dirty="0"/>
          </a:p>
        </p:txBody>
      </p:sp>
    </p:spTree>
    <p:extLst>
      <p:ext uri="{BB962C8B-B14F-4D97-AF65-F5344CB8AC3E}">
        <p14:creationId xmlns:p14="http://schemas.microsoft.com/office/powerpoint/2010/main" val="60409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07F5F14-04C2-46B3-8FD6-C787A043FC87}"/>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a:extLst>
              <a:ext uri="{FF2B5EF4-FFF2-40B4-BE49-F238E27FC236}">
                <a16:creationId xmlns:a16="http://schemas.microsoft.com/office/drawing/2014/main" id="{8BC52DE8-8145-4037-9276-9D882A4BD856}"/>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6B5BCF12-0337-4C4C-8D95-C39567A44979}"/>
              </a:ext>
            </a:extLst>
          </p:cNvPr>
          <p:cNvSpPr>
            <a:spLocks noGrp="1" noChangeArrowheads="1"/>
          </p:cNvSpPr>
          <p:nvPr>
            <p:ph type="sldNum" sz="quarter" idx="12"/>
          </p:nvPr>
        </p:nvSpPr>
        <p:spPr>
          <a:ln/>
        </p:spPr>
        <p:txBody>
          <a:bodyPr/>
          <a:lstStyle>
            <a:lvl1pPr>
              <a:defRPr/>
            </a:lvl1pPr>
          </a:lstStyle>
          <a:p>
            <a:pPr>
              <a:defRPr/>
            </a:pPr>
            <a:fld id="{E8C91D73-586A-4E59-A25E-EB900216FCEF}" type="slidenum">
              <a:rPr lang="en-US" altLang="en-US"/>
              <a:pPr>
                <a:defRPr/>
              </a:pPr>
              <a:t>‹#›</a:t>
            </a:fld>
            <a:endParaRPr lang="en-US" altLang="en-US" dirty="0"/>
          </a:p>
        </p:txBody>
      </p:sp>
    </p:spTree>
    <p:extLst>
      <p:ext uri="{BB962C8B-B14F-4D97-AF65-F5344CB8AC3E}">
        <p14:creationId xmlns:p14="http://schemas.microsoft.com/office/powerpoint/2010/main" val="339850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D2F936F-31FF-42CA-8ECB-75384E99277B}"/>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a:extLst>
              <a:ext uri="{FF2B5EF4-FFF2-40B4-BE49-F238E27FC236}">
                <a16:creationId xmlns:a16="http://schemas.microsoft.com/office/drawing/2014/main" id="{890A5141-BF67-4501-AA13-9B17E0826794}"/>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a:extLst>
              <a:ext uri="{FF2B5EF4-FFF2-40B4-BE49-F238E27FC236}">
                <a16:creationId xmlns:a16="http://schemas.microsoft.com/office/drawing/2014/main" id="{DAF49CDC-6F67-42E7-9A18-435156042E9F}"/>
              </a:ext>
            </a:extLst>
          </p:cNvPr>
          <p:cNvSpPr>
            <a:spLocks noGrp="1" noChangeArrowheads="1"/>
          </p:cNvSpPr>
          <p:nvPr>
            <p:ph type="sldNum" sz="quarter" idx="12"/>
          </p:nvPr>
        </p:nvSpPr>
        <p:spPr>
          <a:ln/>
        </p:spPr>
        <p:txBody>
          <a:bodyPr/>
          <a:lstStyle>
            <a:lvl1pPr>
              <a:defRPr/>
            </a:lvl1pPr>
          </a:lstStyle>
          <a:p>
            <a:pPr>
              <a:defRPr/>
            </a:pPr>
            <a:fld id="{704733CB-231E-457E-AA74-7D17E06D38AB}" type="slidenum">
              <a:rPr lang="en-US" altLang="en-US"/>
              <a:pPr>
                <a:defRPr/>
              </a:pPr>
              <a:t>‹#›</a:t>
            </a:fld>
            <a:endParaRPr lang="en-US" altLang="en-US" dirty="0"/>
          </a:p>
        </p:txBody>
      </p:sp>
    </p:spTree>
    <p:extLst>
      <p:ext uri="{BB962C8B-B14F-4D97-AF65-F5344CB8AC3E}">
        <p14:creationId xmlns:p14="http://schemas.microsoft.com/office/powerpoint/2010/main" val="34007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C290A81-3C7C-4812-86BC-0D22D75172A9}"/>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0E5F2C9C-8438-40C3-AEF6-D4FCFE0B084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679034CA-3ABB-4A7D-99BF-2897C7EF39BD}"/>
              </a:ext>
            </a:extLst>
          </p:cNvPr>
          <p:cNvSpPr>
            <a:spLocks noGrp="1" noChangeArrowheads="1"/>
          </p:cNvSpPr>
          <p:nvPr>
            <p:ph type="sldNum" sz="quarter" idx="12"/>
          </p:nvPr>
        </p:nvSpPr>
        <p:spPr>
          <a:ln/>
        </p:spPr>
        <p:txBody>
          <a:bodyPr/>
          <a:lstStyle>
            <a:lvl1pPr>
              <a:defRPr/>
            </a:lvl1pPr>
          </a:lstStyle>
          <a:p>
            <a:pPr>
              <a:defRPr/>
            </a:pPr>
            <a:fld id="{C1B76447-F3B2-48AD-997D-ED2001DEC319}" type="slidenum">
              <a:rPr lang="en-US" altLang="en-US"/>
              <a:pPr>
                <a:defRPr/>
              </a:pPr>
              <a:t>‹#›</a:t>
            </a:fld>
            <a:endParaRPr lang="en-US" altLang="en-US" dirty="0"/>
          </a:p>
        </p:txBody>
      </p:sp>
    </p:spTree>
    <p:extLst>
      <p:ext uri="{BB962C8B-B14F-4D97-AF65-F5344CB8AC3E}">
        <p14:creationId xmlns:p14="http://schemas.microsoft.com/office/powerpoint/2010/main" val="11003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95389F1-ED92-45BB-814C-D01CA4AF38E1}"/>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2268E577-46D1-449D-8677-48C39E3F26E1}"/>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6DE1AD88-CEFB-4E13-A833-5A8FD9C3DB9B}"/>
              </a:ext>
            </a:extLst>
          </p:cNvPr>
          <p:cNvSpPr>
            <a:spLocks noGrp="1" noChangeArrowheads="1"/>
          </p:cNvSpPr>
          <p:nvPr>
            <p:ph type="sldNum" sz="quarter" idx="12"/>
          </p:nvPr>
        </p:nvSpPr>
        <p:spPr>
          <a:ln/>
        </p:spPr>
        <p:txBody>
          <a:bodyPr/>
          <a:lstStyle>
            <a:lvl1pPr>
              <a:defRPr/>
            </a:lvl1pPr>
          </a:lstStyle>
          <a:p>
            <a:pPr>
              <a:defRPr/>
            </a:pPr>
            <a:fld id="{8805190E-DE3B-4626-A965-26F89008B1F0}" type="slidenum">
              <a:rPr lang="en-US" altLang="en-US"/>
              <a:pPr>
                <a:defRPr/>
              </a:pPr>
              <a:t>‹#›</a:t>
            </a:fld>
            <a:endParaRPr lang="en-US" altLang="en-US" dirty="0"/>
          </a:p>
        </p:txBody>
      </p:sp>
    </p:spTree>
    <p:extLst>
      <p:ext uri="{BB962C8B-B14F-4D97-AF65-F5344CB8AC3E}">
        <p14:creationId xmlns:p14="http://schemas.microsoft.com/office/powerpoint/2010/main" val="272363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38EC82-7CE3-44C0-BCAD-2599393DE2CB}"/>
              </a:ext>
            </a:extLst>
          </p:cNvPr>
          <p:cNvSpPr>
            <a:spLocks noGrp="1" noChangeArrowheads="1"/>
          </p:cNvSpPr>
          <p:nvPr>
            <p:ph type="title"/>
          </p:nvPr>
        </p:nvSpPr>
        <p:spPr bwMode="auto">
          <a:xfrm>
            <a:off x="250825" y="1192213"/>
            <a:ext cx="66976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B658D13-D359-4E4C-9E52-D56A8F1FEB44}"/>
              </a:ext>
            </a:extLst>
          </p:cNvPr>
          <p:cNvSpPr>
            <a:spLocks noGrp="1" noChangeArrowheads="1"/>
          </p:cNvSpPr>
          <p:nvPr>
            <p:ph type="body" idx="1"/>
          </p:nvPr>
        </p:nvSpPr>
        <p:spPr bwMode="auto">
          <a:xfrm>
            <a:off x="250825" y="2143125"/>
            <a:ext cx="864235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3B0FFB4-B013-42D7-92DB-007F18A9F703}"/>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en-US" altLang="en-US" dirty="0"/>
          </a:p>
        </p:txBody>
      </p:sp>
      <p:sp>
        <p:nvSpPr>
          <p:cNvPr id="1029" name="Rectangle 5">
            <a:extLst>
              <a:ext uri="{FF2B5EF4-FFF2-40B4-BE49-F238E27FC236}">
                <a16:creationId xmlns:a16="http://schemas.microsoft.com/office/drawing/2014/main" id="{EDDDA098-E847-4DC4-BF2C-09915AE8153A}"/>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en-US" altLang="en-US" dirty="0"/>
          </a:p>
        </p:txBody>
      </p:sp>
      <p:sp>
        <p:nvSpPr>
          <p:cNvPr id="1030" name="Rectangle 6">
            <a:extLst>
              <a:ext uri="{FF2B5EF4-FFF2-40B4-BE49-F238E27FC236}">
                <a16:creationId xmlns:a16="http://schemas.microsoft.com/office/drawing/2014/main" id="{39E682EF-24D6-4954-9800-E7BEE541AE71}"/>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44392CD-00F6-4D43-971C-530FAE0BDE4D}" type="slidenum">
              <a:rPr lang="en-US" altLang="en-US"/>
              <a:pPr>
                <a:defRPr/>
              </a:pPr>
              <a:t>‹#›</a:t>
            </a:fld>
            <a:endParaRPr lang="en-US" altLang="en-US" dirty="0"/>
          </a:p>
        </p:txBody>
      </p:sp>
      <p:sp>
        <p:nvSpPr>
          <p:cNvPr id="1031" name="Rectangle 8">
            <a:extLst>
              <a:ext uri="{FF2B5EF4-FFF2-40B4-BE49-F238E27FC236}">
                <a16:creationId xmlns:a16="http://schemas.microsoft.com/office/drawing/2014/main" id="{39E0CE0F-0E5B-4EAF-818B-F14F89521E90}"/>
              </a:ext>
            </a:extLst>
          </p:cNvPr>
          <p:cNvSpPr>
            <a:spLocks noChangeArrowheads="1"/>
          </p:cNvSpPr>
          <p:nvPr/>
        </p:nvSpPr>
        <p:spPr bwMode="auto">
          <a:xfrm>
            <a:off x="6516688" y="333375"/>
            <a:ext cx="2386012" cy="1008063"/>
          </a:xfrm>
          <a:prstGeom prst="rect">
            <a:avLst/>
          </a:prstGeom>
          <a:noFill/>
          <a:ln>
            <a:noFill/>
          </a:ln>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endParaRPr lang="en-US" altLang="en-US" sz="1400" dirty="0">
              <a:ea typeface="+mn-ea"/>
            </a:endParaRPr>
          </a:p>
        </p:txBody>
      </p:sp>
      <p:pic>
        <p:nvPicPr>
          <p:cNvPr id="1032" name="Picture 12" descr="ADASS LOGO_new spacing">
            <a:extLst>
              <a:ext uri="{FF2B5EF4-FFF2-40B4-BE49-F238E27FC236}">
                <a16:creationId xmlns:a16="http://schemas.microsoft.com/office/drawing/2014/main" id="{E78F35DD-6EEA-469B-BC46-C8663C146CA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6726" t="9352" r="11958" b="20761"/>
          <a:stretch>
            <a:fillRect/>
          </a:stretch>
        </p:blipFill>
        <p:spPr bwMode="auto">
          <a:xfrm>
            <a:off x="7237413" y="522288"/>
            <a:ext cx="1655762"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4">
            <a:extLst>
              <a:ext uri="{FF2B5EF4-FFF2-40B4-BE49-F238E27FC236}">
                <a16:creationId xmlns:a16="http://schemas.microsoft.com/office/drawing/2014/main" id="{CAE046CC-52FC-4040-8E24-FDD4EBDEF3C4}"/>
              </a:ext>
            </a:extLst>
          </p:cNvPr>
          <p:cNvSpPr>
            <a:spLocks noChangeArrowheads="1"/>
          </p:cNvSpPr>
          <p:nvPr userDrawn="1"/>
        </p:nvSpPr>
        <p:spPr bwMode="auto">
          <a:xfrm>
            <a:off x="0" y="0"/>
            <a:ext cx="9144000" cy="539750"/>
          </a:xfrm>
          <a:prstGeom prst="rect">
            <a:avLst/>
          </a:prstGeom>
          <a:solidFill>
            <a:srgbClr val="DDDDDD"/>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dirty="0">
              <a:ea typeface="+mn-ea"/>
            </a:endParaRPr>
          </a:p>
        </p:txBody>
      </p:sp>
      <p:sp>
        <p:nvSpPr>
          <p:cNvPr id="1034" name="Rectangle 15">
            <a:extLst>
              <a:ext uri="{FF2B5EF4-FFF2-40B4-BE49-F238E27FC236}">
                <a16:creationId xmlns:a16="http://schemas.microsoft.com/office/drawing/2014/main" id="{861F8223-3E48-42C9-935F-A4DE946DC597}"/>
              </a:ext>
            </a:extLst>
          </p:cNvPr>
          <p:cNvSpPr>
            <a:spLocks noChangeArrowheads="1"/>
          </p:cNvSpPr>
          <p:nvPr userDrawn="1"/>
        </p:nvSpPr>
        <p:spPr bwMode="auto">
          <a:xfrm>
            <a:off x="0" y="6345238"/>
            <a:ext cx="9144000" cy="539750"/>
          </a:xfrm>
          <a:prstGeom prst="rect">
            <a:avLst/>
          </a:prstGeom>
          <a:solidFill>
            <a:srgbClr val="DDDDDD"/>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dirty="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600" b="1">
          <a:solidFill>
            <a:srgbClr val="8D2F5E"/>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3600" b="1">
          <a:solidFill>
            <a:srgbClr val="8D2F5E"/>
          </a:solidFill>
          <a:latin typeface="Arial Unicode MS" pitchFamily="34" charset="-128"/>
          <a:ea typeface="MS PGothic" panose="020B0600070205080204" pitchFamily="34" charset="-128"/>
          <a:cs typeface="MS PGothic" charset="0"/>
        </a:defRPr>
      </a:lvl2pPr>
      <a:lvl3pPr algn="l" rtl="0" eaLnBrk="1" fontAlgn="base" hangingPunct="1">
        <a:spcBef>
          <a:spcPct val="0"/>
        </a:spcBef>
        <a:spcAft>
          <a:spcPct val="0"/>
        </a:spcAft>
        <a:defRPr sz="3600" b="1">
          <a:solidFill>
            <a:srgbClr val="8D2F5E"/>
          </a:solidFill>
          <a:latin typeface="Arial Unicode MS" pitchFamily="34" charset="-128"/>
          <a:ea typeface="MS PGothic" panose="020B0600070205080204" pitchFamily="34" charset="-128"/>
          <a:cs typeface="MS PGothic" charset="0"/>
        </a:defRPr>
      </a:lvl3pPr>
      <a:lvl4pPr algn="l" rtl="0" eaLnBrk="1" fontAlgn="base" hangingPunct="1">
        <a:spcBef>
          <a:spcPct val="0"/>
        </a:spcBef>
        <a:spcAft>
          <a:spcPct val="0"/>
        </a:spcAft>
        <a:defRPr sz="3600" b="1">
          <a:solidFill>
            <a:srgbClr val="8D2F5E"/>
          </a:solidFill>
          <a:latin typeface="Arial Unicode MS" pitchFamily="34" charset="-128"/>
          <a:ea typeface="MS PGothic" panose="020B0600070205080204" pitchFamily="34" charset="-128"/>
          <a:cs typeface="MS PGothic" charset="0"/>
        </a:defRPr>
      </a:lvl4pPr>
      <a:lvl5pPr algn="l" rtl="0" eaLnBrk="1" fontAlgn="base" hangingPunct="1">
        <a:spcBef>
          <a:spcPct val="0"/>
        </a:spcBef>
        <a:spcAft>
          <a:spcPct val="0"/>
        </a:spcAft>
        <a:defRPr sz="3600" b="1">
          <a:solidFill>
            <a:srgbClr val="8D2F5E"/>
          </a:solidFill>
          <a:latin typeface="Arial Unicode MS" pitchFamily="34" charset="-128"/>
          <a:ea typeface="MS PGothic" panose="020B0600070205080204" pitchFamily="34" charset="-128"/>
          <a:cs typeface="MS PGothic" charset="0"/>
        </a:defRPr>
      </a:lvl5pPr>
      <a:lvl6pPr marL="457200" algn="l" rtl="0" eaLnBrk="1" fontAlgn="base" hangingPunct="1">
        <a:spcBef>
          <a:spcPct val="0"/>
        </a:spcBef>
        <a:spcAft>
          <a:spcPct val="0"/>
        </a:spcAft>
        <a:defRPr sz="3600" b="1">
          <a:solidFill>
            <a:srgbClr val="8D2F5E"/>
          </a:solidFill>
          <a:latin typeface="Arial Unicode MS" pitchFamily="34" charset="-128"/>
        </a:defRPr>
      </a:lvl6pPr>
      <a:lvl7pPr marL="914400" algn="l" rtl="0" eaLnBrk="1" fontAlgn="base" hangingPunct="1">
        <a:spcBef>
          <a:spcPct val="0"/>
        </a:spcBef>
        <a:spcAft>
          <a:spcPct val="0"/>
        </a:spcAft>
        <a:defRPr sz="3600" b="1">
          <a:solidFill>
            <a:srgbClr val="8D2F5E"/>
          </a:solidFill>
          <a:latin typeface="Arial Unicode MS" pitchFamily="34" charset="-128"/>
        </a:defRPr>
      </a:lvl7pPr>
      <a:lvl8pPr marL="1371600" algn="l" rtl="0" eaLnBrk="1" fontAlgn="base" hangingPunct="1">
        <a:spcBef>
          <a:spcPct val="0"/>
        </a:spcBef>
        <a:spcAft>
          <a:spcPct val="0"/>
        </a:spcAft>
        <a:defRPr sz="3600" b="1">
          <a:solidFill>
            <a:srgbClr val="8D2F5E"/>
          </a:solidFill>
          <a:latin typeface="Arial Unicode MS" pitchFamily="34" charset="-128"/>
        </a:defRPr>
      </a:lvl8pPr>
      <a:lvl9pPr marL="1828800" algn="l" rtl="0" eaLnBrk="1" fontAlgn="base" hangingPunct="1">
        <a:spcBef>
          <a:spcPct val="0"/>
        </a:spcBef>
        <a:spcAft>
          <a:spcPct val="0"/>
        </a:spcAft>
        <a:defRPr sz="3600" b="1">
          <a:solidFill>
            <a:srgbClr val="8D2F5E"/>
          </a:solidFill>
          <a:latin typeface="Arial Unicode MS" pitchFamily="34" charset="-128"/>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S PGothic" panose="020B0600070205080204" pitchFamily="34" charset="-128"/>
          <a:cs typeface="MS PGothic" charset="0"/>
        </a:defRPr>
      </a:lvl1pPr>
      <a:lvl2pPr marL="742950" indent="-285750" algn="l" rtl="0" eaLnBrk="1" fontAlgn="base" hangingPunct="1">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cs typeface="MS PGothic" charset="0"/>
        </a:defRPr>
      </a:lvl3pPr>
      <a:lvl4pPr marL="1600200" indent="-228600" algn="l" rtl="0" eaLnBrk="1" fontAlgn="base" hangingPunct="1">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1" fontAlgn="base" hangingPunct="1">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dass.org.uk/eus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5A2BE0-70BA-45F9-8C8F-2D4191FDC261}"/>
              </a:ext>
            </a:extLst>
          </p:cNvPr>
          <p:cNvSpPr txBox="1">
            <a:spLocks noChangeArrowheads="1"/>
          </p:cNvSpPr>
          <p:nvPr/>
        </p:nvSpPr>
        <p:spPr bwMode="auto">
          <a:xfrm>
            <a:off x="971600" y="2204864"/>
            <a:ext cx="6913513" cy="3599036"/>
          </a:xfrm>
          <a:prstGeom prst="rect">
            <a:avLst/>
          </a:prstGeom>
          <a:noFill/>
          <a:ln>
            <a:noFill/>
          </a:ln>
        </p:spPr>
        <p:txBody>
          <a:bodyPr anchor="ctr"/>
          <a:lstStyle>
            <a:lvl1pPr algn="l" rtl="0" eaLnBrk="0" fontAlgn="base" hangingPunct="0">
              <a:spcBef>
                <a:spcPct val="0"/>
              </a:spcBef>
              <a:spcAft>
                <a:spcPct val="0"/>
              </a:spcAft>
              <a:defRPr sz="3600" b="1">
                <a:solidFill>
                  <a:srgbClr val="8D2F5E"/>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600" b="1">
                <a:solidFill>
                  <a:srgbClr val="8D2F5E"/>
                </a:solidFill>
                <a:latin typeface="Arial Unicode MS" pitchFamily="34" charset="-128"/>
                <a:ea typeface="MS PGothic" panose="020B0600070205080204" pitchFamily="34" charset="-128"/>
                <a:cs typeface="MS PGothic" charset="0"/>
              </a:defRPr>
            </a:lvl2pPr>
            <a:lvl3pPr algn="l" rtl="0" eaLnBrk="0" fontAlgn="base" hangingPunct="0">
              <a:spcBef>
                <a:spcPct val="0"/>
              </a:spcBef>
              <a:spcAft>
                <a:spcPct val="0"/>
              </a:spcAft>
              <a:defRPr sz="3600" b="1">
                <a:solidFill>
                  <a:srgbClr val="8D2F5E"/>
                </a:solidFill>
                <a:latin typeface="Arial Unicode MS" pitchFamily="34" charset="-128"/>
                <a:ea typeface="MS PGothic" panose="020B0600070205080204" pitchFamily="34" charset="-128"/>
                <a:cs typeface="MS PGothic" charset="0"/>
              </a:defRPr>
            </a:lvl3pPr>
            <a:lvl4pPr algn="l" rtl="0" eaLnBrk="0" fontAlgn="base" hangingPunct="0">
              <a:spcBef>
                <a:spcPct val="0"/>
              </a:spcBef>
              <a:spcAft>
                <a:spcPct val="0"/>
              </a:spcAft>
              <a:defRPr sz="3600" b="1">
                <a:solidFill>
                  <a:srgbClr val="8D2F5E"/>
                </a:solidFill>
                <a:latin typeface="Arial Unicode MS" pitchFamily="34" charset="-128"/>
                <a:ea typeface="MS PGothic" panose="020B0600070205080204" pitchFamily="34" charset="-128"/>
                <a:cs typeface="MS PGothic" charset="0"/>
              </a:defRPr>
            </a:lvl4pPr>
            <a:lvl5pPr algn="l" rtl="0" eaLnBrk="0" fontAlgn="base" hangingPunct="0">
              <a:spcBef>
                <a:spcPct val="0"/>
              </a:spcBef>
              <a:spcAft>
                <a:spcPct val="0"/>
              </a:spcAft>
              <a:defRPr sz="3600" b="1">
                <a:solidFill>
                  <a:srgbClr val="8D2F5E"/>
                </a:solidFill>
                <a:latin typeface="Arial Unicode MS" pitchFamily="34" charset="-128"/>
                <a:ea typeface="MS PGothic" panose="020B0600070205080204" pitchFamily="34" charset="-128"/>
                <a:cs typeface="MS PGothic" charset="0"/>
              </a:defRPr>
            </a:lvl5pPr>
            <a:lvl6pPr marL="457200" algn="l" rtl="0" fontAlgn="base">
              <a:spcBef>
                <a:spcPct val="0"/>
              </a:spcBef>
              <a:spcAft>
                <a:spcPct val="0"/>
              </a:spcAft>
              <a:defRPr sz="3600" b="1">
                <a:solidFill>
                  <a:srgbClr val="8D2F5E"/>
                </a:solidFill>
                <a:latin typeface="Arial Unicode MS" pitchFamily="34" charset="-128"/>
              </a:defRPr>
            </a:lvl6pPr>
            <a:lvl7pPr marL="914400" algn="l" rtl="0" fontAlgn="base">
              <a:spcBef>
                <a:spcPct val="0"/>
              </a:spcBef>
              <a:spcAft>
                <a:spcPct val="0"/>
              </a:spcAft>
              <a:defRPr sz="3600" b="1">
                <a:solidFill>
                  <a:srgbClr val="8D2F5E"/>
                </a:solidFill>
                <a:latin typeface="Arial Unicode MS" pitchFamily="34" charset="-128"/>
              </a:defRPr>
            </a:lvl7pPr>
            <a:lvl8pPr marL="1371600" algn="l" rtl="0" fontAlgn="base">
              <a:spcBef>
                <a:spcPct val="0"/>
              </a:spcBef>
              <a:spcAft>
                <a:spcPct val="0"/>
              </a:spcAft>
              <a:defRPr sz="3600" b="1">
                <a:solidFill>
                  <a:srgbClr val="8D2F5E"/>
                </a:solidFill>
                <a:latin typeface="Arial Unicode MS" pitchFamily="34" charset="-128"/>
              </a:defRPr>
            </a:lvl8pPr>
            <a:lvl9pPr marL="1828800" algn="l" rtl="0" fontAlgn="base">
              <a:spcBef>
                <a:spcPct val="0"/>
              </a:spcBef>
              <a:spcAft>
                <a:spcPct val="0"/>
              </a:spcAft>
              <a:defRPr sz="3600" b="1">
                <a:solidFill>
                  <a:srgbClr val="8D2F5E"/>
                </a:solidFill>
                <a:latin typeface="Arial Unicode MS" pitchFamily="34" charset="-128"/>
              </a:defRPr>
            </a:lvl9pPr>
          </a:lstStyle>
          <a:p>
            <a:pPr algn="ctr">
              <a:defRPr/>
            </a:pPr>
            <a:r>
              <a:rPr lang="en-GB" sz="3200" b="0" kern="0" dirty="0">
                <a:solidFill>
                  <a:schemeClr val="tx1"/>
                </a:solidFill>
              </a:rPr>
              <a:t>EU Settlement Scheme</a:t>
            </a:r>
          </a:p>
          <a:p>
            <a:pPr algn="ctr">
              <a:defRPr/>
            </a:pPr>
            <a:endParaRPr lang="en-GB" sz="3200" b="0" kern="0" dirty="0">
              <a:solidFill>
                <a:schemeClr val="tx1"/>
              </a:solidFill>
            </a:endParaRPr>
          </a:p>
          <a:p>
            <a:pPr algn="ctr">
              <a:defRPr/>
            </a:pPr>
            <a:r>
              <a:rPr lang="en-GB" sz="2400" b="0" kern="0" dirty="0">
                <a:solidFill>
                  <a:schemeClr val="tx1"/>
                </a:solidFill>
              </a:rPr>
              <a:t>Heather Booth</a:t>
            </a:r>
          </a:p>
          <a:p>
            <a:pPr algn="ctr">
              <a:defRPr/>
            </a:pPr>
            <a:r>
              <a:rPr lang="en-GB" sz="2400" b="0" kern="0" dirty="0">
                <a:solidFill>
                  <a:schemeClr val="tx1"/>
                </a:solidFill>
              </a:rPr>
              <a:t>EUSS Project Officer</a:t>
            </a:r>
          </a:p>
          <a:p>
            <a:pPr algn="ctr">
              <a:defRPr/>
            </a:pPr>
            <a:r>
              <a:rPr lang="en-GB" sz="2400" b="0" kern="0" dirty="0">
                <a:solidFill>
                  <a:schemeClr val="tx1"/>
                </a:solidFill>
              </a:rPr>
              <a:t>www.adass.org.uk/euss</a:t>
            </a:r>
          </a:p>
          <a:p>
            <a:pPr algn="ctr">
              <a:defRPr/>
            </a:pPr>
            <a:endParaRPr lang="en-GB" sz="3200" b="0" kern="0" dirty="0"/>
          </a:p>
          <a:p>
            <a:pPr algn="ctr">
              <a:defRPr/>
            </a:pPr>
            <a:endParaRPr lang="en-GB" sz="3200" b="0" kern="0" dirty="0"/>
          </a:p>
        </p:txBody>
      </p:sp>
      <p:sp>
        <p:nvSpPr>
          <p:cNvPr id="3075" name="Slide Number Placeholder 1">
            <a:extLst>
              <a:ext uri="{FF2B5EF4-FFF2-40B4-BE49-F238E27FC236}">
                <a16:creationId xmlns:a16="http://schemas.microsoft.com/office/drawing/2014/main" id="{78527A6A-EE94-4091-85B2-C6D41BC1F6A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AA99C11-CC9B-4EA7-A34F-1B4D1992A3A6}" type="slidenum">
              <a:rPr lang="en-US" altLang="en-US" smtClean="0"/>
              <a:pPr/>
              <a:t>1</a:t>
            </a:fld>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FDFA26F-3445-48C4-B762-4BCF8C69643B}"/>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5123" name="Content Placeholder 2">
            <a:extLst>
              <a:ext uri="{FF2B5EF4-FFF2-40B4-BE49-F238E27FC236}">
                <a16:creationId xmlns:a16="http://schemas.microsoft.com/office/drawing/2014/main" id="{A9A2A375-0289-4201-871D-D3D8DB9CEA1C}"/>
              </a:ext>
            </a:extLst>
          </p:cNvPr>
          <p:cNvSpPr>
            <a:spLocks noGrp="1" noChangeArrowheads="1"/>
          </p:cNvSpPr>
          <p:nvPr>
            <p:ph idx="1"/>
          </p:nvPr>
        </p:nvSpPr>
        <p:spPr>
          <a:xfrm>
            <a:off x="250825" y="1773238"/>
            <a:ext cx="8642350" cy="4464050"/>
          </a:xfrm>
        </p:spPr>
        <p:txBody>
          <a:bodyPr/>
          <a:lstStyle/>
          <a:p>
            <a:pPr marL="457200" lvl="1" indent="0">
              <a:buNone/>
            </a:pPr>
            <a:r>
              <a:rPr lang="en-GB" sz="2000" dirty="0"/>
              <a:t>Home Office enforcement policy from 1 July 2021 </a:t>
            </a:r>
          </a:p>
          <a:p>
            <a:pPr lvl="1"/>
            <a:r>
              <a:rPr lang="en-GB" sz="2000" dirty="0"/>
              <a:t>notice with 28 days to apply (late) to EUSS given in first instance </a:t>
            </a:r>
          </a:p>
          <a:p>
            <a:pPr lvl="1"/>
            <a:r>
              <a:rPr lang="en-GB" sz="2000" dirty="0"/>
              <a:t>Identify whether person has entitlement to apply to EUSS (living in UK prior to 31 December 2020 or an eligible family member) </a:t>
            </a:r>
          </a:p>
          <a:p>
            <a:pPr lvl="1"/>
            <a:r>
              <a:rPr lang="en-GB" sz="2000" dirty="0"/>
              <a:t>Assist them to access legal advice about making an application (or late application on/after 1 July 2021) </a:t>
            </a:r>
          </a:p>
          <a:p>
            <a:pPr lvl="1"/>
            <a:r>
              <a:rPr lang="en-GB" sz="2000" dirty="0"/>
              <a:t>Pause human rights assessment - if eligible for social services’ support provide this whilst EUSS application is being made  </a:t>
            </a:r>
          </a:p>
          <a:p>
            <a:pPr lvl="1"/>
            <a:r>
              <a:rPr lang="en-GB" sz="2000" dirty="0"/>
              <a:t>Human rights assessment may be progressed as usual when person has no entitlement to apply to EUSS</a:t>
            </a:r>
            <a:endParaRPr lang="en-GB" altLang="en-US" sz="2000" dirty="0">
              <a:solidFill>
                <a:srgbClr val="A6002F"/>
              </a:solidFill>
            </a:endParaRPr>
          </a:p>
        </p:txBody>
      </p:sp>
      <p:sp>
        <p:nvSpPr>
          <p:cNvPr id="5124" name="Slide Number Placeholder 1">
            <a:extLst>
              <a:ext uri="{FF2B5EF4-FFF2-40B4-BE49-F238E27FC236}">
                <a16:creationId xmlns:a16="http://schemas.microsoft.com/office/drawing/2014/main" id="{3023B42D-0E7A-43D4-B5E8-5C2F48A1FAB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9D65D8-508C-41F4-ACE7-D75D3218A0EE}" type="slidenum">
              <a:rPr lang="en-US" altLang="en-US" smtClean="0"/>
              <a:pPr/>
              <a:t>10</a:t>
            </a:fld>
            <a:endParaRPr lang="en-US" altLang="en-US" dirty="0"/>
          </a:p>
        </p:txBody>
      </p:sp>
    </p:spTree>
    <p:extLst>
      <p:ext uri="{BB962C8B-B14F-4D97-AF65-F5344CB8AC3E}">
        <p14:creationId xmlns:p14="http://schemas.microsoft.com/office/powerpoint/2010/main" val="3708400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017CEE6-0C4C-486C-B110-665061096705}"/>
              </a:ext>
            </a:extLst>
          </p:cNvPr>
          <p:cNvSpPr>
            <a:spLocks noGrp="1" noChangeArrowheads="1"/>
          </p:cNvSpPr>
          <p:nvPr>
            <p:ph type="title"/>
          </p:nvPr>
        </p:nvSpPr>
        <p:spPr/>
        <p:txBody>
          <a:bodyPr/>
          <a:lstStyle/>
          <a:p>
            <a:r>
              <a:rPr lang="en-GB" altLang="en-US" dirty="0"/>
              <a:t>Where to access help</a:t>
            </a:r>
          </a:p>
        </p:txBody>
      </p:sp>
      <p:sp>
        <p:nvSpPr>
          <p:cNvPr id="3" name="Content Placeholder 2">
            <a:extLst>
              <a:ext uri="{FF2B5EF4-FFF2-40B4-BE49-F238E27FC236}">
                <a16:creationId xmlns:a16="http://schemas.microsoft.com/office/drawing/2014/main" id="{33D3E916-9242-44BB-97AD-24034B24AB86}"/>
              </a:ext>
            </a:extLst>
          </p:cNvPr>
          <p:cNvSpPr>
            <a:spLocks noGrp="1"/>
          </p:cNvSpPr>
          <p:nvPr>
            <p:ph idx="1"/>
          </p:nvPr>
        </p:nvSpPr>
        <p:spPr/>
        <p:txBody>
          <a:bodyPr/>
          <a:lstStyle/>
          <a:p>
            <a:pPr>
              <a:defRPr/>
            </a:pPr>
            <a:r>
              <a:rPr lang="en-GB" sz="2400" dirty="0">
                <a:ea typeface="ＭＳ Ｐゴシック" panose="020B0600070205080204" pitchFamily="34" charset="-128"/>
              </a:rPr>
              <a:t>70 plus Grant Funded Organisations </a:t>
            </a:r>
          </a:p>
          <a:p>
            <a:pPr>
              <a:defRPr/>
            </a:pPr>
            <a:r>
              <a:rPr lang="en-GB" sz="2400" dirty="0">
                <a:ea typeface="ＭＳ Ｐゴシック" panose="020B0600070205080204" pitchFamily="34" charset="-128"/>
              </a:rPr>
              <a:t>OISC Accreditation</a:t>
            </a:r>
          </a:p>
          <a:p>
            <a:pPr>
              <a:defRPr/>
            </a:pPr>
            <a:r>
              <a:rPr lang="en-GB" sz="2400" dirty="0">
                <a:ea typeface="ＭＳ Ｐゴシック" panose="020B0600070205080204" pitchFamily="34" charset="-128"/>
              </a:rPr>
              <a:t>Level 1 </a:t>
            </a:r>
          </a:p>
          <a:p>
            <a:pPr marL="0" indent="0">
              <a:buFontTx/>
              <a:buNone/>
              <a:defRPr/>
            </a:pPr>
            <a:r>
              <a:rPr lang="en-GB" sz="2400" dirty="0">
                <a:ea typeface="ＭＳ Ｐゴシック" panose="020B0600070205080204" pitchFamily="34" charset="-128"/>
              </a:rPr>
              <a:t>	Immigration Law, relevant forms and processes</a:t>
            </a:r>
          </a:p>
          <a:p>
            <a:pPr marL="0" indent="0">
              <a:buFontTx/>
              <a:buNone/>
              <a:defRPr/>
            </a:pPr>
            <a:r>
              <a:rPr lang="en-GB" sz="2400" dirty="0">
                <a:ea typeface="ＭＳ Ｐゴシック" panose="020B0600070205080204" pitchFamily="34" charset="-128"/>
              </a:rPr>
              <a:t>	Knowledge of evidence needed</a:t>
            </a:r>
          </a:p>
          <a:p>
            <a:pPr marL="0" indent="0">
              <a:buFontTx/>
              <a:buNone/>
              <a:defRPr/>
            </a:pPr>
            <a:r>
              <a:rPr lang="en-GB" sz="2400" dirty="0">
                <a:ea typeface="ＭＳ Ｐゴシック" panose="020B0600070205080204" pitchFamily="34" charset="-128"/>
              </a:rPr>
              <a:t>	Awareness of Immigration Regulations</a:t>
            </a:r>
          </a:p>
          <a:p>
            <a:pPr marL="0" indent="0">
              <a:buFontTx/>
              <a:buNone/>
              <a:defRPr/>
            </a:pPr>
            <a:r>
              <a:rPr lang="en-GB" sz="2400" dirty="0">
                <a:ea typeface="ＭＳ Ｐゴシック" panose="020B0600070205080204" pitchFamily="34" charset="-128"/>
              </a:rPr>
              <a:t>	Draft letters and complete application forms</a:t>
            </a:r>
          </a:p>
          <a:p>
            <a:pPr marL="0" indent="0">
              <a:buFontTx/>
              <a:buNone/>
              <a:defRPr/>
            </a:pPr>
            <a:r>
              <a:rPr lang="en-GB" sz="2400" dirty="0">
                <a:ea typeface="ＭＳ Ｐゴシック" panose="020B0600070205080204" pitchFamily="34" charset="-128"/>
              </a:rPr>
              <a:t>	Provide evidence in support of applications</a:t>
            </a:r>
          </a:p>
          <a:p>
            <a:pPr marL="0" indent="0">
              <a:buFontTx/>
              <a:buNone/>
              <a:defRPr/>
            </a:pPr>
            <a:r>
              <a:rPr lang="en-GB" sz="2400" dirty="0">
                <a:ea typeface="ＭＳ Ｐゴシック" panose="020B0600070205080204" pitchFamily="34" charset="-128"/>
              </a:rPr>
              <a:t>	Maintain records and information</a:t>
            </a:r>
          </a:p>
        </p:txBody>
      </p:sp>
      <p:sp>
        <p:nvSpPr>
          <p:cNvPr id="23556" name="Slide Number Placeholder 1">
            <a:extLst>
              <a:ext uri="{FF2B5EF4-FFF2-40B4-BE49-F238E27FC236}">
                <a16:creationId xmlns:a16="http://schemas.microsoft.com/office/drawing/2014/main" id="{8F1DC684-8E0C-45F5-8763-8F88532090E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C63D9CC-CC01-48A8-BBA3-93B63D7B38B1}" type="slidenum">
              <a:rPr lang="en-US" altLang="en-US" smtClean="0"/>
              <a:pPr/>
              <a:t>11</a:t>
            </a:fld>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841D334F-2427-416C-B006-2611FFD229A1}"/>
              </a:ext>
            </a:extLst>
          </p:cNvPr>
          <p:cNvSpPr>
            <a:spLocks noGrp="1" noChangeArrowheads="1"/>
          </p:cNvSpPr>
          <p:nvPr>
            <p:ph type="title"/>
          </p:nvPr>
        </p:nvSpPr>
        <p:spPr/>
        <p:txBody>
          <a:bodyPr/>
          <a:lstStyle/>
          <a:p>
            <a:r>
              <a:rPr lang="en-GB" altLang="en-US" dirty="0"/>
              <a:t>Key Contacts</a:t>
            </a:r>
          </a:p>
        </p:txBody>
      </p:sp>
      <p:sp>
        <p:nvSpPr>
          <p:cNvPr id="3" name="Content Placeholder 2">
            <a:extLst>
              <a:ext uri="{FF2B5EF4-FFF2-40B4-BE49-F238E27FC236}">
                <a16:creationId xmlns:a16="http://schemas.microsoft.com/office/drawing/2014/main" id="{7D5CC62E-3ED0-42A4-A5D7-41076EC131DC}"/>
              </a:ext>
            </a:extLst>
          </p:cNvPr>
          <p:cNvSpPr>
            <a:spLocks noGrp="1"/>
          </p:cNvSpPr>
          <p:nvPr>
            <p:ph idx="1"/>
          </p:nvPr>
        </p:nvSpPr>
        <p:spPr/>
        <p:txBody>
          <a:bodyPr/>
          <a:lstStyle/>
          <a:p>
            <a:pPr>
              <a:defRPr/>
            </a:pPr>
            <a:r>
              <a:rPr lang="en-GB" dirty="0">
                <a:ea typeface="ＭＳ Ｐゴシック" panose="020B0600070205080204" pitchFamily="34" charset="-128"/>
              </a:rPr>
              <a:t>EU Resolution Centre</a:t>
            </a:r>
          </a:p>
          <a:p>
            <a:pPr marL="0" indent="0">
              <a:buFontTx/>
              <a:buNone/>
              <a:defRPr/>
            </a:pPr>
            <a:endParaRPr lang="en-GB" dirty="0">
              <a:ea typeface="ＭＳ Ｐゴシック" panose="020B0600070205080204" pitchFamily="34" charset="-128"/>
            </a:endParaRPr>
          </a:p>
          <a:p>
            <a:pPr lvl="1">
              <a:defRPr/>
            </a:pPr>
            <a:r>
              <a:rPr lang="en-GB" dirty="0">
                <a:ea typeface="ＭＳ Ｐゴシック" panose="020B0600070205080204" pitchFamily="34" charset="-128"/>
              </a:rPr>
              <a:t>0300 123 7379 (inside UK)</a:t>
            </a:r>
          </a:p>
          <a:p>
            <a:pPr lvl="1">
              <a:defRPr/>
            </a:pPr>
            <a:r>
              <a:rPr lang="en-GB" dirty="0">
                <a:ea typeface="ＭＳ Ｐゴシック" panose="020B0600070205080204" pitchFamily="34" charset="-128"/>
              </a:rPr>
              <a:t>+44 (0) 203 080 0010 (outside UK)</a:t>
            </a:r>
          </a:p>
          <a:p>
            <a:pPr lvl="1">
              <a:defRPr/>
            </a:pPr>
            <a:endParaRPr lang="en-GB" dirty="0">
              <a:ea typeface="ＭＳ Ｐゴシック" panose="020B0600070205080204" pitchFamily="34" charset="-128"/>
            </a:endParaRPr>
          </a:p>
          <a:p>
            <a:pPr lvl="1">
              <a:defRPr/>
            </a:pPr>
            <a:r>
              <a:rPr lang="en-GB" dirty="0">
                <a:ea typeface="ＭＳ Ｐゴシック" panose="020B0600070205080204" pitchFamily="34" charset="-128"/>
              </a:rPr>
              <a:t>Organisations supporting applicants</a:t>
            </a:r>
          </a:p>
          <a:p>
            <a:pPr lvl="2">
              <a:defRPr/>
            </a:pPr>
            <a:r>
              <a:rPr lang="en-GB" dirty="0">
                <a:ea typeface="ＭＳ Ｐゴシック" panose="020B0600070205080204" pitchFamily="34" charset="-128"/>
              </a:rPr>
              <a:t>0300 790 0566</a:t>
            </a:r>
          </a:p>
          <a:p>
            <a:pPr lvl="2">
              <a:defRPr/>
            </a:pPr>
            <a:endParaRPr lang="en-GB" dirty="0">
              <a:ea typeface="ＭＳ Ｐゴシック" panose="020B0600070205080204" pitchFamily="34" charset="-128"/>
            </a:endParaRPr>
          </a:p>
          <a:p>
            <a:pPr lvl="2">
              <a:defRPr/>
            </a:pPr>
            <a:r>
              <a:rPr lang="en-GB" dirty="0">
                <a:ea typeface="ＭＳ Ｐゴシック" panose="020B0600070205080204" pitchFamily="34" charset="-128"/>
              </a:rPr>
              <a:t>Grant Funded Organisations can also liaise with the EUSS Grants Team</a:t>
            </a:r>
          </a:p>
          <a:p>
            <a:pPr lvl="1">
              <a:defRPr/>
            </a:pPr>
            <a:endParaRPr lang="en-GB" dirty="0">
              <a:ea typeface="ＭＳ Ｐゴシック" panose="020B0600070205080204" pitchFamily="34" charset="-128"/>
            </a:endParaRPr>
          </a:p>
        </p:txBody>
      </p:sp>
      <p:sp>
        <p:nvSpPr>
          <p:cNvPr id="29700" name="Slide Number Placeholder 1">
            <a:extLst>
              <a:ext uri="{FF2B5EF4-FFF2-40B4-BE49-F238E27FC236}">
                <a16:creationId xmlns:a16="http://schemas.microsoft.com/office/drawing/2014/main" id="{B0F9EEF7-9B66-4953-BDDE-E87619AEB82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9BD5221-EBB3-4B7D-B714-34125108D383}" type="slidenum">
              <a:rPr lang="en-US" altLang="en-US" smtClean="0"/>
              <a:pPr/>
              <a:t>12</a:t>
            </a:fld>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703A2BF-D350-4D51-87D9-5058AB10B82C}"/>
              </a:ext>
            </a:extLst>
          </p:cNvPr>
          <p:cNvSpPr>
            <a:spLocks noGrp="1" noChangeArrowheads="1"/>
          </p:cNvSpPr>
          <p:nvPr>
            <p:ph type="title"/>
          </p:nvPr>
        </p:nvSpPr>
        <p:spPr>
          <a:xfrm>
            <a:off x="314325" y="1412875"/>
            <a:ext cx="6697663" cy="941388"/>
          </a:xfrm>
        </p:spPr>
        <p:txBody>
          <a:bodyPr/>
          <a:lstStyle/>
          <a:p>
            <a:r>
              <a:rPr lang="en-GB" altLang="en-US" sz="3200" dirty="0"/>
              <a:t>Applications in respect of adults with care or support needs</a:t>
            </a:r>
          </a:p>
        </p:txBody>
      </p:sp>
      <p:sp>
        <p:nvSpPr>
          <p:cNvPr id="25603" name="Content Placeholder 2">
            <a:extLst>
              <a:ext uri="{FF2B5EF4-FFF2-40B4-BE49-F238E27FC236}">
                <a16:creationId xmlns:a16="http://schemas.microsoft.com/office/drawing/2014/main" id="{2E9E6FA5-6F7F-4DA8-B032-02188317EDB7}"/>
              </a:ext>
            </a:extLst>
          </p:cNvPr>
          <p:cNvSpPr>
            <a:spLocks noGrp="1" noChangeArrowheads="1"/>
          </p:cNvSpPr>
          <p:nvPr>
            <p:ph idx="1"/>
          </p:nvPr>
        </p:nvSpPr>
        <p:spPr>
          <a:xfrm>
            <a:off x="314325" y="2484438"/>
            <a:ext cx="8578850" cy="3752850"/>
          </a:xfrm>
        </p:spPr>
        <p:txBody>
          <a:bodyPr/>
          <a:lstStyle/>
          <a:p>
            <a:pPr marL="0" indent="0">
              <a:buFontTx/>
              <a:buNone/>
            </a:pPr>
            <a:r>
              <a:rPr lang="en-GB" altLang="en-US" dirty="0"/>
              <a:t>Anyone eligible to apply to EUSS must do so before the 30</a:t>
            </a:r>
            <a:r>
              <a:rPr lang="en-GB" altLang="en-US" baseline="30000" dirty="0"/>
              <a:t>th</a:t>
            </a:r>
            <a:r>
              <a:rPr lang="en-GB" altLang="en-US" dirty="0"/>
              <a:t> June this year. This includes eligible adults who are lacking the mental capacity to make their own decisions, or with broader care or support needs such as those who may be residing in a residential care home or receiving care and support services in their own home, with long-term physical or mental health needs or a disability.</a:t>
            </a:r>
          </a:p>
          <a:p>
            <a:pPr marL="0" indent="0">
              <a:buFontTx/>
              <a:buNone/>
            </a:pPr>
            <a:r>
              <a:rPr lang="en-GB" altLang="en-US" i="1" dirty="0"/>
              <a:t>The Aire Centre – slides available – Adults who lack mental capacity</a:t>
            </a:r>
          </a:p>
          <a:p>
            <a:pPr marL="0" indent="0">
              <a:buFontTx/>
              <a:buNone/>
            </a:pPr>
            <a:endParaRPr lang="en-GB" altLang="en-US" dirty="0"/>
          </a:p>
        </p:txBody>
      </p:sp>
      <p:sp>
        <p:nvSpPr>
          <p:cNvPr id="25604" name="Slide Number Placeholder 1">
            <a:extLst>
              <a:ext uri="{FF2B5EF4-FFF2-40B4-BE49-F238E27FC236}">
                <a16:creationId xmlns:a16="http://schemas.microsoft.com/office/drawing/2014/main" id="{09D0AABA-50B9-4699-B444-0ABE9FEC18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C4279EB-39BD-4166-BD04-E9766E169063}" type="slidenum">
              <a:rPr lang="en-US" altLang="en-US" smtClean="0"/>
              <a:pPr/>
              <a:t>13</a:t>
            </a:fld>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841D334F-2427-416C-B006-2611FFD229A1}"/>
              </a:ext>
            </a:extLst>
          </p:cNvPr>
          <p:cNvSpPr>
            <a:spLocks noGrp="1" noChangeArrowheads="1"/>
          </p:cNvSpPr>
          <p:nvPr>
            <p:ph type="title"/>
          </p:nvPr>
        </p:nvSpPr>
        <p:spPr/>
        <p:txBody>
          <a:bodyPr/>
          <a:lstStyle/>
          <a:p>
            <a:r>
              <a:rPr lang="en-GB" altLang="en-US" dirty="0"/>
              <a:t>Further Webinars</a:t>
            </a:r>
          </a:p>
        </p:txBody>
      </p:sp>
      <p:sp>
        <p:nvSpPr>
          <p:cNvPr id="3" name="Content Placeholder 2">
            <a:extLst>
              <a:ext uri="{FF2B5EF4-FFF2-40B4-BE49-F238E27FC236}">
                <a16:creationId xmlns:a16="http://schemas.microsoft.com/office/drawing/2014/main" id="{7D5CC62E-3ED0-42A4-A5D7-41076EC131DC}"/>
              </a:ext>
            </a:extLst>
          </p:cNvPr>
          <p:cNvSpPr>
            <a:spLocks noGrp="1"/>
          </p:cNvSpPr>
          <p:nvPr>
            <p:ph idx="1"/>
          </p:nvPr>
        </p:nvSpPr>
        <p:spPr>
          <a:xfrm>
            <a:off x="467543" y="2348880"/>
            <a:ext cx="8425631" cy="3888408"/>
          </a:xfrm>
        </p:spPr>
        <p:txBody>
          <a:bodyPr/>
          <a:lstStyle/>
          <a:p>
            <a:r>
              <a:rPr lang="en-GB" sz="2000" b="1" dirty="0"/>
              <a:t>16 June 1230 - 1345</a:t>
            </a:r>
            <a:r>
              <a:rPr lang="en-GB" sz="2000" dirty="0"/>
              <a:t> Citizens Advice, North/South Lincoln (East Midlands)</a:t>
            </a:r>
          </a:p>
          <a:p>
            <a:r>
              <a:rPr lang="en-GB" sz="2000" b="1" dirty="0"/>
              <a:t>17 June 1300 - 1415</a:t>
            </a:r>
            <a:r>
              <a:rPr lang="en-GB" sz="2000" dirty="0"/>
              <a:t> New Europeans (London/Home Counties)</a:t>
            </a:r>
          </a:p>
          <a:p>
            <a:r>
              <a:rPr lang="en-GB" sz="2000" b="1" dirty="0"/>
              <a:t>22</a:t>
            </a:r>
            <a:r>
              <a:rPr lang="en-GB" sz="2000" b="1" baseline="30000" dirty="0"/>
              <a:t> </a:t>
            </a:r>
            <a:r>
              <a:rPr lang="en-GB" sz="2000" b="1" dirty="0"/>
              <a:t>June 11.00-12.00 </a:t>
            </a:r>
            <a:r>
              <a:rPr lang="en-GB" sz="2000" dirty="0"/>
              <a:t>Your Homes Newcastle </a:t>
            </a:r>
          </a:p>
          <a:p>
            <a:r>
              <a:rPr lang="en-GB" sz="2000" b="1" dirty="0"/>
              <a:t>23 June 1230 - 1400</a:t>
            </a:r>
            <a:r>
              <a:rPr lang="en-GB" sz="2000" dirty="0"/>
              <a:t> No Recourse to Public Funds (NRPF) Forum</a:t>
            </a:r>
          </a:p>
          <a:p>
            <a:r>
              <a:rPr lang="en-GB" sz="2000" b="1" dirty="0"/>
              <a:t>21 July 1230 - 1400</a:t>
            </a:r>
            <a:r>
              <a:rPr lang="en-GB" sz="2000" dirty="0"/>
              <a:t> No Recourse to Public Funds (NRPF) Forum</a:t>
            </a:r>
          </a:p>
          <a:p>
            <a:endParaRPr lang="en-GB" sz="2000" dirty="0"/>
          </a:p>
          <a:p>
            <a:r>
              <a:rPr lang="en-GB" sz="2000" dirty="0"/>
              <a:t>To book: </a:t>
            </a:r>
            <a:r>
              <a:rPr lang="en-GB" sz="2000" dirty="0">
                <a:hlinkClick r:id="rId3"/>
              </a:rPr>
              <a:t>www.adass.org.uk/euss</a:t>
            </a:r>
            <a:endParaRPr lang="en-GB" sz="2000" dirty="0"/>
          </a:p>
          <a:p>
            <a:pPr marL="0" indent="0">
              <a:buNone/>
            </a:pPr>
            <a:r>
              <a:rPr lang="en-GB" sz="2000" dirty="0"/>
              <a:t> Communications cascading – Easy Read (in progress)</a:t>
            </a:r>
          </a:p>
          <a:p>
            <a:pPr marL="457200" lvl="1" indent="0">
              <a:buNone/>
              <a:defRPr/>
            </a:pPr>
            <a:endParaRPr lang="en-GB" dirty="0">
              <a:ea typeface="ＭＳ Ｐゴシック" panose="020B0600070205080204" pitchFamily="34" charset="-128"/>
            </a:endParaRPr>
          </a:p>
        </p:txBody>
      </p:sp>
      <p:sp>
        <p:nvSpPr>
          <p:cNvPr id="29700" name="Slide Number Placeholder 1">
            <a:extLst>
              <a:ext uri="{FF2B5EF4-FFF2-40B4-BE49-F238E27FC236}">
                <a16:creationId xmlns:a16="http://schemas.microsoft.com/office/drawing/2014/main" id="{B0F9EEF7-9B66-4953-BDDE-E87619AEB82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9BD5221-EBB3-4B7D-B714-34125108D383}" type="slidenum">
              <a:rPr lang="en-US" altLang="en-US" smtClean="0"/>
              <a:pPr/>
              <a:t>14</a:t>
            </a:fld>
            <a:endParaRPr lang="en-US" altLang="en-US" dirty="0"/>
          </a:p>
        </p:txBody>
      </p:sp>
    </p:spTree>
    <p:extLst>
      <p:ext uri="{BB962C8B-B14F-4D97-AF65-F5344CB8AC3E}">
        <p14:creationId xmlns:p14="http://schemas.microsoft.com/office/powerpoint/2010/main" val="34102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598C4B6-4A9E-4436-B14B-4D1CC6019624}"/>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3" name="Content Placeholder 2">
            <a:extLst>
              <a:ext uri="{FF2B5EF4-FFF2-40B4-BE49-F238E27FC236}">
                <a16:creationId xmlns:a16="http://schemas.microsoft.com/office/drawing/2014/main" id="{47D09226-5C65-43FD-8697-2443F8B07E40}"/>
              </a:ext>
            </a:extLst>
          </p:cNvPr>
          <p:cNvSpPr>
            <a:spLocks noGrp="1"/>
          </p:cNvSpPr>
          <p:nvPr>
            <p:ph idx="1"/>
          </p:nvPr>
        </p:nvSpPr>
        <p:spPr>
          <a:xfrm>
            <a:off x="250825" y="1773238"/>
            <a:ext cx="8642350" cy="4464050"/>
          </a:xfrm>
        </p:spPr>
        <p:txBody>
          <a:bodyPr/>
          <a:lstStyle/>
          <a:p>
            <a:pPr>
              <a:defRPr/>
            </a:pPr>
            <a:r>
              <a:rPr lang="en-GB" sz="2400" dirty="0"/>
              <a:t>EU/EEA citizens without an immigration status need to secure one to continue to live, work, study in the UK from 1</a:t>
            </a:r>
            <a:r>
              <a:rPr lang="en-GB" sz="2400" baseline="30000" dirty="0"/>
              <a:t>st</a:t>
            </a:r>
            <a:r>
              <a:rPr lang="en-GB" sz="2400" dirty="0"/>
              <a:t> July 2021 – even if they have “permanent residence document”</a:t>
            </a:r>
          </a:p>
          <a:p>
            <a:pPr lvl="1">
              <a:defRPr/>
            </a:pPr>
            <a:r>
              <a:rPr lang="en-GB" sz="2200" dirty="0"/>
              <a:t>Including those born in the UK who are not British Citizens</a:t>
            </a:r>
          </a:p>
          <a:p>
            <a:pPr>
              <a:defRPr/>
            </a:pPr>
            <a:r>
              <a:rPr lang="en-GB" sz="2400" dirty="0"/>
              <a:t>Deadline for applications 30</a:t>
            </a:r>
            <a:r>
              <a:rPr lang="en-GB" sz="2400" baseline="30000" dirty="0"/>
              <a:t>th</a:t>
            </a:r>
            <a:r>
              <a:rPr lang="en-GB" sz="2400" dirty="0"/>
              <a:t> June 2021 – only 20 days to go</a:t>
            </a:r>
          </a:p>
          <a:p>
            <a:pPr>
              <a:defRPr/>
            </a:pPr>
            <a:r>
              <a:rPr lang="en-GB" sz="2400" dirty="0"/>
              <a:t>Failure to secure an immigration status means that citizens will be in the UK unlawfully</a:t>
            </a:r>
          </a:p>
          <a:p>
            <a:pPr>
              <a:defRPr/>
            </a:pPr>
            <a:r>
              <a:rPr lang="en-GB" sz="2400" dirty="0"/>
              <a:t>The scheme will need to remain “open” – pre-settled to settled and “late applications”</a:t>
            </a:r>
          </a:p>
          <a:p>
            <a:pPr marL="0" indent="0">
              <a:buFontTx/>
              <a:buNone/>
              <a:defRPr/>
            </a:pPr>
            <a:endParaRPr lang="en-GB" sz="2800" dirty="0">
              <a:solidFill>
                <a:srgbClr val="990033"/>
              </a:solidFill>
            </a:endParaRPr>
          </a:p>
          <a:p>
            <a:pPr marL="0" indent="0">
              <a:buFontTx/>
              <a:buNone/>
              <a:defRPr/>
            </a:pPr>
            <a:endParaRPr lang="en-GB" sz="1600" dirty="0"/>
          </a:p>
          <a:p>
            <a:pPr marL="0" indent="0" algn="ctr">
              <a:buFontTx/>
              <a:buNone/>
              <a:defRPr/>
            </a:pPr>
            <a:endParaRPr lang="en-GB" sz="2800" b="1" dirty="0">
              <a:solidFill>
                <a:srgbClr val="A6002F"/>
              </a:solidFill>
            </a:endParaRPr>
          </a:p>
        </p:txBody>
      </p:sp>
      <p:sp>
        <p:nvSpPr>
          <p:cNvPr id="9220" name="Slide Number Placeholder 1">
            <a:extLst>
              <a:ext uri="{FF2B5EF4-FFF2-40B4-BE49-F238E27FC236}">
                <a16:creationId xmlns:a16="http://schemas.microsoft.com/office/drawing/2014/main" id="{6F6419AE-88AA-4B80-A0D1-DF16F5E2426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C6F5267-70DB-478B-BE5F-9A00E5896F79}" type="slidenum">
              <a:rPr lang="en-US" altLang="en-US" smtClean="0"/>
              <a:pPr/>
              <a:t>2</a:t>
            </a:fld>
            <a:endParaRPr lang="en-US" altLang="en-US" dirty="0"/>
          </a:p>
        </p:txBody>
      </p:sp>
    </p:spTree>
    <p:extLst>
      <p:ext uri="{BB962C8B-B14F-4D97-AF65-F5344CB8AC3E}">
        <p14:creationId xmlns:p14="http://schemas.microsoft.com/office/powerpoint/2010/main" val="283841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598C4B6-4A9E-4436-B14B-4D1CC6019624}"/>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3" name="Content Placeholder 2">
            <a:extLst>
              <a:ext uri="{FF2B5EF4-FFF2-40B4-BE49-F238E27FC236}">
                <a16:creationId xmlns:a16="http://schemas.microsoft.com/office/drawing/2014/main" id="{47D09226-5C65-43FD-8697-2443F8B07E40}"/>
              </a:ext>
            </a:extLst>
          </p:cNvPr>
          <p:cNvSpPr>
            <a:spLocks noGrp="1"/>
          </p:cNvSpPr>
          <p:nvPr>
            <p:ph idx="1"/>
          </p:nvPr>
        </p:nvSpPr>
        <p:spPr>
          <a:xfrm>
            <a:off x="250825" y="1773238"/>
            <a:ext cx="8642350" cy="4464050"/>
          </a:xfrm>
        </p:spPr>
        <p:txBody>
          <a:bodyPr/>
          <a:lstStyle/>
          <a:p>
            <a:pPr>
              <a:defRPr/>
            </a:pPr>
            <a:r>
              <a:rPr lang="en-US" altLang="en-US" sz="3200" dirty="0">
                <a:latin typeface="+mj-lt"/>
                <a:ea typeface="ＭＳ Ｐゴシック" panose="020B0600070205080204" pitchFamily="34" charset="-128"/>
              </a:rPr>
              <a:t>Background &amp; latest position</a:t>
            </a:r>
          </a:p>
          <a:p>
            <a:pPr>
              <a:defRPr/>
            </a:pPr>
            <a:r>
              <a:rPr lang="en-US" altLang="en-US" sz="3200" dirty="0">
                <a:latin typeface="+mj-lt"/>
                <a:ea typeface="ＭＳ Ｐゴシック" panose="020B0600070205080204" pitchFamily="34" charset="-128"/>
              </a:rPr>
              <a:t>Late Application Guidance Policy for caseworkers</a:t>
            </a:r>
          </a:p>
          <a:p>
            <a:pPr>
              <a:defRPr/>
            </a:pPr>
            <a:r>
              <a:rPr lang="en-US" altLang="en-US" sz="3200" dirty="0">
                <a:latin typeface="+mj-lt"/>
                <a:ea typeface="ＭＳ Ｐゴシック" panose="020B0600070205080204" pitchFamily="34" charset="-128"/>
              </a:rPr>
              <a:t>DWP/HMRC Communications</a:t>
            </a:r>
          </a:p>
          <a:p>
            <a:pPr>
              <a:defRPr/>
            </a:pPr>
            <a:r>
              <a:rPr lang="en-US" altLang="en-US" sz="3200" dirty="0">
                <a:latin typeface="+mj-lt"/>
                <a:ea typeface="ＭＳ Ｐゴシック" panose="020B0600070205080204" pitchFamily="34" charset="-128"/>
              </a:rPr>
              <a:t>No Recourse to Public Funds</a:t>
            </a:r>
          </a:p>
          <a:p>
            <a:pPr>
              <a:defRPr/>
            </a:pPr>
            <a:r>
              <a:rPr lang="en-US" altLang="en-US" sz="3200" dirty="0">
                <a:latin typeface="+mj-lt"/>
                <a:ea typeface="ＭＳ Ｐゴシック" panose="020B0600070205080204" pitchFamily="34" charset="-128"/>
              </a:rPr>
              <a:t>Application Statistics – monthly and quarterly</a:t>
            </a:r>
          </a:p>
          <a:p>
            <a:pPr>
              <a:defRPr/>
            </a:pPr>
            <a:r>
              <a:rPr lang="en-US" altLang="en-US" sz="2400" i="1" dirty="0">
                <a:latin typeface="+mj-lt"/>
                <a:ea typeface="ＭＳ Ｐゴシック" panose="020B0600070205080204" pitchFamily="34" charset="-128"/>
              </a:rPr>
              <a:t>https://www.gov.uk/government/statistics/eu-settlement-scheme-quarterly-statistics-march-2020</a:t>
            </a:r>
          </a:p>
          <a:p>
            <a:pPr marL="0" indent="0">
              <a:buFontTx/>
              <a:buNone/>
              <a:defRPr/>
            </a:pPr>
            <a:endParaRPr lang="en-GB" sz="1400" dirty="0">
              <a:solidFill>
                <a:srgbClr val="8D2F5E"/>
              </a:solidFill>
            </a:endParaRPr>
          </a:p>
          <a:p>
            <a:pPr marL="0" indent="0">
              <a:buFontTx/>
              <a:buNone/>
              <a:defRPr/>
            </a:pPr>
            <a:endParaRPr lang="en-GB" sz="2800" dirty="0">
              <a:solidFill>
                <a:srgbClr val="990033"/>
              </a:solidFill>
            </a:endParaRPr>
          </a:p>
          <a:p>
            <a:pPr marL="0" indent="0">
              <a:buFontTx/>
              <a:buNone/>
              <a:defRPr/>
            </a:pPr>
            <a:endParaRPr lang="en-GB" sz="1600" dirty="0"/>
          </a:p>
          <a:p>
            <a:pPr marL="0" indent="0" algn="ctr">
              <a:buFontTx/>
              <a:buNone/>
              <a:defRPr/>
            </a:pPr>
            <a:endParaRPr lang="en-GB" sz="2800" b="1" dirty="0">
              <a:solidFill>
                <a:srgbClr val="A6002F"/>
              </a:solidFill>
            </a:endParaRPr>
          </a:p>
        </p:txBody>
      </p:sp>
      <p:sp>
        <p:nvSpPr>
          <p:cNvPr id="9220" name="Slide Number Placeholder 1">
            <a:extLst>
              <a:ext uri="{FF2B5EF4-FFF2-40B4-BE49-F238E27FC236}">
                <a16:creationId xmlns:a16="http://schemas.microsoft.com/office/drawing/2014/main" id="{6F6419AE-88AA-4B80-A0D1-DF16F5E2426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C6F5267-70DB-478B-BE5F-9A00E5896F79}" type="slidenum">
              <a:rPr lang="en-US" altLang="en-US" smtClean="0"/>
              <a:pPr/>
              <a:t>3</a:t>
            </a:fld>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FDFA26F-3445-48C4-B762-4BCF8C69643B}"/>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5123" name="Content Placeholder 2">
            <a:extLst>
              <a:ext uri="{FF2B5EF4-FFF2-40B4-BE49-F238E27FC236}">
                <a16:creationId xmlns:a16="http://schemas.microsoft.com/office/drawing/2014/main" id="{A9A2A375-0289-4201-871D-D3D8DB9CEA1C}"/>
              </a:ext>
            </a:extLst>
          </p:cNvPr>
          <p:cNvSpPr>
            <a:spLocks noGrp="1" noChangeArrowheads="1"/>
          </p:cNvSpPr>
          <p:nvPr>
            <p:ph idx="1"/>
          </p:nvPr>
        </p:nvSpPr>
        <p:spPr>
          <a:xfrm>
            <a:off x="250825" y="1773238"/>
            <a:ext cx="8642350" cy="4464050"/>
          </a:xfrm>
        </p:spPr>
        <p:txBody>
          <a:bodyPr/>
          <a:lstStyle/>
          <a:p>
            <a:r>
              <a:rPr lang="en-GB" altLang="en-US" sz="2800" dirty="0"/>
              <a:t>20 Days to the application deadline – 30</a:t>
            </a:r>
            <a:r>
              <a:rPr lang="en-GB" altLang="en-US" sz="2800" baseline="30000" dirty="0"/>
              <a:t>th</a:t>
            </a:r>
            <a:r>
              <a:rPr lang="en-GB" altLang="en-US" sz="2800" dirty="0"/>
              <a:t> June</a:t>
            </a:r>
          </a:p>
          <a:p>
            <a:r>
              <a:rPr lang="en-GB" altLang="en-US" sz="2800" dirty="0"/>
              <a:t>Application Statistics (total to end March)</a:t>
            </a:r>
          </a:p>
          <a:p>
            <a:pPr lvl="1"/>
            <a:r>
              <a:rPr lang="en-GB" altLang="en-US" sz="2600" dirty="0"/>
              <a:t>5.3 million applications (not applicants)</a:t>
            </a:r>
          </a:p>
          <a:p>
            <a:pPr lvl="1"/>
            <a:r>
              <a:rPr lang="en-GB" altLang="en-US" sz="2600" dirty="0"/>
              <a:t>Paper-based applications</a:t>
            </a:r>
          </a:p>
          <a:p>
            <a:pPr lvl="1"/>
            <a:r>
              <a:rPr lang="en-GB" altLang="en-US" sz="2600" dirty="0"/>
              <a:t>Highest number from Polish, Romanian, Italian</a:t>
            </a:r>
          </a:p>
          <a:p>
            <a:pPr lvl="1"/>
            <a:r>
              <a:rPr lang="en-GB" altLang="en-US" sz="2600" dirty="0"/>
              <a:t>Represent 58% of applications received</a:t>
            </a:r>
          </a:p>
          <a:p>
            <a:pPr lvl="1"/>
            <a:r>
              <a:rPr lang="en-GB" altLang="en-US" sz="2600" dirty="0"/>
              <a:t>Under 18’s – 15%</a:t>
            </a:r>
          </a:p>
          <a:p>
            <a:pPr lvl="1"/>
            <a:r>
              <a:rPr lang="en-GB" altLang="en-US" sz="2600" dirty="0"/>
              <a:t>18-64 – 83%</a:t>
            </a:r>
          </a:p>
          <a:p>
            <a:pPr lvl="1"/>
            <a:r>
              <a:rPr lang="en-GB" altLang="en-US" sz="2600" dirty="0"/>
              <a:t>65+ - still only 2%</a:t>
            </a:r>
          </a:p>
          <a:p>
            <a:endParaRPr lang="en-GB" altLang="en-US" sz="2800" dirty="0">
              <a:solidFill>
                <a:srgbClr val="A6002F"/>
              </a:solidFill>
            </a:endParaRPr>
          </a:p>
        </p:txBody>
      </p:sp>
      <p:sp>
        <p:nvSpPr>
          <p:cNvPr id="5124" name="Slide Number Placeholder 1">
            <a:extLst>
              <a:ext uri="{FF2B5EF4-FFF2-40B4-BE49-F238E27FC236}">
                <a16:creationId xmlns:a16="http://schemas.microsoft.com/office/drawing/2014/main" id="{3023B42D-0E7A-43D4-B5E8-5C2F48A1FAB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9D65D8-508C-41F4-ACE7-D75D3218A0EE}" type="slidenum">
              <a:rPr lang="en-US" altLang="en-US" smtClean="0"/>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FDFA26F-3445-48C4-B762-4BCF8C69643B}"/>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5123" name="Content Placeholder 2">
            <a:extLst>
              <a:ext uri="{FF2B5EF4-FFF2-40B4-BE49-F238E27FC236}">
                <a16:creationId xmlns:a16="http://schemas.microsoft.com/office/drawing/2014/main" id="{A9A2A375-0289-4201-871D-D3D8DB9CEA1C}"/>
              </a:ext>
            </a:extLst>
          </p:cNvPr>
          <p:cNvSpPr>
            <a:spLocks noGrp="1" noChangeArrowheads="1"/>
          </p:cNvSpPr>
          <p:nvPr>
            <p:ph idx="1"/>
          </p:nvPr>
        </p:nvSpPr>
        <p:spPr>
          <a:xfrm>
            <a:off x="250825" y="1773238"/>
            <a:ext cx="8642350" cy="4464050"/>
          </a:xfrm>
        </p:spPr>
        <p:txBody>
          <a:bodyPr/>
          <a:lstStyle/>
          <a:p>
            <a:r>
              <a:rPr lang="en-GB" altLang="en-US" sz="2800" dirty="0"/>
              <a:t>Concluded Applications – just under 5 million</a:t>
            </a:r>
          </a:p>
          <a:p>
            <a:r>
              <a:rPr lang="en-GB" altLang="en-US" sz="2800" dirty="0"/>
              <a:t>Status Outcomes</a:t>
            </a:r>
          </a:p>
          <a:p>
            <a:pPr lvl="1"/>
            <a:r>
              <a:rPr lang="en-GB" altLang="en-US" sz="2600" dirty="0"/>
              <a:t>53% settled</a:t>
            </a:r>
          </a:p>
          <a:p>
            <a:pPr lvl="1"/>
            <a:r>
              <a:rPr lang="en-GB" altLang="en-US" sz="2600" dirty="0"/>
              <a:t>44% pre-settled</a:t>
            </a:r>
          </a:p>
          <a:p>
            <a:pPr lvl="1"/>
            <a:r>
              <a:rPr lang="en-GB" altLang="en-US" sz="2600" dirty="0"/>
              <a:t>56k refused</a:t>
            </a:r>
          </a:p>
          <a:p>
            <a:pPr lvl="1"/>
            <a:r>
              <a:rPr lang="en-GB" altLang="en-US" sz="2600" dirty="0"/>
              <a:t>60k withdrawn/void</a:t>
            </a:r>
          </a:p>
          <a:p>
            <a:pPr lvl="1"/>
            <a:r>
              <a:rPr lang="en-GB" altLang="en-US" sz="2600" dirty="0"/>
              <a:t>64k invalid</a:t>
            </a:r>
          </a:p>
          <a:p>
            <a:pPr marL="457200" lvl="1" indent="0">
              <a:buNone/>
            </a:pPr>
            <a:r>
              <a:rPr lang="en-GB" altLang="en-US" sz="2600" dirty="0"/>
              <a:t>Repeat applications represents 6%</a:t>
            </a:r>
          </a:p>
          <a:p>
            <a:pPr lvl="1"/>
            <a:endParaRPr lang="en-GB" altLang="en-US" sz="2600" dirty="0">
              <a:solidFill>
                <a:srgbClr val="A6002F"/>
              </a:solidFill>
            </a:endParaRPr>
          </a:p>
        </p:txBody>
      </p:sp>
      <p:sp>
        <p:nvSpPr>
          <p:cNvPr id="5124" name="Slide Number Placeholder 1">
            <a:extLst>
              <a:ext uri="{FF2B5EF4-FFF2-40B4-BE49-F238E27FC236}">
                <a16:creationId xmlns:a16="http://schemas.microsoft.com/office/drawing/2014/main" id="{3023B42D-0E7A-43D4-B5E8-5C2F48A1FAB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9D65D8-508C-41F4-ACE7-D75D3218A0EE}" type="slidenum">
              <a:rPr lang="en-US" altLang="en-US" smtClean="0"/>
              <a:pPr/>
              <a:t>5</a:t>
            </a:fld>
            <a:endParaRPr lang="en-US" altLang="en-US" dirty="0"/>
          </a:p>
        </p:txBody>
      </p:sp>
    </p:spTree>
    <p:extLst>
      <p:ext uri="{BB962C8B-B14F-4D97-AF65-F5344CB8AC3E}">
        <p14:creationId xmlns:p14="http://schemas.microsoft.com/office/powerpoint/2010/main" val="2302479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FDFA26F-3445-48C4-B762-4BCF8C69643B}"/>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5123" name="Content Placeholder 2">
            <a:extLst>
              <a:ext uri="{FF2B5EF4-FFF2-40B4-BE49-F238E27FC236}">
                <a16:creationId xmlns:a16="http://schemas.microsoft.com/office/drawing/2014/main" id="{A9A2A375-0289-4201-871D-D3D8DB9CEA1C}"/>
              </a:ext>
            </a:extLst>
          </p:cNvPr>
          <p:cNvSpPr>
            <a:spLocks noGrp="1" noChangeArrowheads="1"/>
          </p:cNvSpPr>
          <p:nvPr>
            <p:ph idx="1"/>
          </p:nvPr>
        </p:nvSpPr>
        <p:spPr>
          <a:xfrm>
            <a:off x="250825" y="1773238"/>
            <a:ext cx="8642350" cy="4464050"/>
          </a:xfrm>
        </p:spPr>
        <p:txBody>
          <a:bodyPr/>
          <a:lstStyle/>
          <a:p>
            <a:pPr marL="457200" lvl="1" indent="0">
              <a:buNone/>
            </a:pPr>
            <a:r>
              <a:rPr lang="en-GB" altLang="en-US" sz="2600" dirty="0"/>
              <a:t>Non-exhaustive list of “reasonable grounds”</a:t>
            </a:r>
          </a:p>
          <a:p>
            <a:pPr lvl="1"/>
            <a:r>
              <a:rPr lang="en-GB" altLang="en-US" dirty="0"/>
              <a:t>Children (including children looked after and care leavers</a:t>
            </a:r>
          </a:p>
          <a:p>
            <a:pPr lvl="1"/>
            <a:r>
              <a:rPr lang="en-GB" altLang="en-US" dirty="0"/>
              <a:t>Physical or mental capacity and/or care support needs</a:t>
            </a:r>
          </a:p>
          <a:p>
            <a:pPr lvl="1"/>
            <a:r>
              <a:rPr lang="en-GB" altLang="en-US" dirty="0"/>
              <a:t>Serious medial condition or significant medical treatment</a:t>
            </a:r>
          </a:p>
          <a:p>
            <a:pPr lvl="1"/>
            <a:r>
              <a:rPr lang="en-GB" altLang="en-US" dirty="0"/>
              <a:t>Victim of modern slavery (National Referral Mechanism)</a:t>
            </a:r>
          </a:p>
          <a:p>
            <a:pPr lvl="1"/>
            <a:r>
              <a:rPr lang="en-GB" altLang="en-US" dirty="0"/>
              <a:t>Other compelling practical or compassionate reasons</a:t>
            </a:r>
          </a:p>
          <a:p>
            <a:pPr lvl="1"/>
            <a:r>
              <a:rPr lang="en-GB" altLang="en-US" dirty="0"/>
              <a:t>Ceasing to be exempt from immigration control</a:t>
            </a:r>
          </a:p>
          <a:p>
            <a:pPr lvl="1"/>
            <a:r>
              <a:rPr lang="en-GB" altLang="en-US" dirty="0"/>
              <a:t>Existing limited or indefinite leave to enter or remain</a:t>
            </a:r>
          </a:p>
          <a:p>
            <a:pPr marL="457200" lvl="1" indent="0">
              <a:buNone/>
            </a:pPr>
            <a:endParaRPr lang="en-GB" altLang="en-US" dirty="0"/>
          </a:p>
        </p:txBody>
      </p:sp>
      <p:sp>
        <p:nvSpPr>
          <p:cNvPr id="5124" name="Slide Number Placeholder 1">
            <a:extLst>
              <a:ext uri="{FF2B5EF4-FFF2-40B4-BE49-F238E27FC236}">
                <a16:creationId xmlns:a16="http://schemas.microsoft.com/office/drawing/2014/main" id="{3023B42D-0E7A-43D4-B5E8-5C2F48A1FAB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9D65D8-508C-41F4-ACE7-D75D3218A0EE}" type="slidenum">
              <a:rPr lang="en-US" altLang="en-US" smtClean="0"/>
              <a:pPr/>
              <a:t>6</a:t>
            </a:fld>
            <a:endParaRPr lang="en-US" altLang="en-US" dirty="0"/>
          </a:p>
        </p:txBody>
      </p:sp>
    </p:spTree>
    <p:extLst>
      <p:ext uri="{BB962C8B-B14F-4D97-AF65-F5344CB8AC3E}">
        <p14:creationId xmlns:p14="http://schemas.microsoft.com/office/powerpoint/2010/main" val="300938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FDFA26F-3445-48C4-B762-4BCF8C69643B}"/>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5123" name="Content Placeholder 2">
            <a:extLst>
              <a:ext uri="{FF2B5EF4-FFF2-40B4-BE49-F238E27FC236}">
                <a16:creationId xmlns:a16="http://schemas.microsoft.com/office/drawing/2014/main" id="{A9A2A375-0289-4201-871D-D3D8DB9CEA1C}"/>
              </a:ext>
            </a:extLst>
          </p:cNvPr>
          <p:cNvSpPr>
            <a:spLocks noGrp="1" noChangeArrowheads="1"/>
          </p:cNvSpPr>
          <p:nvPr>
            <p:ph idx="1"/>
          </p:nvPr>
        </p:nvSpPr>
        <p:spPr>
          <a:xfrm>
            <a:off x="250825" y="1773238"/>
            <a:ext cx="8642350" cy="4464050"/>
          </a:xfrm>
        </p:spPr>
        <p:txBody>
          <a:bodyPr/>
          <a:lstStyle/>
          <a:p>
            <a:pPr marL="457200" lvl="1" indent="0">
              <a:buNone/>
            </a:pPr>
            <a:r>
              <a:rPr lang="en-GB" altLang="en-US" sz="2600" dirty="0"/>
              <a:t>No Recourse to Public Funds (NRPF) Forum</a:t>
            </a:r>
          </a:p>
          <a:p>
            <a:pPr marL="457200" lvl="1" indent="0">
              <a:buNone/>
            </a:pPr>
            <a:r>
              <a:rPr lang="en-GB" altLang="en-US" sz="2600" dirty="0"/>
              <a:t>	ADASS webinar held on the 9</a:t>
            </a:r>
            <a:r>
              <a:rPr lang="en-GB" altLang="en-US" sz="2600" baseline="30000" dirty="0"/>
              <a:t>th</a:t>
            </a:r>
            <a:r>
              <a:rPr lang="en-GB" altLang="en-US" sz="2600" dirty="0"/>
              <a:t> June</a:t>
            </a:r>
          </a:p>
          <a:p>
            <a:pPr lvl="1"/>
            <a:r>
              <a:rPr lang="en-GB" altLang="en-US" sz="2600" dirty="0"/>
              <a:t>New factsheet re EUSS in relation to entitlement to social services support for EEA nationals who are destitute or at risk of homelessness</a:t>
            </a:r>
          </a:p>
          <a:p>
            <a:pPr lvl="1"/>
            <a:r>
              <a:rPr lang="en-GB" altLang="en-US" sz="2600" dirty="0"/>
              <a:t>Human Rights assessments </a:t>
            </a:r>
          </a:p>
          <a:p>
            <a:pPr lvl="1"/>
            <a:r>
              <a:rPr lang="en-GB" altLang="en-US" sz="2600" dirty="0"/>
              <a:t>All ASC sectors will need to understand what the “qualifying right to reside” means in practical terms for those awarded pre-settled status</a:t>
            </a:r>
          </a:p>
          <a:p>
            <a:pPr lvl="1"/>
            <a:r>
              <a:rPr lang="en-GB" altLang="en-US" sz="2600" dirty="0"/>
              <a:t>Universal Credit – legal challenge still pending</a:t>
            </a:r>
          </a:p>
        </p:txBody>
      </p:sp>
      <p:sp>
        <p:nvSpPr>
          <p:cNvPr id="5124" name="Slide Number Placeholder 1">
            <a:extLst>
              <a:ext uri="{FF2B5EF4-FFF2-40B4-BE49-F238E27FC236}">
                <a16:creationId xmlns:a16="http://schemas.microsoft.com/office/drawing/2014/main" id="{3023B42D-0E7A-43D4-B5E8-5C2F48A1FAB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9D65D8-508C-41F4-ACE7-D75D3218A0EE}" type="slidenum">
              <a:rPr lang="en-US" altLang="en-US" smtClean="0"/>
              <a:pPr/>
              <a:t>7</a:t>
            </a:fld>
            <a:endParaRPr lang="en-US" altLang="en-US" dirty="0"/>
          </a:p>
        </p:txBody>
      </p:sp>
    </p:spTree>
    <p:extLst>
      <p:ext uri="{BB962C8B-B14F-4D97-AF65-F5344CB8AC3E}">
        <p14:creationId xmlns:p14="http://schemas.microsoft.com/office/powerpoint/2010/main" val="316787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FDFA26F-3445-48C4-B762-4BCF8C69643B}"/>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5123" name="Content Placeholder 2">
            <a:extLst>
              <a:ext uri="{FF2B5EF4-FFF2-40B4-BE49-F238E27FC236}">
                <a16:creationId xmlns:a16="http://schemas.microsoft.com/office/drawing/2014/main" id="{A9A2A375-0289-4201-871D-D3D8DB9CEA1C}"/>
              </a:ext>
            </a:extLst>
          </p:cNvPr>
          <p:cNvSpPr>
            <a:spLocks noGrp="1" noChangeArrowheads="1"/>
          </p:cNvSpPr>
          <p:nvPr>
            <p:ph idx="1"/>
          </p:nvPr>
        </p:nvSpPr>
        <p:spPr>
          <a:xfrm>
            <a:off x="250825" y="1773238"/>
            <a:ext cx="8642350" cy="4464050"/>
          </a:xfrm>
        </p:spPr>
        <p:txBody>
          <a:bodyPr/>
          <a:lstStyle/>
          <a:p>
            <a:pPr marL="457200" lvl="1" indent="0">
              <a:buNone/>
            </a:pPr>
            <a:r>
              <a:rPr lang="en-GB" sz="2800" dirty="0"/>
              <a:t>Excluded from claiming ‘public funds’ </a:t>
            </a:r>
          </a:p>
          <a:p>
            <a:pPr lvl="1"/>
            <a:r>
              <a:rPr lang="en-GB" sz="2800" dirty="0"/>
              <a:t>Benefits - including: Universal Credit, income based ESA &amp; Pension Credit  Homelessness assistance – Part VII Housing Act 1996 </a:t>
            </a:r>
          </a:p>
          <a:p>
            <a:pPr lvl="1"/>
            <a:r>
              <a:rPr lang="en-GB" sz="2800" dirty="0"/>
              <a:t>Housing allocation – Part VI Housing Act 1996</a:t>
            </a:r>
            <a:endParaRPr lang="en-GB" altLang="en-US" sz="2600" dirty="0">
              <a:solidFill>
                <a:srgbClr val="A6002F"/>
              </a:solidFill>
            </a:endParaRPr>
          </a:p>
        </p:txBody>
      </p:sp>
      <p:sp>
        <p:nvSpPr>
          <p:cNvPr id="5124" name="Slide Number Placeholder 1">
            <a:extLst>
              <a:ext uri="{FF2B5EF4-FFF2-40B4-BE49-F238E27FC236}">
                <a16:creationId xmlns:a16="http://schemas.microsoft.com/office/drawing/2014/main" id="{3023B42D-0E7A-43D4-B5E8-5C2F48A1FAB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9D65D8-508C-41F4-ACE7-D75D3218A0EE}" type="slidenum">
              <a:rPr lang="en-US" altLang="en-US" smtClean="0"/>
              <a:pPr/>
              <a:t>8</a:t>
            </a:fld>
            <a:endParaRPr lang="en-US" altLang="en-US" dirty="0"/>
          </a:p>
        </p:txBody>
      </p:sp>
    </p:spTree>
    <p:extLst>
      <p:ext uri="{BB962C8B-B14F-4D97-AF65-F5344CB8AC3E}">
        <p14:creationId xmlns:p14="http://schemas.microsoft.com/office/powerpoint/2010/main" val="252578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FDFA26F-3445-48C4-B762-4BCF8C69643B}"/>
              </a:ext>
            </a:extLst>
          </p:cNvPr>
          <p:cNvSpPr>
            <a:spLocks noGrp="1" noChangeArrowheads="1"/>
          </p:cNvSpPr>
          <p:nvPr>
            <p:ph type="title"/>
          </p:nvPr>
        </p:nvSpPr>
        <p:spPr>
          <a:xfrm>
            <a:off x="0" y="620713"/>
            <a:ext cx="7164388" cy="941387"/>
          </a:xfrm>
        </p:spPr>
        <p:txBody>
          <a:bodyPr/>
          <a:lstStyle/>
          <a:p>
            <a:r>
              <a:rPr lang="en-GB" altLang="en-US" dirty="0"/>
              <a:t>EU Settlement Scheme</a:t>
            </a:r>
          </a:p>
        </p:txBody>
      </p:sp>
      <p:sp>
        <p:nvSpPr>
          <p:cNvPr id="5123" name="Content Placeholder 2">
            <a:extLst>
              <a:ext uri="{FF2B5EF4-FFF2-40B4-BE49-F238E27FC236}">
                <a16:creationId xmlns:a16="http://schemas.microsoft.com/office/drawing/2014/main" id="{A9A2A375-0289-4201-871D-D3D8DB9CEA1C}"/>
              </a:ext>
            </a:extLst>
          </p:cNvPr>
          <p:cNvSpPr>
            <a:spLocks noGrp="1" noChangeArrowheads="1"/>
          </p:cNvSpPr>
          <p:nvPr>
            <p:ph idx="1"/>
          </p:nvPr>
        </p:nvSpPr>
        <p:spPr>
          <a:xfrm>
            <a:off x="250825" y="1773238"/>
            <a:ext cx="8642350" cy="4464050"/>
          </a:xfrm>
        </p:spPr>
        <p:txBody>
          <a:bodyPr/>
          <a:lstStyle/>
          <a:p>
            <a:pPr lvl="1"/>
            <a:r>
              <a:rPr lang="en-GB" sz="2800" dirty="0"/>
              <a:t>Other sanctions </a:t>
            </a:r>
          </a:p>
          <a:p>
            <a:pPr marL="457200" lvl="1" indent="0">
              <a:buNone/>
            </a:pPr>
            <a:r>
              <a:rPr lang="en-GB" sz="2800" dirty="0"/>
              <a:t>	Cannot work legally  </a:t>
            </a:r>
          </a:p>
          <a:p>
            <a:pPr marL="457200" lvl="1" indent="0">
              <a:buNone/>
            </a:pPr>
            <a:r>
              <a:rPr lang="en-GB" sz="2800" dirty="0"/>
              <a:t>	May be charged for secondary healthcare  </a:t>
            </a:r>
          </a:p>
          <a:p>
            <a:pPr marL="457200" lvl="1" indent="0">
              <a:buNone/>
            </a:pPr>
            <a:r>
              <a:rPr lang="en-GB" sz="2800" dirty="0"/>
              <a:t>	Will not have right to rent in private sector 	(England)  </a:t>
            </a:r>
          </a:p>
          <a:p>
            <a:pPr marL="457200" lvl="1" indent="0">
              <a:buNone/>
            </a:pPr>
            <a:r>
              <a:rPr lang="en-GB" sz="2800" dirty="0"/>
              <a:t>	But.. unclear what position is for people who do 	not apply to EUSS in time – refer to guidance 	on gov.uk</a:t>
            </a:r>
            <a:endParaRPr lang="en-GB" altLang="en-US" sz="2600" dirty="0">
              <a:solidFill>
                <a:srgbClr val="A6002F"/>
              </a:solidFill>
            </a:endParaRPr>
          </a:p>
        </p:txBody>
      </p:sp>
      <p:sp>
        <p:nvSpPr>
          <p:cNvPr id="5124" name="Slide Number Placeholder 1">
            <a:extLst>
              <a:ext uri="{FF2B5EF4-FFF2-40B4-BE49-F238E27FC236}">
                <a16:creationId xmlns:a16="http://schemas.microsoft.com/office/drawing/2014/main" id="{3023B42D-0E7A-43D4-B5E8-5C2F48A1FAB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9D65D8-508C-41F4-ACE7-D75D3218A0EE}" type="slidenum">
              <a:rPr lang="en-US" altLang="en-US" smtClean="0"/>
              <a:pPr/>
              <a:t>9</a:t>
            </a:fld>
            <a:endParaRPr lang="en-US" altLang="en-US" dirty="0"/>
          </a:p>
        </p:txBody>
      </p:sp>
    </p:spTree>
    <p:extLst>
      <p:ext uri="{BB962C8B-B14F-4D97-AF65-F5344CB8AC3E}">
        <p14:creationId xmlns:p14="http://schemas.microsoft.com/office/powerpoint/2010/main" val="205794174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8A4AE9798A99419C60721ECC9D44BB" ma:contentTypeVersion="7" ma:contentTypeDescription="Create a new document." ma:contentTypeScope="" ma:versionID="390d64b9cc649cad5a87461b2dab7a4a">
  <xsd:schema xmlns:xsd="http://www.w3.org/2001/XMLSchema" xmlns:xs="http://www.w3.org/2001/XMLSchema" xmlns:p="http://schemas.microsoft.com/office/2006/metadata/properties" xmlns:ns3="78d17f9d-d385-4726-a01b-bf72ebafe23b" xmlns:ns4="5588c16b-6dde-4f9f-9afe-d09256f6f936" targetNamespace="http://schemas.microsoft.com/office/2006/metadata/properties" ma:root="true" ma:fieldsID="e843635b96f830c1ff69db88f33bab20" ns3:_="" ns4:_="">
    <xsd:import namespace="78d17f9d-d385-4726-a01b-bf72ebafe23b"/>
    <xsd:import namespace="5588c16b-6dde-4f9f-9afe-d09256f6f93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17f9d-d385-4726-a01b-bf72ebafe2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88c16b-6dde-4f9f-9afe-d09256f6f93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99625B-D523-4DFB-9598-FEBE3C4C48EF}">
  <ds:schemaRefs>
    <ds:schemaRef ds:uri="http://schemas.microsoft.com/sharepoint/v3/contenttype/forms"/>
  </ds:schemaRefs>
</ds:datastoreItem>
</file>

<file path=customXml/itemProps2.xml><?xml version="1.0" encoding="utf-8"?>
<ds:datastoreItem xmlns:ds="http://schemas.openxmlformats.org/officeDocument/2006/customXml" ds:itemID="{05D1E563-4047-473E-A757-8A5615D4C95E}">
  <ds:schemaRef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5588c16b-6dde-4f9f-9afe-d09256f6f936"/>
    <ds:schemaRef ds:uri="http://purl.org/dc/terms/"/>
    <ds:schemaRef ds:uri="78d17f9d-d385-4726-a01b-bf72ebafe23b"/>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890A0819-CE7F-4010-A5F4-D11ADBCFBC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17f9d-d385-4726-a01b-bf72ebafe23b"/>
    <ds:schemaRef ds:uri="5588c16b-6dde-4f9f-9afe-d09256f6f9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Webinar 9th June 2021</Template>
  <TotalTime>200</TotalTime>
  <Words>1220</Words>
  <Application>Microsoft Office PowerPoint</Application>
  <PresentationFormat>On-screen Show (4:3)</PresentationFormat>
  <Paragraphs>157</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Unicode MS</vt:lpstr>
      <vt:lpstr>Calibri</vt:lpstr>
      <vt:lpstr>Default Design</vt:lpstr>
      <vt:lpstr>PowerPoint Presentation</vt:lpstr>
      <vt:lpstr>EU Settlement Scheme</vt:lpstr>
      <vt:lpstr>EU Settlement Scheme</vt:lpstr>
      <vt:lpstr>EU Settlement Scheme</vt:lpstr>
      <vt:lpstr>EU Settlement Scheme</vt:lpstr>
      <vt:lpstr>EU Settlement Scheme</vt:lpstr>
      <vt:lpstr>EU Settlement Scheme</vt:lpstr>
      <vt:lpstr>EU Settlement Scheme</vt:lpstr>
      <vt:lpstr>EU Settlement Scheme</vt:lpstr>
      <vt:lpstr>EU Settlement Scheme</vt:lpstr>
      <vt:lpstr>Where to access help</vt:lpstr>
      <vt:lpstr>Key Contacts</vt:lpstr>
      <vt:lpstr>Applications in respect of adults with care or support needs</vt:lpstr>
      <vt:lpstr>Further Webinars</vt:lpstr>
    </vt:vector>
  </TitlesOfParts>
  <Company>LGA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Booth</dc:creator>
  <cp:lastModifiedBy>Jozsef Gecsei</cp:lastModifiedBy>
  <cp:revision>6</cp:revision>
  <cp:lastPrinted>2018-06-07T14:56:49Z</cp:lastPrinted>
  <dcterms:created xsi:type="dcterms:W3CDTF">2021-06-10T09:53:11Z</dcterms:created>
  <dcterms:modified xsi:type="dcterms:W3CDTF">2021-06-11T12:23:38Z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0x010100C68A4AE9798A99419C60721ECC9D44BB</vt:lpwstr>
  </property>
  <property fmtid="{D5CDD505-2E9C-101B-9397-08002B2CF9AE}" pid="3" name="Sign-off status">
    <vt:lpwstr/>
  </property>
  <property fmtid="{D5CDD505-2E9C-101B-9397-08002B2CF9AE}" pid="4" name="DateandTime">
    <vt:lpwstr>2021-02-12T14:50:41Z</vt:lpwstr>
  </property>
  <property fmtid="{D5CDD505-2E9C-101B-9397-08002B2CF9AE}" pid="5" name="Session#">
    <vt:lpwstr/>
  </property>
</Properties>
</file>