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1"/>
  </p:notesMasterIdLst>
  <p:sldIdLst>
    <p:sldId id="256" r:id="rId2"/>
    <p:sldId id="3491" r:id="rId3"/>
    <p:sldId id="3499" r:id="rId4"/>
    <p:sldId id="3494" r:id="rId5"/>
    <p:sldId id="3523" r:id="rId6"/>
    <p:sldId id="3524" r:id="rId7"/>
    <p:sldId id="3525" r:id="rId8"/>
    <p:sldId id="3500" r:id="rId9"/>
    <p:sldId id="3501" r:id="rId10"/>
    <p:sldId id="3495" r:id="rId11"/>
    <p:sldId id="3497" r:id="rId12"/>
    <p:sldId id="3496" r:id="rId13"/>
    <p:sldId id="3498" r:id="rId14"/>
    <p:sldId id="3502" r:id="rId15"/>
    <p:sldId id="3522" r:id="rId16"/>
    <p:sldId id="3504" r:id="rId17"/>
    <p:sldId id="3515" r:id="rId18"/>
    <p:sldId id="3514" r:id="rId19"/>
    <p:sldId id="3506" r:id="rId20"/>
    <p:sldId id="3512" r:id="rId21"/>
    <p:sldId id="3513" r:id="rId22"/>
    <p:sldId id="3516" r:id="rId23"/>
    <p:sldId id="3517" r:id="rId24"/>
    <p:sldId id="3518" r:id="rId25"/>
    <p:sldId id="3508" r:id="rId26"/>
    <p:sldId id="3511" r:id="rId27"/>
    <p:sldId id="3521" r:id="rId28"/>
    <p:sldId id="3519" r:id="rId29"/>
    <p:sldId id="352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Taylor" initials="AT" lastIdx="5" clrIdx="0">
    <p:extLst>
      <p:ext uri="{19B8F6BF-5375-455C-9EA6-DF929625EA0E}">
        <p15:presenceInfo xmlns:p15="http://schemas.microsoft.com/office/powerpoint/2012/main" userId="S::alison.taylor66@england.nhs.uk::61baa120-fb18-44ce-b5de-e484317f6bb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BF1DE"/>
    <a:srgbClr val="4F81BD"/>
    <a:srgbClr val="F2DCDB"/>
    <a:srgbClr val="76933C"/>
    <a:srgbClr val="335B74"/>
    <a:srgbClr val="41B6E6"/>
    <a:srgbClr val="A2CD3F"/>
    <a:srgbClr val="0090CE"/>
    <a:srgbClr val="49D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2D8615-2C7C-46B1-949D-314A608A3B63}" v="45" dt="2021-05-25T20:25:26.7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6357" autoAdjust="0"/>
  </p:normalViewPr>
  <p:slideViewPr>
    <p:cSldViewPr snapToGrid="0">
      <p:cViewPr varScale="1">
        <p:scale>
          <a:sx n="82" d="100"/>
          <a:sy n="82" d="100"/>
        </p:scale>
        <p:origin x="4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D6F3E5-F259-4A8D-90A4-7CE10E3C1167}" type="datetimeFigureOut">
              <a:rPr lang="en-GB" smtClean="0"/>
              <a:t>23/06/2021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6A1221-1086-4B2A-B48B-F8C6D9EF88EC}" type="slidenum">
              <a:rPr lang="en-GB" smtClean="0"/>
              <a:t>‹#›</a:t>
            </a:fld>
            <a:endParaRPr lang="en-GB" dirty="0"/>
          </a:p>
        </p:txBody>
      </p:sp>
    </p:spTree>
    <p:extLst>
      <p:ext uri="{BB962C8B-B14F-4D97-AF65-F5344CB8AC3E}">
        <p14:creationId xmlns:p14="http://schemas.microsoft.com/office/powerpoint/2010/main" val="3927714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4"/>
        <p:cNvGrpSpPr/>
        <p:nvPr/>
      </p:nvGrpSpPr>
      <p:grpSpPr>
        <a:xfrm>
          <a:off x="0" y="0"/>
          <a:ext cx="0" cy="0"/>
          <a:chOff x="0" y="0"/>
          <a:chExt cx="0" cy="0"/>
        </a:xfrm>
      </p:grpSpPr>
      <p:sp>
        <p:nvSpPr>
          <p:cNvPr id="995" name="Google Shape;995;p1:notes"/>
          <p:cNvSpPr txBox="1">
            <a:spLocks noGrp="1"/>
          </p:cNvSpPr>
          <p:nvPr>
            <p:ph type="body" idx="1"/>
          </p:nvPr>
        </p:nvSpPr>
        <p:spPr>
          <a:xfrm>
            <a:off x="685801" y="4343406"/>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Calibri"/>
              <a:buNone/>
            </a:pPr>
            <a:endParaRPr dirty="0"/>
          </a:p>
        </p:txBody>
      </p:sp>
      <p:sp>
        <p:nvSpPr>
          <p:cNvPr id="996" name="Google Shape;996;p1:notes"/>
          <p:cNvSpPr>
            <a:spLocks noGrp="1" noRot="1" noChangeAspect="1"/>
          </p:cNvSpPr>
          <p:nvPr>
            <p:ph type="sldImg" idx="2"/>
          </p:nvPr>
        </p:nvSpPr>
        <p:spPr>
          <a:xfrm>
            <a:off x="381000" y="685800"/>
            <a:ext cx="6097588"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6_Title and Content">
  <p:cSld name="6_Title and Content">
    <p:bg>
      <p:bgPr>
        <a:solidFill>
          <a:srgbClr val="FFFFFF"/>
        </a:solidFill>
        <a:effectLst/>
      </p:bgPr>
    </p:bg>
    <p:spTree>
      <p:nvGrpSpPr>
        <p:cNvPr id="1" name="Shape 11"/>
        <p:cNvGrpSpPr/>
        <p:nvPr/>
      </p:nvGrpSpPr>
      <p:grpSpPr>
        <a:xfrm>
          <a:off x="0" y="0"/>
          <a:ext cx="0" cy="0"/>
          <a:chOff x="0" y="0"/>
          <a:chExt cx="0" cy="0"/>
        </a:xfrm>
      </p:grpSpPr>
      <p:sp>
        <p:nvSpPr>
          <p:cNvPr id="12" name="Google Shape;12;p11"/>
          <p:cNvSpPr/>
          <p:nvPr/>
        </p:nvSpPr>
        <p:spPr>
          <a:xfrm>
            <a:off x="6384032" y="0"/>
            <a:ext cx="5808000" cy="685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13" name="Google Shape;13;p11"/>
          <p:cNvSpPr txBox="1">
            <a:spLocks noGrp="1"/>
          </p:cNvSpPr>
          <p:nvPr>
            <p:ph type="sldNum" idx="12"/>
          </p:nvPr>
        </p:nvSpPr>
        <p:spPr>
          <a:xfrm>
            <a:off x="8400256" y="6309320"/>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9pPr>
          </a:lstStyle>
          <a:p>
            <a:fld id="{00000000-1234-1234-1234-123412341234}" type="slidenum">
              <a:rPr lang="en-GB" smtClean="0"/>
              <a:pPr/>
              <a:t>‹#›</a:t>
            </a:fld>
            <a:endParaRPr lang="en-GB" dirty="0"/>
          </a:p>
        </p:txBody>
      </p:sp>
      <p:sp>
        <p:nvSpPr>
          <p:cNvPr id="14" name="Google Shape;14;p11"/>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1"/>
          <p:cNvSpPr txBox="1">
            <a:spLocks noGrp="1"/>
          </p:cNvSpPr>
          <p:nvPr>
            <p:ph type="body" idx="1"/>
          </p:nvPr>
        </p:nvSpPr>
        <p:spPr>
          <a:xfrm>
            <a:off x="624417" y="1509184"/>
            <a:ext cx="5376400" cy="4512800"/>
          </a:xfrm>
          <a:prstGeom prst="rect">
            <a:avLst/>
          </a:prstGeom>
          <a:noFill/>
          <a:ln>
            <a:noFill/>
          </a:ln>
        </p:spPr>
        <p:txBody>
          <a:bodyPr spcFirstLastPara="1" wrap="square" lIns="91425" tIns="45700" rIns="91425" bIns="45700" anchor="t" anchorCtr="0">
            <a:noAutofit/>
          </a:bodyPr>
          <a:lstStyle>
            <a:lvl1pPr marL="609585" marR="0" lvl="0" indent="-457189" algn="l">
              <a:lnSpc>
                <a:spcPct val="100000"/>
              </a:lnSpc>
              <a:spcBef>
                <a:spcPts val="0"/>
              </a:spcBef>
              <a:spcAft>
                <a:spcPts val="0"/>
              </a:spcAft>
              <a:buClr>
                <a:schemeClr val="dk1"/>
              </a:buClr>
              <a:buSzPts val="1800"/>
              <a:buFont typeface="Arial"/>
              <a:buChar char="•"/>
              <a:defRPr sz="2400">
                <a:solidFill>
                  <a:schemeClr val="dk1"/>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spTree>
    <p:extLst>
      <p:ext uri="{BB962C8B-B14F-4D97-AF65-F5344CB8AC3E}">
        <p14:creationId xmlns:p14="http://schemas.microsoft.com/office/powerpoint/2010/main" val="4113719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7_Title and Content">
  <p:cSld name="7_Title and Content">
    <p:bg>
      <p:bgPr>
        <a:solidFill>
          <a:schemeClr val="accent1"/>
        </a:solidFill>
        <a:effectLst/>
      </p:bgPr>
    </p:bg>
    <p:spTree>
      <p:nvGrpSpPr>
        <p:cNvPr id="1" name="Shape 57"/>
        <p:cNvGrpSpPr/>
        <p:nvPr/>
      </p:nvGrpSpPr>
      <p:grpSpPr>
        <a:xfrm>
          <a:off x="0" y="0"/>
          <a:ext cx="0" cy="0"/>
          <a:chOff x="0" y="0"/>
          <a:chExt cx="0" cy="0"/>
        </a:xfrm>
      </p:grpSpPr>
      <p:sp>
        <p:nvSpPr>
          <p:cNvPr id="58" name="Google Shape;58;p20"/>
          <p:cNvSpPr/>
          <p:nvPr/>
        </p:nvSpPr>
        <p:spPr>
          <a:xfrm>
            <a:off x="6384032" y="0"/>
            <a:ext cx="5852000" cy="6885200"/>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59" name="Google Shape;59;p20"/>
          <p:cNvSpPr txBox="1">
            <a:spLocks noGrp="1"/>
          </p:cNvSpPr>
          <p:nvPr>
            <p:ph type="body" idx="1"/>
          </p:nvPr>
        </p:nvSpPr>
        <p:spPr>
          <a:xfrm>
            <a:off x="609600" y="1600201"/>
            <a:ext cx="5006400" cy="4526000"/>
          </a:xfrm>
          <a:prstGeom prst="rect">
            <a:avLst/>
          </a:prstGeom>
          <a:noFill/>
          <a:ln>
            <a:noFill/>
          </a:ln>
        </p:spPr>
        <p:txBody>
          <a:bodyPr spcFirstLastPara="1" wrap="square" lIns="91425" tIns="45700" rIns="91425" bIns="45700" anchor="t" anchorCtr="0">
            <a:noAutofit/>
          </a:bodyPr>
          <a:lstStyle>
            <a:lvl1pPr marL="609585" marR="0" lvl="0" indent="-558786" algn="l">
              <a:lnSpc>
                <a:spcPct val="100000"/>
              </a:lnSpc>
              <a:spcBef>
                <a:spcPts val="0"/>
              </a:spcBef>
              <a:spcAft>
                <a:spcPts val="0"/>
              </a:spcAft>
              <a:buClr>
                <a:srgbClr val="FFFFFF"/>
              </a:buClr>
              <a:buSzPts val="3000"/>
              <a:buFont typeface="Arial"/>
              <a:buChar char="•"/>
              <a:defRPr>
                <a:solidFill>
                  <a:srgbClr val="FFFFFF"/>
                </a:solidFill>
              </a:defRPr>
            </a:lvl1pPr>
            <a:lvl2pPr marL="1219170" lvl="1" indent="-524920" algn="l">
              <a:lnSpc>
                <a:spcPct val="100000"/>
              </a:lnSpc>
              <a:spcBef>
                <a:spcPts val="693"/>
              </a:spcBef>
              <a:spcAft>
                <a:spcPts val="0"/>
              </a:spcAft>
              <a:buClr>
                <a:srgbClr val="FFFFFF"/>
              </a:buClr>
              <a:buSzPts val="2600"/>
              <a:buChar char="–"/>
              <a:defRPr>
                <a:solidFill>
                  <a:srgbClr val="FFFFFF"/>
                </a:solidFill>
              </a:defRPr>
            </a:lvl2pPr>
            <a:lvl3pPr marL="1828754" lvl="2" indent="-491054" algn="l">
              <a:lnSpc>
                <a:spcPct val="100000"/>
              </a:lnSpc>
              <a:spcBef>
                <a:spcPts val="587"/>
              </a:spcBef>
              <a:spcAft>
                <a:spcPts val="0"/>
              </a:spcAft>
              <a:buClr>
                <a:srgbClr val="FFFFFF"/>
              </a:buClr>
              <a:buSzPts val="2200"/>
              <a:buChar char="•"/>
              <a:defRPr>
                <a:solidFill>
                  <a:srgbClr val="FFFFFF"/>
                </a:solidFill>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sp>
        <p:nvSpPr>
          <p:cNvPr id="60" name="Google Shape;60;p20"/>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1" name="Google Shape;61;p20"/>
          <p:cNvPicPr preferRelativeResize="0"/>
          <p:nvPr/>
        </p:nvPicPr>
        <p:blipFill rotWithShape="1">
          <a:blip r:embed="rId2">
            <a:alphaModFix/>
          </a:blip>
          <a:srcRect/>
          <a:stretch/>
        </p:blipFill>
        <p:spPr>
          <a:xfrm>
            <a:off x="9936428" y="260648"/>
            <a:ext cx="1795129" cy="825760"/>
          </a:xfrm>
          <a:prstGeom prst="rect">
            <a:avLst/>
          </a:prstGeom>
          <a:noFill/>
          <a:ln>
            <a:noFill/>
          </a:ln>
        </p:spPr>
      </p:pic>
    </p:spTree>
    <p:extLst>
      <p:ext uri="{BB962C8B-B14F-4D97-AF65-F5344CB8AC3E}">
        <p14:creationId xmlns:p14="http://schemas.microsoft.com/office/powerpoint/2010/main" val="75799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chemeClr val="lt2"/>
        </a:solidFill>
        <a:effectLst/>
      </p:bgPr>
    </p:bg>
    <p:spTree>
      <p:nvGrpSpPr>
        <p:cNvPr id="1" name="Shape 62"/>
        <p:cNvGrpSpPr/>
        <p:nvPr/>
      </p:nvGrpSpPr>
      <p:grpSpPr>
        <a:xfrm>
          <a:off x="0" y="0"/>
          <a:ext cx="0" cy="0"/>
          <a:chOff x="0" y="0"/>
          <a:chExt cx="0" cy="0"/>
        </a:xfrm>
      </p:grpSpPr>
      <p:sp>
        <p:nvSpPr>
          <p:cNvPr id="63" name="Google Shape;63;p21"/>
          <p:cNvSpPr/>
          <p:nvPr/>
        </p:nvSpPr>
        <p:spPr>
          <a:xfrm>
            <a:off x="6339840" y="0"/>
            <a:ext cx="5852000" cy="6885200"/>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64" name="Google Shape;64;p21"/>
          <p:cNvSpPr txBox="1">
            <a:spLocks noGrp="1"/>
          </p:cNvSpPr>
          <p:nvPr>
            <p:ph type="sldNum" idx="12"/>
          </p:nvPr>
        </p:nvSpPr>
        <p:spPr>
          <a:xfrm>
            <a:off x="8400256" y="6309320"/>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9pPr>
          </a:lstStyle>
          <a:p>
            <a:fld id="{00000000-1234-1234-1234-123412341234}" type="slidenum">
              <a:rPr lang="en-GB" smtClean="0"/>
              <a:pPr/>
              <a:t>‹#›</a:t>
            </a:fld>
            <a:endParaRPr lang="en-GB" dirty="0"/>
          </a:p>
        </p:txBody>
      </p:sp>
      <p:sp>
        <p:nvSpPr>
          <p:cNvPr id="65" name="Google Shape;65;p21"/>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1"/>
          <p:cNvSpPr txBox="1">
            <a:spLocks noGrp="1"/>
          </p:cNvSpPr>
          <p:nvPr>
            <p:ph type="body" idx="1"/>
          </p:nvPr>
        </p:nvSpPr>
        <p:spPr>
          <a:xfrm>
            <a:off x="623392" y="1508787"/>
            <a:ext cx="5376400" cy="4512800"/>
          </a:xfrm>
          <a:prstGeom prst="rect">
            <a:avLst/>
          </a:prstGeom>
          <a:noFill/>
          <a:ln>
            <a:noFill/>
          </a:ln>
        </p:spPr>
        <p:txBody>
          <a:bodyPr spcFirstLastPara="1" wrap="square" lIns="91425" tIns="45700" rIns="91425" bIns="45700" anchor="t" anchorCtr="0">
            <a:noAutofit/>
          </a:bodyPr>
          <a:lstStyle>
            <a:lvl1pPr marL="609585" marR="0" lvl="0" indent="-457189" algn="l">
              <a:lnSpc>
                <a:spcPct val="100000"/>
              </a:lnSpc>
              <a:spcBef>
                <a:spcPts val="0"/>
              </a:spcBef>
              <a:spcAft>
                <a:spcPts val="0"/>
              </a:spcAft>
              <a:buClr>
                <a:srgbClr val="FFFFFF"/>
              </a:buClr>
              <a:buSzPts val="1800"/>
              <a:buFont typeface="Arial"/>
              <a:buChar char="•"/>
              <a:defRPr sz="2400">
                <a:solidFill>
                  <a:srgbClr val="FFFFFF"/>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pic>
        <p:nvPicPr>
          <p:cNvPr id="67" name="Google Shape;67;p21"/>
          <p:cNvPicPr preferRelativeResize="0"/>
          <p:nvPr/>
        </p:nvPicPr>
        <p:blipFill rotWithShape="1">
          <a:blip r:embed="rId2">
            <a:alphaModFix/>
          </a:blip>
          <a:srcRect/>
          <a:stretch/>
        </p:blipFill>
        <p:spPr>
          <a:xfrm>
            <a:off x="9936428" y="260648"/>
            <a:ext cx="1795129" cy="825760"/>
          </a:xfrm>
          <a:prstGeom prst="rect">
            <a:avLst/>
          </a:prstGeom>
          <a:noFill/>
          <a:ln>
            <a:noFill/>
          </a:ln>
        </p:spPr>
      </p:pic>
    </p:spTree>
    <p:extLst>
      <p:ext uri="{BB962C8B-B14F-4D97-AF65-F5344CB8AC3E}">
        <p14:creationId xmlns:p14="http://schemas.microsoft.com/office/powerpoint/2010/main" val="2230087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4_Title and Content">
  <p:cSld name="4_Title and Content">
    <p:bg>
      <p:bgPr>
        <a:solidFill>
          <a:srgbClr val="FFFFFF"/>
        </a:solidFill>
        <a:effectLst/>
      </p:bgPr>
    </p:bg>
    <p:spTree>
      <p:nvGrpSpPr>
        <p:cNvPr id="1" name="Shape 68"/>
        <p:cNvGrpSpPr/>
        <p:nvPr/>
      </p:nvGrpSpPr>
      <p:grpSpPr>
        <a:xfrm>
          <a:off x="0" y="0"/>
          <a:ext cx="0" cy="0"/>
          <a:chOff x="0" y="0"/>
          <a:chExt cx="0" cy="0"/>
        </a:xfrm>
      </p:grpSpPr>
      <p:sp>
        <p:nvSpPr>
          <p:cNvPr id="69" name="Google Shape;69;p22"/>
          <p:cNvSpPr/>
          <p:nvPr/>
        </p:nvSpPr>
        <p:spPr>
          <a:xfrm>
            <a:off x="6192011" y="0"/>
            <a:ext cx="6012000" cy="6858000"/>
          </a:xfrm>
          <a:prstGeom prst="rect">
            <a:avLst/>
          </a:prstGeom>
          <a:solidFill>
            <a:schemeClr val="dk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70" name="Google Shape;70;p22"/>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2"/>
          <p:cNvSpPr txBox="1">
            <a:spLocks noGrp="1"/>
          </p:cNvSpPr>
          <p:nvPr>
            <p:ph type="body" idx="1"/>
          </p:nvPr>
        </p:nvSpPr>
        <p:spPr>
          <a:xfrm>
            <a:off x="623392" y="1508787"/>
            <a:ext cx="5376400" cy="4512800"/>
          </a:xfrm>
          <a:prstGeom prst="rect">
            <a:avLst/>
          </a:prstGeom>
          <a:noFill/>
          <a:ln>
            <a:noFill/>
          </a:ln>
        </p:spPr>
        <p:txBody>
          <a:bodyPr spcFirstLastPara="1" wrap="square" lIns="91425" tIns="45700" rIns="91425" bIns="45700" anchor="t" anchorCtr="0">
            <a:noAutofit/>
          </a:bodyPr>
          <a:lstStyle>
            <a:lvl1pPr marL="609585" marR="0" lvl="0" indent="-457189" algn="l">
              <a:lnSpc>
                <a:spcPct val="100000"/>
              </a:lnSpc>
              <a:spcBef>
                <a:spcPts val="0"/>
              </a:spcBef>
              <a:spcAft>
                <a:spcPts val="0"/>
              </a:spcAft>
              <a:buClr>
                <a:schemeClr val="accent1"/>
              </a:buClr>
              <a:buSzPts val="1800"/>
              <a:buFont typeface="Arial"/>
              <a:buChar char="•"/>
              <a:defRPr sz="2400">
                <a:solidFill>
                  <a:schemeClr val="accent1"/>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pic>
        <p:nvPicPr>
          <p:cNvPr id="72" name="Google Shape;72;p22"/>
          <p:cNvPicPr preferRelativeResize="0"/>
          <p:nvPr/>
        </p:nvPicPr>
        <p:blipFill rotWithShape="1">
          <a:blip r:embed="rId2">
            <a:alphaModFix/>
          </a:blip>
          <a:srcRect/>
          <a:stretch/>
        </p:blipFill>
        <p:spPr>
          <a:xfrm>
            <a:off x="9936428" y="260648"/>
            <a:ext cx="1795129" cy="825760"/>
          </a:xfrm>
          <a:prstGeom prst="rect">
            <a:avLst/>
          </a:prstGeom>
          <a:noFill/>
          <a:ln>
            <a:noFill/>
          </a:ln>
        </p:spPr>
      </p:pic>
    </p:spTree>
    <p:extLst>
      <p:ext uri="{BB962C8B-B14F-4D97-AF65-F5344CB8AC3E}">
        <p14:creationId xmlns:p14="http://schemas.microsoft.com/office/powerpoint/2010/main" val="1308212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solidFill>
          <a:srgbClr val="FFFFFF"/>
        </a:solidFill>
        <a:effectLst/>
      </p:bgPr>
    </p:bg>
    <p:spTree>
      <p:nvGrpSpPr>
        <p:cNvPr id="1" name="Shape 73"/>
        <p:cNvGrpSpPr/>
        <p:nvPr/>
      </p:nvGrpSpPr>
      <p:grpSpPr>
        <a:xfrm>
          <a:off x="0" y="0"/>
          <a:ext cx="0" cy="0"/>
          <a:chOff x="0" y="0"/>
          <a:chExt cx="0" cy="0"/>
        </a:xfrm>
      </p:grpSpPr>
      <p:sp>
        <p:nvSpPr>
          <p:cNvPr id="74" name="Google Shape;74;p23"/>
          <p:cNvSpPr/>
          <p:nvPr/>
        </p:nvSpPr>
        <p:spPr>
          <a:xfrm>
            <a:off x="6384032" y="0"/>
            <a:ext cx="5808000" cy="6858000"/>
          </a:xfrm>
          <a:prstGeom prst="rect">
            <a:avLst/>
          </a:prstGeom>
          <a:solidFill>
            <a:schemeClr val="lt2"/>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75" name="Google Shape;75;p23"/>
          <p:cNvSpPr txBox="1">
            <a:spLocks noGrp="1"/>
          </p:cNvSpPr>
          <p:nvPr>
            <p:ph type="sldNum" idx="12"/>
          </p:nvPr>
        </p:nvSpPr>
        <p:spPr>
          <a:xfrm>
            <a:off x="8400256" y="6309320"/>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dk1"/>
                </a:solidFill>
                <a:latin typeface="Arial"/>
                <a:ea typeface="Arial"/>
                <a:cs typeface="Arial"/>
                <a:sym typeface="Arial"/>
              </a:defRPr>
            </a:lvl9pPr>
          </a:lstStyle>
          <a:p>
            <a:fld id="{00000000-1234-1234-1234-123412341234}" type="slidenum">
              <a:rPr lang="en-GB" smtClean="0"/>
              <a:pPr/>
              <a:t>‹#›</a:t>
            </a:fld>
            <a:endParaRPr lang="en-GB" dirty="0"/>
          </a:p>
        </p:txBody>
      </p:sp>
      <p:sp>
        <p:nvSpPr>
          <p:cNvPr id="76" name="Google Shape;76;p23"/>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3"/>
          <p:cNvSpPr txBox="1">
            <a:spLocks noGrp="1"/>
          </p:cNvSpPr>
          <p:nvPr>
            <p:ph type="body" idx="1"/>
          </p:nvPr>
        </p:nvSpPr>
        <p:spPr>
          <a:xfrm>
            <a:off x="624417" y="1509184"/>
            <a:ext cx="5376400" cy="4512800"/>
          </a:xfrm>
          <a:prstGeom prst="rect">
            <a:avLst/>
          </a:prstGeom>
          <a:noFill/>
          <a:ln>
            <a:noFill/>
          </a:ln>
        </p:spPr>
        <p:txBody>
          <a:bodyPr spcFirstLastPara="1" wrap="square" lIns="91425" tIns="45700" rIns="91425" bIns="45700" anchor="t" anchorCtr="0">
            <a:noAutofit/>
          </a:bodyPr>
          <a:lstStyle>
            <a:lvl1pPr marL="609585" marR="0" lvl="0" indent="-457189" algn="l">
              <a:lnSpc>
                <a:spcPct val="100000"/>
              </a:lnSpc>
              <a:spcBef>
                <a:spcPts val="0"/>
              </a:spcBef>
              <a:spcAft>
                <a:spcPts val="0"/>
              </a:spcAft>
              <a:buClr>
                <a:schemeClr val="dk1"/>
              </a:buClr>
              <a:buSzPts val="1800"/>
              <a:buFont typeface="Arial"/>
              <a:buChar char="•"/>
              <a:defRPr sz="2400">
                <a:solidFill>
                  <a:schemeClr val="dk1"/>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pic>
        <p:nvPicPr>
          <p:cNvPr id="78" name="Google Shape;78;p23"/>
          <p:cNvPicPr preferRelativeResize="0"/>
          <p:nvPr/>
        </p:nvPicPr>
        <p:blipFill rotWithShape="1">
          <a:blip r:embed="rId2">
            <a:alphaModFix/>
          </a:blip>
          <a:srcRect/>
          <a:stretch/>
        </p:blipFill>
        <p:spPr>
          <a:xfrm>
            <a:off x="9936428" y="260648"/>
            <a:ext cx="1795129" cy="825760"/>
          </a:xfrm>
          <a:prstGeom prst="rect">
            <a:avLst/>
          </a:prstGeom>
          <a:noFill/>
          <a:ln>
            <a:noFill/>
          </a:ln>
        </p:spPr>
      </p:pic>
    </p:spTree>
    <p:extLst>
      <p:ext uri="{BB962C8B-B14F-4D97-AF65-F5344CB8AC3E}">
        <p14:creationId xmlns:p14="http://schemas.microsoft.com/office/powerpoint/2010/main" val="4218413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4_Custom Layout">
  <p:cSld name="4_Custom Layout">
    <p:bg>
      <p:bgPr>
        <a:solidFill>
          <a:schemeClr val="dk1"/>
        </a:solidFill>
        <a:effectLst/>
      </p:bgPr>
    </p:bg>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609600" y="274639"/>
            <a:ext cx="10972800" cy="1143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24"/>
          <p:cNvSpPr txBox="1">
            <a:spLocks noGrp="1"/>
          </p:cNvSpPr>
          <p:nvPr>
            <p:ph type="dt" idx="10"/>
          </p:nvPr>
        </p:nvSpPr>
        <p:spPr>
          <a:xfrm>
            <a:off x="609600" y="6356351"/>
            <a:ext cx="2844800" cy="365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24"/>
          <p:cNvSpPr txBox="1">
            <a:spLocks noGrp="1"/>
          </p:cNvSpPr>
          <p:nvPr>
            <p:ph type="ftr" idx="11"/>
          </p:nvPr>
        </p:nvSpPr>
        <p:spPr>
          <a:xfrm>
            <a:off x="4165600" y="6356351"/>
            <a:ext cx="3860800" cy="365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24"/>
          <p:cNvSpPr txBox="1">
            <a:spLocks noGrp="1"/>
          </p:cNvSpPr>
          <p:nvPr>
            <p:ph type="sldNum" idx="12"/>
          </p:nvPr>
        </p:nvSpPr>
        <p:spPr>
          <a:xfrm>
            <a:off x="8737600" y="6356351"/>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939467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_AND_BODY" type="tx">
  <p:cSld name="TITLE_AND_BODY">
    <p:spTree>
      <p:nvGrpSpPr>
        <p:cNvPr id="1" name="Shape 84"/>
        <p:cNvGrpSpPr/>
        <p:nvPr/>
      </p:nvGrpSpPr>
      <p:grpSpPr>
        <a:xfrm>
          <a:off x="0" y="0"/>
          <a:ext cx="0" cy="0"/>
          <a:chOff x="0" y="0"/>
          <a:chExt cx="0" cy="0"/>
        </a:xfrm>
      </p:grpSpPr>
      <p:sp>
        <p:nvSpPr>
          <p:cNvPr id="85" name="Google Shape;85;p25"/>
          <p:cNvSpPr txBox="1">
            <a:spLocks noGrp="1"/>
          </p:cNvSpPr>
          <p:nvPr>
            <p:ph type="title"/>
          </p:nvPr>
        </p:nvSpPr>
        <p:spPr>
          <a:xfrm>
            <a:off x="415600" y="593367"/>
            <a:ext cx="11360800" cy="763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33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25"/>
          <p:cNvSpPr txBox="1">
            <a:spLocks noGrp="1"/>
          </p:cNvSpPr>
          <p:nvPr>
            <p:ph type="body" idx="1"/>
          </p:nvPr>
        </p:nvSpPr>
        <p:spPr>
          <a:xfrm>
            <a:off x="415600" y="1536633"/>
            <a:ext cx="11360800" cy="4555200"/>
          </a:xfrm>
          <a:prstGeom prst="rect">
            <a:avLst/>
          </a:prstGeom>
          <a:noFill/>
          <a:ln>
            <a:noFill/>
          </a:ln>
        </p:spPr>
        <p:txBody>
          <a:bodyPr spcFirstLastPara="1" wrap="square" lIns="91425" tIns="45700" rIns="91425" bIns="45700" anchor="t" anchorCtr="0">
            <a:noAutofit/>
          </a:bodyPr>
          <a:lstStyle>
            <a:lvl1pPr marL="609585" lvl="0" indent="-558786" algn="l">
              <a:lnSpc>
                <a:spcPct val="100000"/>
              </a:lnSpc>
              <a:spcBef>
                <a:spcPts val="800"/>
              </a:spcBef>
              <a:spcAft>
                <a:spcPts val="0"/>
              </a:spcAft>
              <a:buSzPts val="3000"/>
              <a:buChar char="•"/>
              <a:defRPr/>
            </a:lvl1pPr>
            <a:lvl2pPr marL="1219170" lvl="1" indent="-524920" algn="l">
              <a:lnSpc>
                <a:spcPct val="100000"/>
              </a:lnSpc>
              <a:spcBef>
                <a:spcPts val="693"/>
              </a:spcBef>
              <a:spcAft>
                <a:spcPts val="0"/>
              </a:spcAft>
              <a:buSzPts val="2600"/>
              <a:buChar char="–"/>
              <a:defRPr/>
            </a:lvl2pPr>
            <a:lvl3pPr marL="1828754" lvl="2" indent="-491054" algn="l">
              <a:lnSpc>
                <a:spcPct val="100000"/>
              </a:lnSpc>
              <a:spcBef>
                <a:spcPts val="587"/>
              </a:spcBef>
              <a:spcAft>
                <a:spcPts val="0"/>
              </a:spcAft>
              <a:buSzPts val="2200"/>
              <a:buChar char="•"/>
              <a:defRPr/>
            </a:lvl3pPr>
            <a:lvl4pPr marL="2438339" lvl="3" indent="-474121" algn="l">
              <a:lnSpc>
                <a:spcPct val="100000"/>
              </a:lnSpc>
              <a:spcBef>
                <a:spcPts val="533"/>
              </a:spcBef>
              <a:spcAft>
                <a:spcPts val="0"/>
              </a:spcAft>
              <a:buSzPts val="2000"/>
              <a:buChar char="–"/>
              <a:defRPr/>
            </a:lvl4pPr>
            <a:lvl5pPr marL="3047924" lvl="4" indent="-474121" algn="l">
              <a:lnSpc>
                <a:spcPct val="100000"/>
              </a:lnSpc>
              <a:spcBef>
                <a:spcPts val="533"/>
              </a:spcBef>
              <a:spcAft>
                <a:spcPts val="0"/>
              </a:spcAft>
              <a:buSzPts val="2000"/>
              <a:buChar char="»"/>
              <a:defRPr/>
            </a:lvl5pPr>
            <a:lvl6pPr marL="3657509" lvl="5" indent="-474121" algn="l">
              <a:lnSpc>
                <a:spcPct val="100000"/>
              </a:lnSpc>
              <a:spcBef>
                <a:spcPts val="533"/>
              </a:spcBef>
              <a:spcAft>
                <a:spcPts val="0"/>
              </a:spcAft>
              <a:buSzPts val="2000"/>
              <a:buChar char="•"/>
              <a:defRPr/>
            </a:lvl6pPr>
            <a:lvl7pPr marL="4267093" lvl="6" indent="-474121" algn="l">
              <a:lnSpc>
                <a:spcPct val="100000"/>
              </a:lnSpc>
              <a:spcBef>
                <a:spcPts val="533"/>
              </a:spcBef>
              <a:spcAft>
                <a:spcPts val="0"/>
              </a:spcAft>
              <a:buSzPts val="2000"/>
              <a:buChar char="•"/>
              <a:defRPr/>
            </a:lvl7pPr>
            <a:lvl8pPr marL="4876678" lvl="7" indent="-474121" algn="l">
              <a:lnSpc>
                <a:spcPct val="100000"/>
              </a:lnSpc>
              <a:spcBef>
                <a:spcPts val="533"/>
              </a:spcBef>
              <a:spcAft>
                <a:spcPts val="0"/>
              </a:spcAft>
              <a:buSzPts val="2000"/>
              <a:buChar char="•"/>
              <a:defRPr/>
            </a:lvl8pPr>
            <a:lvl9pPr marL="5486263" lvl="8" indent="-474121" algn="l">
              <a:lnSpc>
                <a:spcPct val="100000"/>
              </a:lnSpc>
              <a:spcBef>
                <a:spcPts val="533"/>
              </a:spcBef>
              <a:spcAft>
                <a:spcPts val="0"/>
              </a:spcAft>
              <a:buSzPts val="2000"/>
              <a:buChar char="•"/>
              <a:defRPr/>
            </a:lvl9pPr>
          </a:lstStyle>
          <a:p>
            <a:endParaRPr/>
          </a:p>
        </p:txBody>
      </p:sp>
      <p:sp>
        <p:nvSpPr>
          <p:cNvPr id="87" name="Google Shape;87;p25"/>
          <p:cNvSpPr txBox="1">
            <a:spLocks noGrp="1"/>
          </p:cNvSpPr>
          <p:nvPr>
            <p:ph type="sldNum" idx="12"/>
          </p:nvPr>
        </p:nvSpPr>
        <p:spPr>
          <a:xfrm>
            <a:off x="11296611" y="6217623"/>
            <a:ext cx="731600" cy="5248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671183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8"/>
        <p:cNvGrpSpPr/>
        <p:nvPr/>
      </p:nvGrpSpPr>
      <p:grpSpPr>
        <a:xfrm>
          <a:off x="0" y="0"/>
          <a:ext cx="0" cy="0"/>
          <a:chOff x="0" y="0"/>
          <a:chExt cx="0" cy="0"/>
        </a:xfrm>
      </p:grpSpPr>
      <p:sp>
        <p:nvSpPr>
          <p:cNvPr id="89" name="Google Shape;89;p26"/>
          <p:cNvSpPr txBox="1">
            <a:spLocks noGrp="1"/>
          </p:cNvSpPr>
          <p:nvPr>
            <p:ph type="ctrTitle"/>
          </p:nvPr>
        </p:nvSpPr>
        <p:spPr>
          <a:xfrm>
            <a:off x="415611" y="992767"/>
            <a:ext cx="11360800" cy="2736800"/>
          </a:xfrm>
          <a:prstGeom prst="rect">
            <a:avLst/>
          </a:prstGeom>
          <a:noFill/>
          <a:ln>
            <a:noFill/>
          </a:ln>
        </p:spPr>
        <p:txBody>
          <a:bodyPr spcFirstLastPara="1" wrap="square" lIns="91425" tIns="45700" rIns="91425" bIns="45700" anchor="b" anchorCtr="0">
            <a:noAutofit/>
          </a:bodyPr>
          <a:lstStyle>
            <a:lvl1pPr lvl="0" algn="ctr">
              <a:lnSpc>
                <a:spcPct val="100000"/>
              </a:lnSpc>
              <a:spcBef>
                <a:spcPts val="0"/>
              </a:spcBef>
              <a:spcAft>
                <a:spcPts val="0"/>
              </a:spcAft>
              <a:buSzPts val="5200"/>
              <a:buNone/>
              <a:defRPr sz="6933"/>
            </a:lvl1pPr>
            <a:lvl2pPr lvl="1" algn="ctr">
              <a:lnSpc>
                <a:spcPct val="100000"/>
              </a:lnSpc>
              <a:spcBef>
                <a:spcPts val="0"/>
              </a:spcBef>
              <a:spcAft>
                <a:spcPts val="0"/>
              </a:spcAft>
              <a:buSzPts val="5200"/>
              <a:buNone/>
              <a:defRPr sz="6933"/>
            </a:lvl2pPr>
            <a:lvl3pPr lvl="2" algn="ctr">
              <a:lnSpc>
                <a:spcPct val="100000"/>
              </a:lnSpc>
              <a:spcBef>
                <a:spcPts val="0"/>
              </a:spcBef>
              <a:spcAft>
                <a:spcPts val="0"/>
              </a:spcAft>
              <a:buSzPts val="5200"/>
              <a:buNone/>
              <a:defRPr sz="6933"/>
            </a:lvl3pPr>
            <a:lvl4pPr lvl="3" algn="ctr">
              <a:lnSpc>
                <a:spcPct val="100000"/>
              </a:lnSpc>
              <a:spcBef>
                <a:spcPts val="0"/>
              </a:spcBef>
              <a:spcAft>
                <a:spcPts val="0"/>
              </a:spcAft>
              <a:buSzPts val="5200"/>
              <a:buNone/>
              <a:defRPr sz="6933"/>
            </a:lvl4pPr>
            <a:lvl5pPr lvl="4" algn="ctr">
              <a:lnSpc>
                <a:spcPct val="100000"/>
              </a:lnSpc>
              <a:spcBef>
                <a:spcPts val="0"/>
              </a:spcBef>
              <a:spcAft>
                <a:spcPts val="0"/>
              </a:spcAft>
              <a:buSzPts val="5200"/>
              <a:buNone/>
              <a:defRPr sz="6933"/>
            </a:lvl5pPr>
            <a:lvl6pPr lvl="5" algn="ctr">
              <a:lnSpc>
                <a:spcPct val="100000"/>
              </a:lnSpc>
              <a:spcBef>
                <a:spcPts val="0"/>
              </a:spcBef>
              <a:spcAft>
                <a:spcPts val="0"/>
              </a:spcAft>
              <a:buSzPts val="5200"/>
              <a:buNone/>
              <a:defRPr sz="6933"/>
            </a:lvl6pPr>
            <a:lvl7pPr lvl="6" algn="ctr">
              <a:lnSpc>
                <a:spcPct val="100000"/>
              </a:lnSpc>
              <a:spcBef>
                <a:spcPts val="0"/>
              </a:spcBef>
              <a:spcAft>
                <a:spcPts val="0"/>
              </a:spcAft>
              <a:buSzPts val="5200"/>
              <a:buNone/>
              <a:defRPr sz="6933"/>
            </a:lvl7pPr>
            <a:lvl8pPr lvl="7" algn="ctr">
              <a:lnSpc>
                <a:spcPct val="100000"/>
              </a:lnSpc>
              <a:spcBef>
                <a:spcPts val="0"/>
              </a:spcBef>
              <a:spcAft>
                <a:spcPts val="0"/>
              </a:spcAft>
              <a:buSzPts val="5200"/>
              <a:buNone/>
              <a:defRPr sz="6933"/>
            </a:lvl8pPr>
            <a:lvl9pPr lvl="8" algn="ctr">
              <a:lnSpc>
                <a:spcPct val="100000"/>
              </a:lnSpc>
              <a:spcBef>
                <a:spcPts val="0"/>
              </a:spcBef>
              <a:spcAft>
                <a:spcPts val="0"/>
              </a:spcAft>
              <a:buSzPts val="5200"/>
              <a:buNone/>
              <a:defRPr sz="6933"/>
            </a:lvl9pPr>
          </a:lstStyle>
          <a:p>
            <a:endParaRPr/>
          </a:p>
        </p:txBody>
      </p:sp>
      <p:sp>
        <p:nvSpPr>
          <p:cNvPr id="90" name="Google Shape;90;p26"/>
          <p:cNvSpPr txBox="1">
            <a:spLocks noGrp="1"/>
          </p:cNvSpPr>
          <p:nvPr>
            <p:ph type="subTitle" idx="1"/>
          </p:nvPr>
        </p:nvSpPr>
        <p:spPr>
          <a:xfrm>
            <a:off x="415600" y="3778833"/>
            <a:ext cx="11360800" cy="10568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800"/>
              </a:spcBef>
              <a:spcAft>
                <a:spcPts val="0"/>
              </a:spcAft>
              <a:buSzPts val="2800"/>
              <a:buNone/>
              <a:defRPr sz="3733"/>
            </a:lvl1pPr>
            <a:lvl2pPr lvl="1" algn="ctr">
              <a:lnSpc>
                <a:spcPct val="100000"/>
              </a:lnSpc>
              <a:spcBef>
                <a:spcPts val="693"/>
              </a:spcBef>
              <a:spcAft>
                <a:spcPts val="0"/>
              </a:spcAft>
              <a:buSzPts val="2800"/>
              <a:buNone/>
              <a:defRPr sz="3733"/>
            </a:lvl2pPr>
            <a:lvl3pPr lvl="2" algn="ctr">
              <a:lnSpc>
                <a:spcPct val="100000"/>
              </a:lnSpc>
              <a:spcBef>
                <a:spcPts val="587"/>
              </a:spcBef>
              <a:spcAft>
                <a:spcPts val="0"/>
              </a:spcAft>
              <a:buSzPts val="2800"/>
              <a:buNone/>
              <a:defRPr sz="3733"/>
            </a:lvl3pPr>
            <a:lvl4pPr lvl="3" algn="ctr">
              <a:lnSpc>
                <a:spcPct val="100000"/>
              </a:lnSpc>
              <a:spcBef>
                <a:spcPts val="533"/>
              </a:spcBef>
              <a:spcAft>
                <a:spcPts val="0"/>
              </a:spcAft>
              <a:buSzPts val="2800"/>
              <a:buNone/>
              <a:defRPr sz="3733"/>
            </a:lvl4pPr>
            <a:lvl5pPr lvl="4" algn="ctr">
              <a:lnSpc>
                <a:spcPct val="100000"/>
              </a:lnSpc>
              <a:spcBef>
                <a:spcPts val="533"/>
              </a:spcBef>
              <a:spcAft>
                <a:spcPts val="0"/>
              </a:spcAft>
              <a:buSzPts val="2800"/>
              <a:buNone/>
              <a:defRPr sz="3733"/>
            </a:lvl5pPr>
            <a:lvl6pPr lvl="5" algn="ctr">
              <a:lnSpc>
                <a:spcPct val="100000"/>
              </a:lnSpc>
              <a:spcBef>
                <a:spcPts val="533"/>
              </a:spcBef>
              <a:spcAft>
                <a:spcPts val="0"/>
              </a:spcAft>
              <a:buSzPts val="2800"/>
              <a:buNone/>
              <a:defRPr sz="3733"/>
            </a:lvl6pPr>
            <a:lvl7pPr lvl="6" algn="ctr">
              <a:lnSpc>
                <a:spcPct val="100000"/>
              </a:lnSpc>
              <a:spcBef>
                <a:spcPts val="533"/>
              </a:spcBef>
              <a:spcAft>
                <a:spcPts val="0"/>
              </a:spcAft>
              <a:buSzPts val="2800"/>
              <a:buNone/>
              <a:defRPr sz="3733"/>
            </a:lvl7pPr>
            <a:lvl8pPr lvl="7" algn="ctr">
              <a:lnSpc>
                <a:spcPct val="100000"/>
              </a:lnSpc>
              <a:spcBef>
                <a:spcPts val="533"/>
              </a:spcBef>
              <a:spcAft>
                <a:spcPts val="0"/>
              </a:spcAft>
              <a:buSzPts val="2800"/>
              <a:buNone/>
              <a:defRPr sz="3733"/>
            </a:lvl8pPr>
            <a:lvl9pPr lvl="8" algn="ctr">
              <a:lnSpc>
                <a:spcPct val="100000"/>
              </a:lnSpc>
              <a:spcBef>
                <a:spcPts val="533"/>
              </a:spcBef>
              <a:spcAft>
                <a:spcPts val="0"/>
              </a:spcAft>
              <a:buSzPts val="2800"/>
              <a:buNone/>
              <a:defRPr sz="3733"/>
            </a:lvl9pPr>
          </a:lstStyle>
          <a:p>
            <a:endParaRPr/>
          </a:p>
        </p:txBody>
      </p:sp>
      <p:sp>
        <p:nvSpPr>
          <p:cNvPr id="91" name="Google Shape;91;p26"/>
          <p:cNvSpPr txBox="1">
            <a:spLocks noGrp="1"/>
          </p:cNvSpPr>
          <p:nvPr>
            <p:ph type="sldNum" idx="12"/>
          </p:nvPr>
        </p:nvSpPr>
        <p:spPr>
          <a:xfrm>
            <a:off x="11296611" y="6217623"/>
            <a:ext cx="731600" cy="5248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369395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3_Title and Content">
  <p:cSld name="13_Title and Content">
    <p:bg>
      <p:bgPr>
        <a:solidFill>
          <a:schemeClr val="accent5"/>
        </a:solidFill>
        <a:effectLst/>
      </p:bgPr>
    </p:bg>
    <p:spTree>
      <p:nvGrpSpPr>
        <p:cNvPr id="1" name="Shape 21"/>
        <p:cNvGrpSpPr/>
        <p:nvPr/>
      </p:nvGrpSpPr>
      <p:grpSpPr>
        <a:xfrm>
          <a:off x="0" y="0"/>
          <a:ext cx="0" cy="0"/>
          <a:chOff x="0" y="0"/>
          <a:chExt cx="0" cy="0"/>
        </a:xfrm>
      </p:grpSpPr>
      <p:sp>
        <p:nvSpPr>
          <p:cNvPr id="22" name="Google Shape;22;p3"/>
          <p:cNvSpPr/>
          <p:nvPr/>
        </p:nvSpPr>
        <p:spPr>
          <a:xfrm>
            <a:off x="2" y="-27384"/>
            <a:ext cx="12191999" cy="1248139"/>
          </a:xfrm>
          <a:prstGeom prst="rect">
            <a:avLst/>
          </a:prstGeom>
          <a:solidFill>
            <a:schemeClr val="accent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2400" b="0" i="0" u="none" strike="noStrike" cap="none" dirty="0">
              <a:solidFill>
                <a:schemeClr val="lt1"/>
              </a:solidFill>
              <a:latin typeface="Arial"/>
              <a:ea typeface="Arial"/>
              <a:cs typeface="Arial"/>
              <a:sym typeface="Arial"/>
            </a:endParaRPr>
          </a:p>
        </p:txBody>
      </p:sp>
      <p:sp>
        <p:nvSpPr>
          <p:cNvPr id="23" name="Google Shape;23;p3"/>
          <p:cNvSpPr txBox="1">
            <a:spLocks noGrp="1"/>
          </p:cNvSpPr>
          <p:nvPr>
            <p:ph type="title"/>
          </p:nvPr>
        </p:nvSpPr>
        <p:spPr>
          <a:xfrm>
            <a:off x="414676" y="80710"/>
            <a:ext cx="9803493" cy="969957"/>
          </a:xfrm>
          <a:prstGeom prst="rect">
            <a:avLst/>
          </a:prstGeom>
          <a:noFill/>
          <a:ln>
            <a:noFill/>
          </a:ln>
        </p:spPr>
        <p:txBody>
          <a:bodyPr spcFirstLastPara="1" wrap="square" lIns="0" tIns="0" rIns="0" bIns="0" anchor="ctr" anchorCtr="0">
            <a:noAutofit/>
          </a:bodyPr>
          <a:lstStyle>
            <a:lvl1pPr lvl="0" algn="l">
              <a:spcBef>
                <a:spcPts val="0"/>
              </a:spcBef>
              <a:spcAft>
                <a:spcPts val="0"/>
              </a:spcAft>
              <a:buClr>
                <a:srgbClr val="FFFFFF"/>
              </a:buClr>
              <a:buSzPts val="2800"/>
              <a:buFont typeface="Arial"/>
              <a:buNone/>
              <a:defRPr sz="3733"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4" name="Google Shape;24;p3"/>
          <p:cNvPicPr preferRelativeResize="0"/>
          <p:nvPr/>
        </p:nvPicPr>
        <p:blipFill rotWithShape="1">
          <a:blip r:embed="rId2">
            <a:alphaModFix/>
          </a:blip>
          <a:srcRect/>
          <a:stretch/>
        </p:blipFill>
        <p:spPr>
          <a:xfrm>
            <a:off x="10218170" y="164638"/>
            <a:ext cx="1926503" cy="886029"/>
          </a:xfrm>
          <a:prstGeom prst="rect">
            <a:avLst/>
          </a:prstGeom>
          <a:noFill/>
          <a:ln>
            <a:noFill/>
          </a:ln>
        </p:spPr>
      </p:pic>
    </p:spTree>
    <p:extLst>
      <p:ext uri="{BB962C8B-B14F-4D97-AF65-F5344CB8AC3E}">
        <p14:creationId xmlns:p14="http://schemas.microsoft.com/office/powerpoint/2010/main" val="305327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6"/>
        <p:cNvGrpSpPr/>
        <p:nvPr/>
      </p:nvGrpSpPr>
      <p:grpSpPr>
        <a:xfrm>
          <a:off x="0" y="0"/>
          <a:ext cx="0" cy="0"/>
          <a:chOff x="0" y="0"/>
          <a:chExt cx="0" cy="0"/>
        </a:xfrm>
      </p:grpSpPr>
      <p:sp>
        <p:nvSpPr>
          <p:cNvPr id="17" name="Google Shape;17;p12"/>
          <p:cNvSpPr/>
          <p:nvPr/>
        </p:nvSpPr>
        <p:spPr>
          <a:xfrm>
            <a:off x="-17125" y="1160525"/>
            <a:ext cx="12209200" cy="5820800"/>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18" name="Google Shape;18;p12"/>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2"/>
          <p:cNvSpPr txBox="1">
            <a:spLocks noGrp="1"/>
          </p:cNvSpPr>
          <p:nvPr>
            <p:ph type="body" idx="1"/>
          </p:nvPr>
        </p:nvSpPr>
        <p:spPr>
          <a:xfrm>
            <a:off x="414676" y="1508787"/>
            <a:ext cx="11328400" cy="4525600"/>
          </a:xfrm>
          <a:prstGeom prst="rect">
            <a:avLst/>
          </a:prstGeom>
          <a:noFill/>
          <a:ln>
            <a:noFill/>
          </a:ln>
        </p:spPr>
        <p:txBody>
          <a:bodyPr spcFirstLastPara="1" wrap="square" lIns="91425" tIns="45700" rIns="91425" bIns="45700" anchor="t" anchorCtr="0">
            <a:noAutofit/>
          </a:bodyPr>
          <a:lstStyle>
            <a:lvl1pPr marL="609585" marR="0" lvl="0" indent="-457189" algn="l">
              <a:lnSpc>
                <a:spcPct val="100000"/>
              </a:lnSpc>
              <a:spcBef>
                <a:spcPts val="0"/>
              </a:spcBef>
              <a:spcAft>
                <a:spcPts val="0"/>
              </a:spcAft>
              <a:buClr>
                <a:schemeClr val="dk1"/>
              </a:buClr>
              <a:buSzPts val="1800"/>
              <a:buFont typeface="Arial"/>
              <a:buChar char="•"/>
              <a:defRPr sz="2400">
                <a:solidFill>
                  <a:schemeClr val="dk1"/>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pic>
        <p:nvPicPr>
          <p:cNvPr id="20" name="Google Shape;20;p12"/>
          <p:cNvPicPr preferRelativeResize="0"/>
          <p:nvPr/>
        </p:nvPicPr>
        <p:blipFill rotWithShape="1">
          <a:blip r:embed="rId2">
            <a:alphaModFix/>
          </a:blip>
          <a:srcRect/>
          <a:stretch/>
        </p:blipFill>
        <p:spPr>
          <a:xfrm>
            <a:off x="9936427" y="251723"/>
            <a:ext cx="1733852" cy="797427"/>
          </a:xfrm>
          <a:prstGeom prst="rect">
            <a:avLst/>
          </a:prstGeom>
          <a:noFill/>
          <a:ln>
            <a:noFill/>
          </a:ln>
        </p:spPr>
      </p:pic>
    </p:spTree>
    <p:extLst>
      <p:ext uri="{BB962C8B-B14F-4D97-AF65-F5344CB8AC3E}">
        <p14:creationId xmlns:p14="http://schemas.microsoft.com/office/powerpoint/2010/main" val="335341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Custom Layout">
  <p:cSld name="3_Custom Layout">
    <p:bg>
      <p:bgPr>
        <a:solidFill>
          <a:schemeClr val="lt2"/>
        </a:solidFill>
        <a:effectLst/>
      </p:bgPr>
    </p:bg>
    <p:spTree>
      <p:nvGrpSpPr>
        <p:cNvPr id="1" name="Shape 21"/>
        <p:cNvGrpSpPr/>
        <p:nvPr/>
      </p:nvGrpSpPr>
      <p:grpSpPr>
        <a:xfrm>
          <a:off x="0" y="0"/>
          <a:ext cx="0" cy="0"/>
          <a:chOff x="0" y="0"/>
          <a:chExt cx="0" cy="0"/>
        </a:xfrm>
      </p:grpSpPr>
      <p:sp>
        <p:nvSpPr>
          <p:cNvPr id="22" name="Google Shape;22;p13"/>
          <p:cNvSpPr txBox="1">
            <a:spLocks noGrp="1"/>
          </p:cNvSpPr>
          <p:nvPr>
            <p:ph type="title"/>
          </p:nvPr>
        </p:nvSpPr>
        <p:spPr>
          <a:xfrm>
            <a:off x="609600" y="274639"/>
            <a:ext cx="10972800" cy="1143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3"/>
          <p:cNvSpPr txBox="1">
            <a:spLocks noGrp="1"/>
          </p:cNvSpPr>
          <p:nvPr>
            <p:ph type="dt" idx="10"/>
          </p:nvPr>
        </p:nvSpPr>
        <p:spPr>
          <a:xfrm>
            <a:off x="609600" y="6356351"/>
            <a:ext cx="2844800" cy="365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4" name="Google Shape;24;p13"/>
          <p:cNvSpPr txBox="1">
            <a:spLocks noGrp="1"/>
          </p:cNvSpPr>
          <p:nvPr>
            <p:ph type="ftr" idx="11"/>
          </p:nvPr>
        </p:nvSpPr>
        <p:spPr>
          <a:xfrm>
            <a:off x="4165600" y="6356351"/>
            <a:ext cx="3860800" cy="365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5" name="Google Shape;25;p13"/>
          <p:cNvSpPr txBox="1">
            <a:spLocks noGrp="1"/>
          </p:cNvSpPr>
          <p:nvPr>
            <p:ph type="sldNum" idx="12"/>
          </p:nvPr>
        </p:nvSpPr>
        <p:spPr>
          <a:xfrm>
            <a:off x="8737600" y="6356351"/>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925473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rgbClr val="FFFFFF"/>
        </a:solidFill>
        <a:effectLst/>
      </p:bgPr>
    </p:bg>
    <p:spTree>
      <p:nvGrpSpPr>
        <p:cNvPr id="1" name="Shape 26"/>
        <p:cNvGrpSpPr/>
        <p:nvPr/>
      </p:nvGrpSpPr>
      <p:grpSpPr>
        <a:xfrm>
          <a:off x="0" y="0"/>
          <a:ext cx="0" cy="0"/>
          <a:chOff x="0" y="0"/>
          <a:chExt cx="0" cy="0"/>
        </a:xfrm>
      </p:grpSpPr>
      <p:sp>
        <p:nvSpPr>
          <p:cNvPr id="27" name="Google Shape;27;p14"/>
          <p:cNvSpPr/>
          <p:nvPr/>
        </p:nvSpPr>
        <p:spPr>
          <a:xfrm>
            <a:off x="-17125" y="1160525"/>
            <a:ext cx="12209200" cy="56976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28" name="Google Shape;28;p14"/>
          <p:cNvSpPr txBox="1">
            <a:spLocks noGrp="1"/>
          </p:cNvSpPr>
          <p:nvPr>
            <p:ph type="title"/>
          </p:nvPr>
        </p:nvSpPr>
        <p:spPr>
          <a:xfrm>
            <a:off x="623392" y="356659"/>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14676" y="1508787"/>
            <a:ext cx="11328400" cy="4525600"/>
          </a:xfrm>
          <a:prstGeom prst="rect">
            <a:avLst/>
          </a:prstGeom>
          <a:noFill/>
          <a:ln>
            <a:noFill/>
          </a:ln>
        </p:spPr>
        <p:txBody>
          <a:bodyPr spcFirstLastPara="1" wrap="square" lIns="91425" tIns="45700" rIns="91425" bIns="45700" anchor="t" anchorCtr="0">
            <a:noAutofit/>
          </a:bodyPr>
          <a:lstStyle>
            <a:lvl1pPr marL="609585" marR="0" lvl="0" indent="-457189" algn="l">
              <a:lnSpc>
                <a:spcPct val="100000"/>
              </a:lnSpc>
              <a:spcBef>
                <a:spcPts val="0"/>
              </a:spcBef>
              <a:spcAft>
                <a:spcPts val="0"/>
              </a:spcAft>
              <a:buClr>
                <a:srgbClr val="FFFFFF"/>
              </a:buClr>
              <a:buSzPts val="1800"/>
              <a:buFont typeface="Arial"/>
              <a:buChar char="•"/>
              <a:defRPr sz="2400">
                <a:solidFill>
                  <a:srgbClr val="FFFFFF"/>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pic>
        <p:nvPicPr>
          <p:cNvPr id="30" name="Google Shape;30;p14"/>
          <p:cNvPicPr preferRelativeResize="0"/>
          <p:nvPr/>
        </p:nvPicPr>
        <p:blipFill rotWithShape="1">
          <a:blip r:embed="rId2">
            <a:alphaModFix/>
          </a:blip>
          <a:srcRect/>
          <a:stretch/>
        </p:blipFill>
        <p:spPr>
          <a:xfrm>
            <a:off x="9802098" y="226251"/>
            <a:ext cx="1795129" cy="825760"/>
          </a:xfrm>
          <a:prstGeom prst="rect">
            <a:avLst/>
          </a:prstGeom>
          <a:noFill/>
          <a:ln>
            <a:noFill/>
          </a:ln>
        </p:spPr>
      </p:pic>
    </p:spTree>
    <p:extLst>
      <p:ext uri="{BB962C8B-B14F-4D97-AF65-F5344CB8AC3E}">
        <p14:creationId xmlns:p14="http://schemas.microsoft.com/office/powerpoint/2010/main" val="131800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
        <p:cNvGrpSpPr/>
        <p:nvPr/>
      </p:nvGrpSpPr>
      <p:grpSpPr>
        <a:xfrm>
          <a:off x="0" y="0"/>
          <a:ext cx="0" cy="0"/>
          <a:chOff x="0" y="0"/>
          <a:chExt cx="0" cy="0"/>
        </a:xfrm>
      </p:grpSpPr>
      <p:sp>
        <p:nvSpPr>
          <p:cNvPr id="32" name="Google Shape;32;p15"/>
          <p:cNvSpPr txBox="1">
            <a:spLocks noGrp="1"/>
          </p:cNvSpPr>
          <p:nvPr>
            <p:ph type="dt" idx="10"/>
          </p:nvPr>
        </p:nvSpPr>
        <p:spPr>
          <a:xfrm>
            <a:off x="609600" y="6356351"/>
            <a:ext cx="2844800" cy="365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3" name="Google Shape;33;p15"/>
          <p:cNvSpPr txBox="1">
            <a:spLocks noGrp="1"/>
          </p:cNvSpPr>
          <p:nvPr>
            <p:ph type="ftr" idx="11"/>
          </p:nvPr>
        </p:nvSpPr>
        <p:spPr>
          <a:xfrm>
            <a:off x="4165600" y="6356351"/>
            <a:ext cx="3860800" cy="365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4" name="Google Shape;34;p15"/>
          <p:cNvSpPr txBox="1">
            <a:spLocks noGrp="1"/>
          </p:cNvSpPr>
          <p:nvPr>
            <p:ph type="sldNum" idx="12"/>
          </p:nvPr>
        </p:nvSpPr>
        <p:spPr>
          <a:xfrm>
            <a:off x="8737600" y="6356351"/>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888888"/>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302680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35"/>
        <p:cNvGrpSpPr/>
        <p:nvPr/>
      </p:nvGrpSpPr>
      <p:grpSpPr>
        <a:xfrm>
          <a:off x="0" y="0"/>
          <a:ext cx="0" cy="0"/>
          <a:chOff x="0" y="0"/>
          <a:chExt cx="0" cy="0"/>
        </a:xfrm>
      </p:grpSpPr>
      <p:sp>
        <p:nvSpPr>
          <p:cNvPr id="36" name="Google Shape;36;p16"/>
          <p:cNvSpPr/>
          <p:nvPr/>
        </p:nvSpPr>
        <p:spPr>
          <a:xfrm>
            <a:off x="0" y="-39939"/>
            <a:ext cx="12192000" cy="8128000"/>
          </a:xfrm>
          <a:prstGeom prst="rect">
            <a:avLst/>
          </a:prstGeom>
          <a:solidFill>
            <a:srgbClr val="FFFFFF"/>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dirty="0">
              <a:solidFill>
                <a:srgbClr val="000000"/>
              </a:solidFill>
              <a:latin typeface="Arial"/>
              <a:ea typeface="Arial"/>
              <a:cs typeface="Arial"/>
              <a:sym typeface="Arial"/>
            </a:endParaRPr>
          </a:p>
        </p:txBody>
      </p:sp>
      <p:sp>
        <p:nvSpPr>
          <p:cNvPr id="37" name="Google Shape;37;p16"/>
          <p:cNvSpPr txBox="1">
            <a:spLocks noGrp="1"/>
          </p:cNvSpPr>
          <p:nvPr>
            <p:ph type="title"/>
          </p:nvPr>
        </p:nvSpPr>
        <p:spPr>
          <a:xfrm>
            <a:off x="960000" y="480001"/>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accent1"/>
              </a:buClr>
              <a:buSzPts val="3000"/>
              <a:buFont typeface="Arial"/>
              <a:buNone/>
              <a:defRPr sz="4000" b="1">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960000" y="1440000"/>
            <a:ext cx="10272000" cy="4581200"/>
          </a:xfrm>
          <a:prstGeom prst="rect">
            <a:avLst/>
          </a:prstGeom>
          <a:noFill/>
          <a:ln>
            <a:noFill/>
          </a:ln>
        </p:spPr>
        <p:txBody>
          <a:bodyPr spcFirstLastPara="1" wrap="square" lIns="0" tIns="0" rIns="0" bIns="0" anchor="t" anchorCtr="0">
            <a:noAutofit/>
          </a:bodyPr>
          <a:lstStyle>
            <a:lvl1pPr marL="609585" lvl="0" indent="-507987" algn="l">
              <a:lnSpc>
                <a:spcPct val="100000"/>
              </a:lnSpc>
              <a:spcBef>
                <a:spcPts val="640"/>
              </a:spcBef>
              <a:spcAft>
                <a:spcPts val="0"/>
              </a:spcAft>
              <a:buClr>
                <a:schemeClr val="lt1"/>
              </a:buClr>
              <a:buSzPts val="2400"/>
              <a:buChar char="•"/>
              <a:defRPr sz="3200">
                <a:solidFill>
                  <a:schemeClr val="lt1"/>
                </a:solidFill>
              </a:defRPr>
            </a:lvl1pPr>
            <a:lvl2pPr marL="1219170" lvl="1" indent="-482588" algn="l">
              <a:lnSpc>
                <a:spcPct val="100000"/>
              </a:lnSpc>
              <a:spcBef>
                <a:spcPts val="560"/>
              </a:spcBef>
              <a:spcAft>
                <a:spcPts val="0"/>
              </a:spcAft>
              <a:buClr>
                <a:schemeClr val="lt1"/>
              </a:buClr>
              <a:buSzPts val="2100"/>
              <a:buChar char="–"/>
              <a:defRPr sz="2800">
                <a:solidFill>
                  <a:schemeClr val="lt1"/>
                </a:solidFill>
              </a:defRPr>
            </a:lvl2pPr>
            <a:lvl3pPr marL="1828754" lvl="2" indent="-457189" algn="l">
              <a:lnSpc>
                <a:spcPct val="100000"/>
              </a:lnSpc>
              <a:spcBef>
                <a:spcPts val="480"/>
              </a:spcBef>
              <a:spcAft>
                <a:spcPts val="0"/>
              </a:spcAft>
              <a:buClr>
                <a:schemeClr val="lt1"/>
              </a:buClr>
              <a:buSzPts val="1800"/>
              <a:buFont typeface="Noto Sans Symbols"/>
              <a:buChar char="▪"/>
              <a:defRPr sz="2400">
                <a:solidFill>
                  <a:schemeClr val="lt1"/>
                </a:solidFill>
              </a:defRPr>
            </a:lvl3pPr>
            <a:lvl4pPr marL="2438339" lvl="3" indent="-482588" algn="l">
              <a:lnSpc>
                <a:spcPct val="100000"/>
              </a:lnSpc>
              <a:spcBef>
                <a:spcPts val="560"/>
              </a:spcBef>
              <a:spcAft>
                <a:spcPts val="0"/>
              </a:spcAft>
              <a:buClr>
                <a:schemeClr val="accent1"/>
              </a:buClr>
              <a:buSzPts val="2100"/>
              <a:buChar char="–"/>
              <a:defRPr sz="2800"/>
            </a:lvl4pPr>
            <a:lvl5pPr marL="3047924" lvl="4" indent="-448722" algn="l">
              <a:lnSpc>
                <a:spcPct val="100000"/>
              </a:lnSpc>
              <a:spcBef>
                <a:spcPts val="453"/>
              </a:spcBef>
              <a:spcAft>
                <a:spcPts val="0"/>
              </a:spcAft>
              <a:buClr>
                <a:schemeClr val="accent1"/>
              </a:buClr>
              <a:buSzPts val="1700"/>
              <a:buChar char="»"/>
              <a:defRPr sz="2267"/>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sp>
        <p:nvSpPr>
          <p:cNvPr id="39" name="Google Shape;39;p16"/>
          <p:cNvSpPr txBox="1">
            <a:spLocks noGrp="1"/>
          </p:cNvSpPr>
          <p:nvPr>
            <p:ph type="sldNum" idx="12"/>
          </p:nvPr>
        </p:nvSpPr>
        <p:spPr>
          <a:xfrm>
            <a:off x="8400256" y="6309323"/>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9pPr>
          </a:lstStyle>
          <a:p>
            <a:fld id="{00000000-1234-1234-1234-123412341234}" type="slidenum">
              <a:rPr lang="en-GB" smtClean="0"/>
              <a:pPr/>
              <a:t>‹#›</a:t>
            </a:fld>
            <a:endParaRPr lang="en-GB" dirty="0"/>
          </a:p>
        </p:txBody>
      </p:sp>
      <p:sp>
        <p:nvSpPr>
          <p:cNvPr id="40" name="Google Shape;40;p16"/>
          <p:cNvSpPr/>
          <p:nvPr/>
        </p:nvSpPr>
        <p:spPr>
          <a:xfrm>
            <a:off x="0" y="-39939"/>
            <a:ext cx="12192000" cy="1356800"/>
          </a:xfrm>
          <a:prstGeom prst="rect">
            <a:avLst/>
          </a:prstGeom>
          <a:solidFill>
            <a:schemeClr val="accent5"/>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576944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41"/>
        <p:cNvGrpSpPr/>
        <p:nvPr/>
      </p:nvGrpSpPr>
      <p:grpSpPr>
        <a:xfrm>
          <a:off x="0" y="0"/>
          <a:ext cx="0" cy="0"/>
          <a:chOff x="0" y="0"/>
          <a:chExt cx="0" cy="0"/>
        </a:xfrm>
      </p:grpSpPr>
      <p:sp>
        <p:nvSpPr>
          <p:cNvPr id="42" name="Google Shape;42;p17"/>
          <p:cNvSpPr txBox="1">
            <a:spLocks noGrp="1"/>
          </p:cNvSpPr>
          <p:nvPr>
            <p:ph type="title"/>
          </p:nvPr>
        </p:nvSpPr>
        <p:spPr>
          <a:xfrm>
            <a:off x="609600" y="274639"/>
            <a:ext cx="10972800" cy="1143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7"/>
          <p:cNvSpPr txBox="1">
            <a:spLocks noGrp="1"/>
          </p:cNvSpPr>
          <p:nvPr>
            <p:ph type="dt" idx="10"/>
          </p:nvPr>
        </p:nvSpPr>
        <p:spPr>
          <a:xfrm>
            <a:off x="609600" y="6356351"/>
            <a:ext cx="2844800" cy="3652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4" name="Google Shape;44;p17"/>
          <p:cNvSpPr txBox="1">
            <a:spLocks noGrp="1"/>
          </p:cNvSpPr>
          <p:nvPr>
            <p:ph type="ftr" idx="11"/>
          </p:nvPr>
        </p:nvSpPr>
        <p:spPr>
          <a:xfrm>
            <a:off x="4165600" y="6356351"/>
            <a:ext cx="3860800" cy="365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5" name="Google Shape;45;p17"/>
          <p:cNvSpPr txBox="1">
            <a:spLocks noGrp="1"/>
          </p:cNvSpPr>
          <p:nvPr>
            <p:ph type="sldNum" idx="12"/>
          </p:nvPr>
        </p:nvSpPr>
        <p:spPr>
          <a:xfrm>
            <a:off x="8737600" y="6356351"/>
            <a:ext cx="2844800" cy="3652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65355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46"/>
        <p:cNvGrpSpPr/>
        <p:nvPr/>
      </p:nvGrpSpPr>
      <p:grpSpPr>
        <a:xfrm>
          <a:off x="0" y="0"/>
          <a:ext cx="0" cy="0"/>
          <a:chOff x="0" y="0"/>
          <a:chExt cx="0" cy="0"/>
        </a:xfrm>
      </p:grpSpPr>
      <p:sp>
        <p:nvSpPr>
          <p:cNvPr id="47" name="Google Shape;47;p18"/>
          <p:cNvSpPr/>
          <p:nvPr/>
        </p:nvSpPr>
        <p:spPr>
          <a:xfrm>
            <a:off x="0" y="0"/>
            <a:ext cx="5852000" cy="68852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48" name="Google Shape;48;p18"/>
          <p:cNvSpPr txBox="1">
            <a:spLocks noGrp="1"/>
          </p:cNvSpPr>
          <p:nvPr>
            <p:ph type="title"/>
          </p:nvPr>
        </p:nvSpPr>
        <p:spPr>
          <a:xfrm>
            <a:off x="431371" y="260648"/>
            <a:ext cx="10176000" cy="7060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rgbClr val="FFFFFF"/>
              </a:buClr>
              <a:buSzPts val="3000"/>
              <a:buFont typeface="Arial"/>
              <a:buNone/>
              <a:defRPr sz="4000" b="1">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8"/>
          <p:cNvSpPr txBox="1">
            <a:spLocks noGrp="1"/>
          </p:cNvSpPr>
          <p:nvPr>
            <p:ph type="body" idx="1"/>
          </p:nvPr>
        </p:nvSpPr>
        <p:spPr>
          <a:xfrm>
            <a:off x="335360" y="1412776"/>
            <a:ext cx="5006400" cy="4526000"/>
          </a:xfrm>
          <a:prstGeom prst="rect">
            <a:avLst/>
          </a:prstGeom>
          <a:noFill/>
          <a:ln>
            <a:noFill/>
          </a:ln>
        </p:spPr>
        <p:txBody>
          <a:bodyPr spcFirstLastPara="1" wrap="square" lIns="91425" tIns="45700" rIns="91425" bIns="45700" anchor="t" anchorCtr="0">
            <a:noAutofit/>
          </a:bodyPr>
          <a:lstStyle>
            <a:lvl1pPr marL="609585" marR="0" lvl="0" indent="-558786" algn="l">
              <a:lnSpc>
                <a:spcPct val="100000"/>
              </a:lnSpc>
              <a:spcBef>
                <a:spcPts val="0"/>
              </a:spcBef>
              <a:spcAft>
                <a:spcPts val="0"/>
              </a:spcAft>
              <a:buClr>
                <a:srgbClr val="FFFFFF"/>
              </a:buClr>
              <a:buSzPts val="3000"/>
              <a:buFont typeface="Arial"/>
              <a:buChar char="•"/>
              <a:defRPr>
                <a:solidFill>
                  <a:srgbClr val="FFFFFF"/>
                </a:solidFill>
              </a:defRPr>
            </a:lvl1pPr>
            <a:lvl2pPr marL="1219170" lvl="1" indent="-524920" algn="l">
              <a:lnSpc>
                <a:spcPct val="100000"/>
              </a:lnSpc>
              <a:spcBef>
                <a:spcPts val="693"/>
              </a:spcBef>
              <a:spcAft>
                <a:spcPts val="0"/>
              </a:spcAft>
              <a:buClr>
                <a:srgbClr val="FFFFFF"/>
              </a:buClr>
              <a:buSzPts val="2600"/>
              <a:buChar char="–"/>
              <a:defRPr>
                <a:solidFill>
                  <a:srgbClr val="FFFFFF"/>
                </a:solidFill>
              </a:defRPr>
            </a:lvl2pPr>
            <a:lvl3pPr marL="1828754" lvl="2" indent="-491054" algn="l">
              <a:lnSpc>
                <a:spcPct val="100000"/>
              </a:lnSpc>
              <a:spcBef>
                <a:spcPts val="587"/>
              </a:spcBef>
              <a:spcAft>
                <a:spcPts val="0"/>
              </a:spcAft>
              <a:buClr>
                <a:srgbClr val="FFFFFF"/>
              </a:buClr>
              <a:buSzPts val="2200"/>
              <a:buChar char="•"/>
              <a:defRPr>
                <a:solidFill>
                  <a:srgbClr val="FFFFFF"/>
                </a:solidFill>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dk1"/>
              </a:buClr>
              <a:buSzPts val="1800"/>
              <a:buChar char="•"/>
              <a:defRPr/>
            </a:lvl6pPr>
            <a:lvl7pPr marL="4267093" lvl="6" indent="-457189" algn="l">
              <a:lnSpc>
                <a:spcPct val="100000"/>
              </a:lnSpc>
              <a:spcBef>
                <a:spcPts val="480"/>
              </a:spcBef>
              <a:spcAft>
                <a:spcPts val="0"/>
              </a:spcAft>
              <a:buClr>
                <a:schemeClr val="dk1"/>
              </a:buClr>
              <a:buSzPts val="1800"/>
              <a:buChar char="•"/>
              <a:defRPr/>
            </a:lvl7pPr>
            <a:lvl8pPr marL="4876678" lvl="7" indent="-457189" algn="l">
              <a:lnSpc>
                <a:spcPct val="100000"/>
              </a:lnSpc>
              <a:spcBef>
                <a:spcPts val="480"/>
              </a:spcBef>
              <a:spcAft>
                <a:spcPts val="0"/>
              </a:spcAft>
              <a:buClr>
                <a:schemeClr val="dk1"/>
              </a:buClr>
              <a:buSzPts val="1800"/>
              <a:buChar char="•"/>
              <a:defRPr/>
            </a:lvl8pPr>
            <a:lvl9pPr marL="5486263" lvl="8" indent="-457189" algn="l">
              <a:lnSpc>
                <a:spcPct val="100000"/>
              </a:lnSpc>
              <a:spcBef>
                <a:spcPts val="480"/>
              </a:spcBef>
              <a:spcAft>
                <a:spcPts val="0"/>
              </a:spcAft>
              <a:buClr>
                <a:schemeClr val="dk1"/>
              </a:buClr>
              <a:buSzPts val="1800"/>
              <a:buChar char="•"/>
              <a:defRPr/>
            </a:lvl9pPr>
          </a:lstStyle>
          <a:p>
            <a:endParaRPr/>
          </a:p>
        </p:txBody>
      </p:sp>
      <p:pic>
        <p:nvPicPr>
          <p:cNvPr id="50" name="Google Shape;50;p18"/>
          <p:cNvPicPr preferRelativeResize="0"/>
          <p:nvPr/>
        </p:nvPicPr>
        <p:blipFill rotWithShape="1">
          <a:blip r:embed="rId2">
            <a:alphaModFix/>
          </a:blip>
          <a:srcRect/>
          <a:stretch/>
        </p:blipFill>
        <p:spPr>
          <a:xfrm>
            <a:off x="9936428" y="260648"/>
            <a:ext cx="1795129" cy="825760"/>
          </a:xfrm>
          <a:prstGeom prst="rect">
            <a:avLst/>
          </a:prstGeom>
          <a:noFill/>
          <a:ln>
            <a:noFill/>
          </a:ln>
        </p:spPr>
      </p:pic>
    </p:spTree>
    <p:extLst>
      <p:ext uri="{BB962C8B-B14F-4D97-AF65-F5344CB8AC3E}">
        <p14:creationId xmlns:p14="http://schemas.microsoft.com/office/powerpoint/2010/main" val="272760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2_Title Slide">
  <p:cSld name="12_Title Slide">
    <p:bg>
      <p:bgPr>
        <a:gradFill>
          <a:gsLst>
            <a:gs pos="0">
              <a:schemeClr val="dk1"/>
            </a:gs>
            <a:gs pos="100000">
              <a:schemeClr val="dk1"/>
            </a:gs>
          </a:gsLst>
          <a:lin ang="8100019" scaled="0"/>
        </a:gradFill>
        <a:effectLst/>
      </p:bgPr>
    </p:bg>
    <p:spTree>
      <p:nvGrpSpPr>
        <p:cNvPr id="1" name="Shape 51"/>
        <p:cNvGrpSpPr/>
        <p:nvPr/>
      </p:nvGrpSpPr>
      <p:grpSpPr>
        <a:xfrm>
          <a:off x="0" y="0"/>
          <a:ext cx="0" cy="0"/>
          <a:chOff x="0" y="0"/>
          <a:chExt cx="0" cy="0"/>
        </a:xfrm>
      </p:grpSpPr>
      <p:sp>
        <p:nvSpPr>
          <p:cNvPr id="52" name="Google Shape;52;p19"/>
          <p:cNvSpPr/>
          <p:nvPr/>
        </p:nvSpPr>
        <p:spPr>
          <a:xfrm>
            <a:off x="-48683" y="5811529"/>
            <a:ext cx="12267200" cy="1056000"/>
          </a:xfrm>
          <a:prstGeom prst="rect">
            <a:avLst/>
          </a:prstGeom>
          <a:solidFill>
            <a:srgbClr val="FFFFFF"/>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2400" b="0" i="0" u="none" strike="noStrike" cap="none" dirty="0">
              <a:solidFill>
                <a:schemeClr val="lt1"/>
              </a:solidFill>
              <a:latin typeface="Arial"/>
              <a:ea typeface="Arial"/>
              <a:cs typeface="Arial"/>
              <a:sym typeface="Arial"/>
            </a:endParaRPr>
          </a:p>
        </p:txBody>
      </p:sp>
      <p:sp>
        <p:nvSpPr>
          <p:cNvPr id="53" name="Google Shape;53;p19"/>
          <p:cNvSpPr txBox="1">
            <a:spLocks noGrp="1"/>
          </p:cNvSpPr>
          <p:nvPr>
            <p:ph type="body" idx="1"/>
          </p:nvPr>
        </p:nvSpPr>
        <p:spPr>
          <a:xfrm>
            <a:off x="1632075" y="2276872"/>
            <a:ext cx="8880400" cy="644800"/>
          </a:xfrm>
          <a:prstGeom prst="rect">
            <a:avLst/>
          </a:prstGeom>
          <a:noFill/>
          <a:ln>
            <a:noFill/>
          </a:ln>
        </p:spPr>
        <p:txBody>
          <a:bodyPr spcFirstLastPara="1" wrap="square" lIns="0" tIns="0" rIns="0" bIns="0" anchor="t" anchorCtr="0">
            <a:noAutofit/>
          </a:bodyPr>
          <a:lstStyle>
            <a:lvl1pPr marL="609585" lvl="0" indent="-304792" algn="l">
              <a:lnSpc>
                <a:spcPct val="100000"/>
              </a:lnSpc>
              <a:spcBef>
                <a:spcPts val="0"/>
              </a:spcBef>
              <a:spcAft>
                <a:spcPts val="0"/>
              </a:spcAft>
              <a:buClr>
                <a:srgbClr val="003087"/>
              </a:buClr>
              <a:buSzPts val="4000"/>
              <a:buNone/>
              <a:defRPr sz="5333" b="1">
                <a:solidFill>
                  <a:srgbClr val="003087"/>
                </a:solidFill>
                <a:latin typeface="Arial"/>
                <a:ea typeface="Arial"/>
                <a:cs typeface="Arial"/>
                <a:sym typeface="Aria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sp>
        <p:nvSpPr>
          <p:cNvPr id="54" name="Google Shape;54;p19"/>
          <p:cNvSpPr txBox="1">
            <a:spLocks noGrp="1"/>
          </p:cNvSpPr>
          <p:nvPr>
            <p:ph type="body" idx="2"/>
          </p:nvPr>
        </p:nvSpPr>
        <p:spPr>
          <a:xfrm>
            <a:off x="1612967" y="3316316"/>
            <a:ext cx="8880400" cy="592800"/>
          </a:xfrm>
          <a:prstGeom prst="rect">
            <a:avLst/>
          </a:prstGeom>
          <a:noFill/>
          <a:ln>
            <a:noFill/>
          </a:ln>
        </p:spPr>
        <p:txBody>
          <a:bodyPr spcFirstLastPara="1" wrap="square" lIns="0" tIns="0" rIns="0" bIns="0" anchor="t" anchorCtr="0">
            <a:noAutofit/>
          </a:bodyPr>
          <a:lstStyle>
            <a:lvl1pPr marL="609585" lvl="0" indent="-304792" algn="l">
              <a:lnSpc>
                <a:spcPct val="100000"/>
              </a:lnSpc>
              <a:spcBef>
                <a:spcPts val="560"/>
              </a:spcBef>
              <a:spcAft>
                <a:spcPts val="0"/>
              </a:spcAft>
              <a:buClr>
                <a:srgbClr val="FFFFFF"/>
              </a:buClr>
              <a:buSzPts val="2100"/>
              <a:buNone/>
              <a:defRPr sz="2800" b="1">
                <a:solidFill>
                  <a:srgbClr val="FFFFFF"/>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sp>
        <p:nvSpPr>
          <p:cNvPr id="55" name="Google Shape;55;p19"/>
          <p:cNvSpPr txBox="1">
            <a:spLocks noGrp="1"/>
          </p:cNvSpPr>
          <p:nvPr>
            <p:ph type="body" idx="3"/>
          </p:nvPr>
        </p:nvSpPr>
        <p:spPr>
          <a:xfrm>
            <a:off x="6192011" y="5952000"/>
            <a:ext cx="5232000" cy="720000"/>
          </a:xfrm>
          <a:prstGeom prst="rect">
            <a:avLst/>
          </a:prstGeom>
          <a:noFill/>
          <a:ln>
            <a:noFill/>
          </a:ln>
        </p:spPr>
        <p:txBody>
          <a:bodyPr spcFirstLastPara="1" wrap="square" lIns="0" tIns="0" rIns="0" bIns="0" anchor="t" anchorCtr="0">
            <a:noAutofit/>
          </a:bodyPr>
          <a:lstStyle>
            <a:lvl1pPr marL="609585" lvl="0" indent="-304792" algn="r">
              <a:lnSpc>
                <a:spcPct val="100000"/>
              </a:lnSpc>
              <a:spcBef>
                <a:spcPts val="400"/>
              </a:spcBef>
              <a:spcAft>
                <a:spcPts val="0"/>
              </a:spcAft>
              <a:buClr>
                <a:srgbClr val="003087"/>
              </a:buClr>
              <a:buSzPts val="1500"/>
              <a:buNone/>
              <a:defRPr sz="2000" b="1">
                <a:solidFill>
                  <a:srgbClr val="003087"/>
                </a:solidFill>
              </a:defRPr>
            </a:lvl1pPr>
            <a:lvl2pPr marL="1219170" lvl="1" indent="-457189" algn="l">
              <a:lnSpc>
                <a:spcPct val="100000"/>
              </a:lnSpc>
              <a:spcBef>
                <a:spcPts val="480"/>
              </a:spcBef>
              <a:spcAft>
                <a:spcPts val="0"/>
              </a:spcAft>
              <a:buClr>
                <a:schemeClr val="accent1"/>
              </a:buClr>
              <a:buSzPts val="1800"/>
              <a:buChar char="–"/>
              <a:defRPr/>
            </a:lvl2pPr>
            <a:lvl3pPr marL="1828754" lvl="2" indent="-457189" algn="l">
              <a:lnSpc>
                <a:spcPct val="100000"/>
              </a:lnSpc>
              <a:spcBef>
                <a:spcPts val="480"/>
              </a:spcBef>
              <a:spcAft>
                <a:spcPts val="0"/>
              </a:spcAft>
              <a:buClr>
                <a:schemeClr val="accent1"/>
              </a:buClr>
              <a:buSzPts val="1800"/>
              <a:buChar char="•"/>
              <a:defRPr/>
            </a:lvl3pPr>
            <a:lvl4pPr marL="2438339" lvl="3" indent="-457189" algn="l">
              <a:lnSpc>
                <a:spcPct val="100000"/>
              </a:lnSpc>
              <a:spcBef>
                <a:spcPts val="480"/>
              </a:spcBef>
              <a:spcAft>
                <a:spcPts val="0"/>
              </a:spcAft>
              <a:buClr>
                <a:schemeClr val="accent1"/>
              </a:buClr>
              <a:buSzPts val="1800"/>
              <a:buChar char="–"/>
              <a:defRPr/>
            </a:lvl4pPr>
            <a:lvl5pPr marL="3047924" lvl="4" indent="-457189" algn="l">
              <a:lnSpc>
                <a:spcPct val="100000"/>
              </a:lnSpc>
              <a:spcBef>
                <a:spcPts val="480"/>
              </a:spcBef>
              <a:spcAft>
                <a:spcPts val="0"/>
              </a:spcAft>
              <a:buClr>
                <a:schemeClr val="accent1"/>
              </a:buClr>
              <a:buSzPts val="1800"/>
              <a:buChar char="»"/>
              <a:defRPr/>
            </a:lvl5pPr>
            <a:lvl6pPr marL="3657509" lvl="5" indent="-457189" algn="l">
              <a:lnSpc>
                <a:spcPct val="100000"/>
              </a:lnSpc>
              <a:spcBef>
                <a:spcPts val="480"/>
              </a:spcBef>
              <a:spcAft>
                <a:spcPts val="0"/>
              </a:spcAft>
              <a:buClr>
                <a:schemeClr val="lt1"/>
              </a:buClr>
              <a:buSzPts val="1800"/>
              <a:buChar char="•"/>
              <a:defRPr/>
            </a:lvl6pPr>
            <a:lvl7pPr marL="4267093" lvl="6" indent="-457189" algn="l">
              <a:lnSpc>
                <a:spcPct val="100000"/>
              </a:lnSpc>
              <a:spcBef>
                <a:spcPts val="480"/>
              </a:spcBef>
              <a:spcAft>
                <a:spcPts val="0"/>
              </a:spcAft>
              <a:buClr>
                <a:schemeClr val="lt1"/>
              </a:buClr>
              <a:buSzPts val="1800"/>
              <a:buChar char="•"/>
              <a:defRPr/>
            </a:lvl7pPr>
            <a:lvl8pPr marL="4876678" lvl="7" indent="-457189" algn="l">
              <a:lnSpc>
                <a:spcPct val="100000"/>
              </a:lnSpc>
              <a:spcBef>
                <a:spcPts val="480"/>
              </a:spcBef>
              <a:spcAft>
                <a:spcPts val="0"/>
              </a:spcAft>
              <a:buClr>
                <a:schemeClr val="lt1"/>
              </a:buClr>
              <a:buSzPts val="1800"/>
              <a:buChar char="•"/>
              <a:defRPr/>
            </a:lvl8pPr>
            <a:lvl9pPr marL="5486263" lvl="8" indent="-457189" algn="l">
              <a:lnSpc>
                <a:spcPct val="100000"/>
              </a:lnSpc>
              <a:spcBef>
                <a:spcPts val="480"/>
              </a:spcBef>
              <a:spcAft>
                <a:spcPts val="0"/>
              </a:spcAft>
              <a:buClr>
                <a:schemeClr val="lt1"/>
              </a:buClr>
              <a:buSzPts val="1800"/>
              <a:buChar char="•"/>
              <a:defRPr/>
            </a:lvl9pPr>
          </a:lstStyle>
          <a:p>
            <a:endParaRPr/>
          </a:p>
        </p:txBody>
      </p:sp>
      <p:pic>
        <p:nvPicPr>
          <p:cNvPr id="56" name="Google Shape;56;p19"/>
          <p:cNvPicPr preferRelativeResize="0"/>
          <p:nvPr/>
        </p:nvPicPr>
        <p:blipFill rotWithShape="1">
          <a:blip r:embed="rId2">
            <a:alphaModFix/>
          </a:blip>
          <a:srcRect/>
          <a:stretch/>
        </p:blipFill>
        <p:spPr>
          <a:xfrm>
            <a:off x="9936428" y="260648"/>
            <a:ext cx="1795129" cy="825760"/>
          </a:xfrm>
          <a:prstGeom prst="rect">
            <a:avLst/>
          </a:prstGeom>
          <a:noFill/>
          <a:ln>
            <a:noFill/>
          </a:ln>
        </p:spPr>
      </p:pic>
    </p:spTree>
    <p:extLst>
      <p:ext uri="{BB962C8B-B14F-4D97-AF65-F5344CB8AC3E}">
        <p14:creationId xmlns:p14="http://schemas.microsoft.com/office/powerpoint/2010/main" val="1318752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10"/>
          <p:cNvSpPr txBox="1">
            <a:spLocks noGrp="1"/>
          </p:cNvSpPr>
          <p:nvPr>
            <p:ph type="title"/>
          </p:nvPr>
        </p:nvSpPr>
        <p:spPr>
          <a:xfrm>
            <a:off x="609600" y="274639"/>
            <a:ext cx="10972800" cy="11432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accent1"/>
              </a:buClr>
              <a:buSzPts val="3300"/>
              <a:buFont typeface="Arial"/>
              <a:buNone/>
              <a:defRPr sz="33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0"/>
          <p:cNvSpPr txBox="1">
            <a:spLocks noGrp="1"/>
          </p:cNvSpPr>
          <p:nvPr>
            <p:ph type="body" idx="1"/>
          </p:nvPr>
        </p:nvSpPr>
        <p:spPr>
          <a:xfrm>
            <a:off x="624417" y="1604797"/>
            <a:ext cx="10972800" cy="45260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600"/>
              </a:spcBef>
              <a:spcAft>
                <a:spcPts val="0"/>
              </a:spcAft>
              <a:buClr>
                <a:schemeClr val="accent1"/>
              </a:buClr>
              <a:buSzPts val="3000"/>
              <a:buFont typeface="Arial"/>
              <a:buChar char="•"/>
              <a:defRPr sz="3000" b="0" i="0" u="none" strike="noStrike" cap="none">
                <a:solidFill>
                  <a:schemeClr val="accent1"/>
                </a:solidFill>
                <a:latin typeface="Arial"/>
                <a:ea typeface="Arial"/>
                <a:cs typeface="Arial"/>
                <a:sym typeface="Arial"/>
              </a:defRPr>
            </a:lvl1pPr>
            <a:lvl2pPr marL="914400" marR="0" lvl="1" indent="-393700" algn="l" rtl="0">
              <a:lnSpc>
                <a:spcPct val="100000"/>
              </a:lnSpc>
              <a:spcBef>
                <a:spcPts val="520"/>
              </a:spcBef>
              <a:spcAft>
                <a:spcPts val="0"/>
              </a:spcAft>
              <a:buClr>
                <a:schemeClr val="accent1"/>
              </a:buClr>
              <a:buSzPts val="2600"/>
              <a:buFont typeface="Arial"/>
              <a:buChar char="–"/>
              <a:defRPr sz="2600" b="0" i="0" u="none" strike="noStrike" cap="none">
                <a:solidFill>
                  <a:schemeClr val="accent1"/>
                </a:solidFill>
                <a:latin typeface="Arial"/>
                <a:ea typeface="Arial"/>
                <a:cs typeface="Arial"/>
                <a:sym typeface="Arial"/>
              </a:defRPr>
            </a:lvl2pPr>
            <a:lvl3pPr marL="1371600" marR="0" lvl="2"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accent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4pPr>
            <a:lvl5pPr marL="2286000" marR="0" lvl="4"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 name="Google Shape;8;p10"/>
          <p:cNvSpPr txBox="1">
            <a:spLocks noGrp="1"/>
          </p:cNvSpPr>
          <p:nvPr>
            <p:ph type="dt" idx="10"/>
          </p:nvPr>
        </p:nvSpPr>
        <p:spPr>
          <a:xfrm>
            <a:off x="609600" y="6356351"/>
            <a:ext cx="2844800" cy="3652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600" b="0" i="0" u="none" strike="noStrike" cap="none">
                <a:solidFill>
                  <a:srgbClr val="A6AEB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dirty="0"/>
          </a:p>
        </p:txBody>
      </p:sp>
      <p:sp>
        <p:nvSpPr>
          <p:cNvPr id="9" name="Google Shape;9;p10"/>
          <p:cNvSpPr txBox="1">
            <a:spLocks noGrp="1"/>
          </p:cNvSpPr>
          <p:nvPr>
            <p:ph type="ftr" idx="11"/>
          </p:nvPr>
        </p:nvSpPr>
        <p:spPr>
          <a:xfrm>
            <a:off x="4165600" y="6356351"/>
            <a:ext cx="3860800" cy="3652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600" b="0" i="0" u="none" strike="noStrike" cap="none">
                <a:solidFill>
                  <a:srgbClr val="A6AEB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dirty="0"/>
          </a:p>
        </p:txBody>
      </p:sp>
      <p:sp>
        <p:nvSpPr>
          <p:cNvPr id="10" name="Google Shape;10;p10"/>
          <p:cNvSpPr txBox="1">
            <a:spLocks noGrp="1"/>
          </p:cNvSpPr>
          <p:nvPr>
            <p:ph type="sldNum" idx="12"/>
          </p:nvPr>
        </p:nvSpPr>
        <p:spPr>
          <a:xfrm>
            <a:off x="8737600" y="6356351"/>
            <a:ext cx="2844800" cy="3652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600" b="0" i="0" u="none" strike="noStrike" cap="none">
                <a:solidFill>
                  <a:srgbClr val="A6AEB5"/>
                </a:solidFill>
                <a:latin typeface="Arial"/>
                <a:ea typeface="Arial"/>
                <a:cs typeface="Arial"/>
                <a:sym typeface="Arial"/>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2605654512"/>
      </p:ext>
    </p:extLst>
  </p:cSld>
  <p:clrMap bg1="lt1" tx1="dk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elizabeth.atkinson8@nhs.ne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manda.Hearn@careuk.com" TargetMode="External"/><Relationship Id="rId2" Type="http://schemas.openxmlformats.org/officeDocument/2006/relationships/hyperlink" Target="mailto:diane.sandbach@nhs.ne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s.russell9@nhs.ne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Kassin.Yakhlef@nhs.ne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arysshepley@nhs.net" TargetMode="External"/><Relationship Id="rId2" Type="http://schemas.openxmlformats.org/officeDocument/2006/relationships/hyperlink" Target="mailto:karennorthcott@nhs.ne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s.giles2@nhs.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Irfan.mirza@firza.health" TargetMode="External"/><Relationship Id="rId2" Type="http://schemas.openxmlformats.org/officeDocument/2006/relationships/hyperlink" Target="mailto:vikki.hartland@nhs.net"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s.jivraj@nh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7"/>
        <p:cNvGrpSpPr/>
        <p:nvPr/>
      </p:nvGrpSpPr>
      <p:grpSpPr>
        <a:xfrm>
          <a:off x="0" y="0"/>
          <a:ext cx="0" cy="0"/>
          <a:chOff x="0" y="0"/>
          <a:chExt cx="0" cy="0"/>
        </a:xfrm>
      </p:grpSpPr>
      <p:pic>
        <p:nvPicPr>
          <p:cNvPr id="998" name="Google Shape;998;p1"/>
          <p:cNvPicPr preferRelativeResize="0"/>
          <p:nvPr/>
        </p:nvPicPr>
        <p:blipFill rotWithShape="1">
          <a:blip r:embed="rId3">
            <a:alphaModFix/>
          </a:blip>
          <a:srcRect/>
          <a:stretch/>
        </p:blipFill>
        <p:spPr>
          <a:xfrm>
            <a:off x="10378494" y="102928"/>
            <a:ext cx="1733652" cy="797481"/>
          </a:xfrm>
          <a:prstGeom prst="rect">
            <a:avLst/>
          </a:prstGeom>
          <a:noFill/>
          <a:ln>
            <a:noFill/>
          </a:ln>
        </p:spPr>
      </p:pic>
      <p:sp>
        <p:nvSpPr>
          <p:cNvPr id="999" name="Google Shape;999;p1"/>
          <p:cNvSpPr txBox="1">
            <a:spLocks noGrp="1"/>
          </p:cNvSpPr>
          <p:nvPr>
            <p:ph type="title"/>
          </p:nvPr>
        </p:nvSpPr>
        <p:spPr>
          <a:xfrm>
            <a:off x="6699267" y="1490700"/>
            <a:ext cx="5183600" cy="2809157"/>
          </a:xfrm>
          <a:prstGeom prst="rect">
            <a:avLst/>
          </a:prstGeom>
          <a:noFill/>
          <a:ln>
            <a:noFill/>
          </a:ln>
        </p:spPr>
        <p:txBody>
          <a:bodyPr spcFirstLastPara="1" wrap="square" lIns="121900" tIns="60925" rIns="121900" bIns="60925" anchor="t" anchorCtr="0">
            <a:noAutofit/>
          </a:bodyPr>
          <a:lstStyle/>
          <a:p>
            <a:pPr marL="0" lvl="0" indent="0" algn="l" rtl="0">
              <a:lnSpc>
                <a:spcPct val="100000"/>
              </a:lnSpc>
              <a:spcBef>
                <a:spcPts val="0"/>
              </a:spcBef>
              <a:spcAft>
                <a:spcPts val="0"/>
              </a:spcAft>
              <a:buClr>
                <a:schemeClr val="accent5"/>
              </a:buClr>
              <a:buSzPts val="3000"/>
              <a:buNone/>
            </a:pPr>
            <a:r>
              <a:rPr kumimoji="0" lang="en-GB" sz="36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GP Proxy Access for Care homes Best Practice example</a:t>
            </a:r>
            <a:r>
              <a:rPr lang="en-GB" sz="3600" kern="1200" dirty="0">
                <a:latin typeface="Arial" panose="020B0604020202020204" pitchFamily="34" charset="0"/>
                <a:ea typeface="+mn-ea"/>
                <a:cs typeface="+mn-cs"/>
              </a:rPr>
              <a:t>s:</a:t>
            </a:r>
            <a:br>
              <a:rPr lang="en-GB" sz="3600" kern="1200" dirty="0">
                <a:latin typeface="Arial" panose="020B0604020202020204" pitchFamily="34" charset="0"/>
                <a:ea typeface="+mn-ea"/>
                <a:cs typeface="+mn-cs"/>
              </a:rPr>
            </a:br>
            <a:r>
              <a:rPr lang="en-GB" sz="3600" kern="1200" dirty="0">
                <a:latin typeface="Arial" panose="020B0604020202020204" pitchFamily="34" charset="0"/>
                <a:ea typeface="+mn-ea"/>
                <a:cs typeface="+mn-cs"/>
              </a:rPr>
              <a:t>All Regions</a:t>
            </a:r>
            <a:br>
              <a:rPr lang="en-GB" sz="3600" kern="1200" dirty="0">
                <a:latin typeface="Arial" panose="020B0604020202020204" pitchFamily="34" charset="0"/>
                <a:ea typeface="+mn-ea"/>
                <a:cs typeface="+mn-cs"/>
              </a:rPr>
            </a:br>
            <a:r>
              <a:rPr lang="en-GB" sz="3600" kern="1200" dirty="0">
                <a:latin typeface="Arial" panose="020B0604020202020204" pitchFamily="34" charset="0"/>
                <a:ea typeface="+mn-ea"/>
                <a:cs typeface="+mn-cs"/>
              </a:rPr>
              <a:t> </a:t>
            </a:r>
            <a:br>
              <a:rPr lang="en-GB" sz="1867" dirty="0">
                <a:solidFill>
                  <a:schemeClr val="accent5"/>
                </a:solidFill>
                <a:latin typeface="Roboto"/>
                <a:ea typeface="Roboto"/>
                <a:cs typeface="Roboto"/>
                <a:sym typeface="Roboto"/>
              </a:rPr>
            </a:br>
            <a:r>
              <a:rPr lang="en-GB" sz="1867" dirty="0">
                <a:solidFill>
                  <a:schemeClr val="accent5"/>
                </a:solidFill>
                <a:latin typeface="Roboto"/>
                <a:ea typeface="Roboto"/>
                <a:cs typeface="Roboto"/>
                <a:sym typeface="Roboto"/>
              </a:rPr>
              <a:t>Alison Taylor RN</a:t>
            </a:r>
            <a:endParaRPr sz="1867" dirty="0">
              <a:solidFill>
                <a:schemeClr val="accent5"/>
              </a:solidFill>
              <a:latin typeface="Roboto"/>
              <a:ea typeface="Roboto"/>
              <a:cs typeface="Roboto"/>
              <a:sym typeface="Roboto"/>
            </a:endParaRPr>
          </a:p>
          <a:p>
            <a:pPr marL="0" lvl="0" indent="0" algn="l" rtl="0">
              <a:lnSpc>
                <a:spcPct val="100000"/>
              </a:lnSpc>
              <a:spcBef>
                <a:spcPts val="0"/>
              </a:spcBef>
              <a:spcAft>
                <a:spcPts val="0"/>
              </a:spcAft>
              <a:buClr>
                <a:schemeClr val="accent5"/>
              </a:buClr>
              <a:buSzPts val="3000"/>
              <a:buNone/>
            </a:pPr>
            <a:r>
              <a:rPr lang="en-GB" sz="1867" dirty="0">
                <a:solidFill>
                  <a:schemeClr val="accent5"/>
                </a:solidFill>
                <a:latin typeface="Roboto"/>
                <a:ea typeface="Roboto"/>
                <a:cs typeface="Roboto"/>
                <a:sym typeface="Roboto"/>
              </a:rPr>
              <a:t>Digital Transformation Manager</a:t>
            </a:r>
            <a:endParaRPr sz="1867" dirty="0">
              <a:solidFill>
                <a:schemeClr val="accent5"/>
              </a:solidFill>
              <a:latin typeface="Roboto"/>
              <a:ea typeface="Roboto"/>
              <a:cs typeface="Roboto"/>
              <a:sym typeface="Roboto"/>
            </a:endParaRPr>
          </a:p>
          <a:p>
            <a:pPr marL="0" lvl="0" indent="0" algn="l" rtl="0">
              <a:lnSpc>
                <a:spcPct val="100000"/>
              </a:lnSpc>
              <a:spcBef>
                <a:spcPts val="0"/>
              </a:spcBef>
              <a:spcAft>
                <a:spcPts val="0"/>
              </a:spcAft>
              <a:buClr>
                <a:schemeClr val="accent5"/>
              </a:buClr>
              <a:buSzPts val="3000"/>
              <a:buNone/>
            </a:pPr>
            <a:r>
              <a:rPr lang="en-GB" sz="1867" dirty="0">
                <a:solidFill>
                  <a:schemeClr val="accent5"/>
                </a:solidFill>
                <a:latin typeface="Roboto"/>
                <a:ea typeface="Roboto"/>
                <a:cs typeface="Roboto"/>
                <a:sym typeface="Roboto"/>
              </a:rPr>
              <a:t>NHSX</a:t>
            </a:r>
            <a:endParaRPr sz="1867" dirty="0">
              <a:solidFill>
                <a:schemeClr val="accent5"/>
              </a:solidFill>
              <a:latin typeface="Roboto"/>
              <a:ea typeface="Roboto"/>
              <a:cs typeface="Roboto"/>
              <a:sym typeface="Roboto"/>
            </a:endParaRPr>
          </a:p>
          <a:p>
            <a:pPr marL="0" lvl="0" indent="0" algn="l" rtl="0">
              <a:lnSpc>
                <a:spcPct val="100000"/>
              </a:lnSpc>
              <a:spcBef>
                <a:spcPts val="0"/>
              </a:spcBef>
              <a:spcAft>
                <a:spcPts val="0"/>
              </a:spcAft>
              <a:buClr>
                <a:schemeClr val="accent5"/>
              </a:buClr>
              <a:buSzPts val="3000"/>
              <a:buNone/>
            </a:pPr>
            <a:endParaRPr sz="1867" dirty="0">
              <a:solidFill>
                <a:schemeClr val="accent5"/>
              </a:solidFill>
              <a:latin typeface="Roboto"/>
              <a:ea typeface="Roboto"/>
              <a:cs typeface="Roboto"/>
              <a:sym typeface="Roboto"/>
            </a:endParaRPr>
          </a:p>
          <a:p>
            <a:pPr marL="0" lvl="0" indent="0" algn="l" rtl="0">
              <a:lnSpc>
                <a:spcPct val="100000"/>
              </a:lnSpc>
              <a:spcBef>
                <a:spcPts val="0"/>
              </a:spcBef>
              <a:spcAft>
                <a:spcPts val="0"/>
              </a:spcAft>
              <a:buClr>
                <a:schemeClr val="accent5"/>
              </a:buClr>
              <a:buSzPts val="3000"/>
              <a:buNone/>
            </a:pPr>
            <a:r>
              <a:rPr lang="en-GB" sz="1867" dirty="0">
                <a:solidFill>
                  <a:schemeClr val="accent5"/>
                </a:solidFill>
                <a:latin typeface="Roboto"/>
                <a:ea typeface="Roboto"/>
                <a:cs typeface="Roboto"/>
                <a:sym typeface="Roboto"/>
              </a:rPr>
              <a:t>May 2021</a:t>
            </a:r>
            <a:endParaRPr sz="1867" dirty="0">
              <a:solidFill>
                <a:schemeClr val="accent5"/>
              </a:solidFill>
              <a:latin typeface="Roboto"/>
              <a:ea typeface="Roboto"/>
              <a:cs typeface="Roboto"/>
              <a:sym typeface="Roboto"/>
            </a:endParaRPr>
          </a:p>
        </p:txBody>
      </p:sp>
      <p:pic>
        <p:nvPicPr>
          <p:cNvPr id="1000" name="Google Shape;1000;p1"/>
          <p:cNvPicPr preferRelativeResize="0"/>
          <p:nvPr/>
        </p:nvPicPr>
        <p:blipFill rotWithShape="1">
          <a:blip r:embed="rId4">
            <a:alphaModFix/>
          </a:blip>
          <a:srcRect/>
          <a:stretch/>
        </p:blipFill>
        <p:spPr>
          <a:xfrm>
            <a:off x="512767" y="1490701"/>
            <a:ext cx="5459567" cy="3525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123217"/>
            <a:ext cx="10176000" cy="1114455"/>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London Region </a:t>
            </a:r>
            <a:r>
              <a:rPr lang="en-US" dirty="0"/>
              <a:t>– South West London</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623392" y="1672074"/>
            <a:ext cx="10850151" cy="4750499"/>
          </a:xfrm>
        </p:spPr>
        <p:txBody>
          <a:bodyPr/>
          <a:lstStyle/>
          <a:p>
            <a:pPr marL="152396" indent="0" algn="just">
              <a:spcBef>
                <a:spcPts val="1200"/>
              </a:spcBef>
              <a:spcAft>
                <a:spcPts val="800"/>
              </a:spcAft>
              <a:buNone/>
            </a:pP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Background / Description of the part of the process the </a:t>
            </a:r>
            <a:r>
              <a:rPr lang="en-GB" sz="1400" b="1" dirty="0">
                <a:solidFill>
                  <a:srgbClr val="002060"/>
                </a:solidFill>
                <a:effectLst/>
                <a:latin typeface="+mj-lt"/>
                <a:ea typeface="Arial" panose="020B0604020202020204" pitchFamily="34" charset="0"/>
                <a:cs typeface="Calibri" panose="020F0502020204030204" pitchFamily="34" charset="0"/>
              </a:rPr>
              <a:t>best practice </a:t>
            </a: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covers.</a:t>
            </a:r>
            <a:endParaRPr lang="en-GB" sz="1400" b="1" dirty="0">
              <a:solidFill>
                <a:srgbClr val="002060"/>
              </a:solidFill>
              <a:highlight>
                <a:srgbClr val="FFFFFF"/>
              </a:highlight>
              <a:latin typeface="+mj-lt"/>
              <a:ea typeface="Arial" panose="020B0604020202020204" pitchFamily="34" charset="0"/>
              <a:cs typeface="Times New Roman" panose="02020603050405020304" pitchFamily="18" charset="0"/>
            </a:endParaRPr>
          </a:p>
          <a:p>
            <a:pPr marL="152396" indent="0" algn="just">
              <a:spcBef>
                <a:spcPts val="1200"/>
              </a:spcBef>
              <a:spcAft>
                <a:spcPts val="800"/>
              </a:spcAft>
              <a:buNone/>
            </a:pPr>
            <a:r>
              <a:rPr lang="en-GB" sz="1400" dirty="0">
                <a:solidFill>
                  <a:srgbClr val="002060"/>
                </a:solidFill>
                <a:effectLst/>
                <a:highlight>
                  <a:srgbClr val="FFFFFF"/>
                </a:highlight>
                <a:latin typeface="+mj-lt"/>
                <a:ea typeface="Arial" panose="020B0604020202020204" pitchFamily="34" charset="0"/>
                <a:cs typeface="Calibri" panose="020F0502020204030204" pitchFamily="34" charset="0"/>
              </a:rPr>
              <a:t>In the Merton Borough, South West London CCG, the care homes pharmacy team covers 39 care homes, with a range of nursing, residential and learning disabilities homes. We identified Eltandia Hall Care Home as one of our priority care homes for implementing proxy access, who were keen to progress with this process. It is one of our large care homes with 83 beds, specialising in the provision of residential care, nursing care and young person’s care. There are four units, split over two floors each with their own carers/nurses. The medical services are provided by two separate GP practices. </a:t>
            </a:r>
          </a:p>
          <a:p>
            <a:pPr marL="152396" indent="0" algn="just">
              <a:spcBef>
                <a:spcPts val="1200"/>
              </a:spcBef>
              <a:spcAft>
                <a:spcPts val="800"/>
              </a:spcAft>
              <a:buNone/>
            </a:pP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Description of the best practice process:</a:t>
            </a:r>
          </a:p>
          <a:p>
            <a:pPr marL="152396" indent="0" algn="just">
              <a:spcBef>
                <a:spcPts val="1200"/>
              </a:spcBef>
              <a:spcAft>
                <a:spcPts val="800"/>
              </a:spcAft>
              <a:buNone/>
            </a:pPr>
            <a:r>
              <a:rPr lang="en-GB" sz="1400" dirty="0">
                <a:solidFill>
                  <a:srgbClr val="002060"/>
                </a:solidFill>
                <a:effectLst/>
                <a:highlight>
                  <a:srgbClr val="FFFFFF"/>
                </a:highlight>
                <a:latin typeface="+mj-lt"/>
                <a:ea typeface="Arial" panose="020B0604020202020204" pitchFamily="34" charset="0"/>
                <a:cs typeface="Calibri" panose="020F0502020204030204" pitchFamily="34" charset="0"/>
              </a:rPr>
              <a:t>We are at the early stages of implementation of proxy access for Eltandia Hall Care Home; this report pertains to the initial engagement meetings, the completion and transfer of documentation from the care home to the GP practice.</a:t>
            </a:r>
          </a:p>
          <a:p>
            <a:pPr marL="152396" indent="0" algn="just">
              <a:spcBef>
                <a:spcPts val="1200"/>
              </a:spcBef>
              <a:spcAft>
                <a:spcPts val="800"/>
              </a:spcAft>
              <a:buNone/>
            </a:pP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Situation: (in other words what was the issue) </a:t>
            </a:r>
            <a:endParaRPr lang="en-GB" sz="1400" dirty="0">
              <a:solidFill>
                <a:srgbClr val="002060"/>
              </a:solidFill>
              <a:effectLst/>
              <a:latin typeface="+mj-lt"/>
              <a:ea typeface="Calibri" panose="020F0502020204030204" pitchFamily="34" charset="0"/>
              <a:cs typeface="Times New Roman" panose="02020603050405020304" pitchFamily="18" charset="0"/>
            </a:endParaRPr>
          </a:p>
          <a:p>
            <a:pPr marL="152396" indent="0" algn="just">
              <a:spcBef>
                <a:spcPts val="1200"/>
              </a:spcBef>
              <a:spcAft>
                <a:spcPts val="800"/>
              </a:spcAft>
              <a:buNone/>
            </a:pPr>
            <a:r>
              <a:rPr lang="en-GB" sz="1400" dirty="0">
                <a:solidFill>
                  <a:srgbClr val="002060"/>
                </a:solidFill>
                <a:effectLst/>
                <a:highlight>
                  <a:srgbClr val="FFFFFF"/>
                </a:highlight>
                <a:latin typeface="+mj-lt"/>
                <a:ea typeface="Arial" panose="020B0604020202020204" pitchFamily="34" charset="0"/>
                <a:cs typeface="Calibri" panose="020F0502020204030204" pitchFamily="34" charset="0"/>
              </a:rPr>
              <a:t>Ordering repeat medications from two different GP practices using the conventional ‘paper-based’ system has always been a challenge and a time-consuming activity for both the care home and the two GP practices. Often both the care home and GP practice staff are having to spend a lot of time chasing or querying the prescription requests when items are missing off prescriptions or when there is confusion with the supplying pharmacy about what had been ordered/collected, which is compounded as there are two GP practices involved.</a:t>
            </a:r>
          </a:p>
        </p:txBody>
      </p:sp>
      <p:sp>
        <p:nvSpPr>
          <p:cNvPr id="4" name="Rectangle: Diagonal Corners Rounded 3">
            <a:extLst>
              <a:ext uri="{FF2B5EF4-FFF2-40B4-BE49-F238E27FC236}">
                <a16:creationId xmlns:a16="http://schemas.microsoft.com/office/drawing/2014/main" id="{D3BD6DD8-8B74-40B8-A755-4E86B2E9F39F}"/>
              </a:ext>
            </a:extLst>
          </p:cNvPr>
          <p:cNvSpPr/>
          <p:nvPr/>
        </p:nvSpPr>
        <p:spPr>
          <a:xfrm>
            <a:off x="623392"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5"/>
                </a:solidFill>
              </a:rPr>
              <a:t>South West London CCG Medicines Management Team</a:t>
            </a:r>
          </a:p>
        </p:txBody>
      </p:sp>
    </p:spTree>
    <p:extLst>
      <p:ext uri="{BB962C8B-B14F-4D97-AF65-F5344CB8AC3E}">
        <p14:creationId xmlns:p14="http://schemas.microsoft.com/office/powerpoint/2010/main" val="2725068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98519" y="179954"/>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London Region </a:t>
            </a:r>
            <a:r>
              <a:rPr lang="en-US" dirty="0"/>
              <a:t>– South West London</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623392" y="1672074"/>
            <a:ext cx="10850151" cy="4750499"/>
          </a:xfrm>
        </p:spPr>
        <p:txBody>
          <a:bodyPr/>
          <a:lstStyle/>
          <a:p>
            <a:pPr marL="152396" indent="0" algn="just">
              <a:spcBef>
                <a:spcPts val="1200"/>
              </a:spcBef>
              <a:spcAft>
                <a:spcPts val="800"/>
              </a:spcAft>
              <a:buNone/>
            </a:pP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What change did they want to bring about? </a:t>
            </a:r>
          </a:p>
          <a:p>
            <a:pPr marL="152396" indent="0" algn="just">
              <a:spcBef>
                <a:spcPts val="1200"/>
              </a:spcBef>
              <a:spcAft>
                <a:spcPts val="800"/>
              </a:spcAft>
              <a:buNone/>
            </a:pPr>
            <a:r>
              <a:rPr lang="en-GB" sz="1400" dirty="0">
                <a:solidFill>
                  <a:srgbClr val="002060"/>
                </a:solidFill>
                <a:effectLst/>
                <a:latin typeface="+mj-lt"/>
                <a:ea typeface="Calibri" panose="020F0502020204030204" pitchFamily="34" charset="0"/>
                <a:cs typeface="Times New Roman" panose="02020603050405020304" pitchFamily="18" charset="0"/>
              </a:rPr>
              <a:t>Eltandia Hall Care Home want to order their regular repeat medicines via proxy access for their residents, wishing to work closely with both practices to make this change. The issues with using a paper-based system, is that it is a time-consuming process. The GP practices would get requests from the care home in various formats, such as paper MAR charts, emails, or faxes and often at irregular times. Both the care and GP practices involved would like to streamline the ordering / request process for repeat medications using an online system.</a:t>
            </a:r>
          </a:p>
          <a:p>
            <a:pPr marL="152396" indent="0" algn="just">
              <a:spcBef>
                <a:spcPts val="1200"/>
              </a:spcBef>
              <a:spcAft>
                <a:spcPts val="800"/>
              </a:spcAft>
              <a:buNone/>
            </a:pPr>
            <a:r>
              <a:rPr lang="en-GB" sz="1400" b="1" dirty="0">
                <a:solidFill>
                  <a:srgbClr val="002060"/>
                </a:solidFill>
                <a:highlight>
                  <a:srgbClr val="FFFFFF"/>
                </a:highlight>
                <a:latin typeface="+mj-lt"/>
                <a:cs typeface="Calibri" panose="020F0502020204030204" pitchFamily="34" charset="0"/>
              </a:rPr>
              <a:t>Solution and impact / benefits: </a:t>
            </a:r>
          </a:p>
          <a:p>
            <a:pPr marL="152396" indent="0" algn="just">
              <a:spcBef>
                <a:spcPts val="600"/>
              </a:spcBef>
              <a:spcAft>
                <a:spcPts val="600"/>
              </a:spcAft>
              <a:buNone/>
            </a:pPr>
            <a:r>
              <a:rPr lang="en-GB" sz="1400" i="1" dirty="0">
                <a:solidFill>
                  <a:srgbClr val="002060"/>
                </a:solidFill>
                <a:effectLst/>
                <a:latin typeface="+mj-lt"/>
                <a:ea typeface="Calibri" panose="020F0502020204030204" pitchFamily="34" charset="0"/>
                <a:cs typeface="Times New Roman" panose="02020603050405020304" pitchFamily="18" charset="0"/>
              </a:rPr>
              <a:t>Solution</a:t>
            </a:r>
          </a:p>
          <a:p>
            <a:pPr marL="152396" indent="0" algn="just">
              <a:spcBef>
                <a:spcPts val="600"/>
              </a:spcBef>
              <a:spcAft>
                <a:spcPts val="600"/>
              </a:spcAft>
              <a:buNone/>
            </a:pPr>
            <a:r>
              <a:rPr lang="en-GB" sz="1400" b="1" dirty="0">
                <a:solidFill>
                  <a:srgbClr val="002060"/>
                </a:solidFill>
                <a:effectLst/>
                <a:latin typeface="+mj-lt"/>
                <a:ea typeface="Calibri" panose="020F0502020204030204" pitchFamily="34" charset="0"/>
                <a:cs typeface="Times New Roman" panose="02020603050405020304" pitchFamily="18" charset="0"/>
              </a:rPr>
              <a:t>The solution to ordering repeat medications involved the initiation of the proxy ordering process.</a:t>
            </a:r>
          </a:p>
          <a:p>
            <a:pPr algn="just"/>
            <a:r>
              <a:rPr lang="en-GB" sz="1400" dirty="0">
                <a:solidFill>
                  <a:srgbClr val="002060"/>
                </a:solidFill>
                <a:effectLst/>
                <a:latin typeface="+mj-lt"/>
                <a:ea typeface="Calibri" panose="020F0502020204030204" pitchFamily="34" charset="0"/>
                <a:cs typeface="Times New Roman" panose="02020603050405020304" pitchFamily="18" charset="0"/>
              </a:rPr>
              <a:t>Engaged with Wideway Surgery, Tamworth Medical Centre and Eltandia Hall Care Hall; booked in virtual MS meetings for each GP practice and the care home, relevant staff attended.</a:t>
            </a:r>
          </a:p>
          <a:p>
            <a:pPr algn="just"/>
            <a:r>
              <a:rPr lang="en-GB" sz="1400" dirty="0">
                <a:solidFill>
                  <a:srgbClr val="002060"/>
                </a:solidFill>
                <a:effectLst/>
                <a:latin typeface="+mj-lt"/>
                <a:ea typeface="Calibri" panose="020F0502020204030204" pitchFamily="34" charset="0"/>
                <a:cs typeface="Times New Roman" panose="02020603050405020304" pitchFamily="18" charset="0"/>
              </a:rPr>
              <a:t>A follow-up email was sent providing next steps to be undertaken by both the GP practice and the care home together with the relevant documentation.</a:t>
            </a:r>
          </a:p>
          <a:p>
            <a:pPr algn="just"/>
            <a:r>
              <a:rPr lang="en-GB" sz="1400" dirty="0">
                <a:solidFill>
                  <a:srgbClr val="002060"/>
                </a:solidFill>
                <a:effectLst/>
                <a:latin typeface="+mj-lt"/>
                <a:ea typeface="Calibri" panose="020F0502020204030204" pitchFamily="34" charset="0"/>
                <a:cs typeface="Times New Roman" panose="02020603050405020304" pitchFamily="18" charset="0"/>
              </a:rPr>
              <a:t>Screening medications (not a medication review) – was an additional step to screen medication prescribed for each resident prior to moving over to proxy access. This step was seen as an opportunity to ensure only appropriate repeat medication would be visible and available to order by care home staff to reduce the risk of medication errors and medicines waste. </a:t>
            </a:r>
          </a:p>
          <a:p>
            <a:pPr marL="152396" indent="0" algn="just">
              <a:spcBef>
                <a:spcPts val="1200"/>
              </a:spcBef>
              <a:spcAft>
                <a:spcPts val="800"/>
              </a:spcAft>
              <a:buNone/>
            </a:pPr>
            <a:endParaRPr lang="en-GB" sz="1400" dirty="0">
              <a:solidFill>
                <a:srgbClr val="002060"/>
              </a:solidFill>
              <a:effectLst/>
              <a:latin typeface="+mj-lt"/>
              <a:ea typeface="Calibri" panose="020F0502020204030204" pitchFamily="34" charset="0"/>
              <a:cs typeface="Times New Roman" panose="02020603050405020304" pitchFamily="18" charset="0"/>
            </a:endParaRPr>
          </a:p>
        </p:txBody>
      </p:sp>
      <p:sp>
        <p:nvSpPr>
          <p:cNvPr id="4" name="Rectangle: Diagonal Corners Rounded 3">
            <a:extLst>
              <a:ext uri="{FF2B5EF4-FFF2-40B4-BE49-F238E27FC236}">
                <a16:creationId xmlns:a16="http://schemas.microsoft.com/office/drawing/2014/main" id="{D3BD6DD8-8B74-40B8-A755-4E86B2E9F39F}"/>
              </a:ext>
            </a:extLst>
          </p:cNvPr>
          <p:cNvSpPr/>
          <p:nvPr/>
        </p:nvSpPr>
        <p:spPr>
          <a:xfrm>
            <a:off x="623392"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5"/>
                </a:solidFill>
              </a:rPr>
              <a:t>South West London CCG Medicines Management Team</a:t>
            </a:r>
          </a:p>
        </p:txBody>
      </p:sp>
    </p:spTree>
    <p:extLst>
      <p:ext uri="{BB962C8B-B14F-4D97-AF65-F5344CB8AC3E}">
        <p14:creationId xmlns:p14="http://schemas.microsoft.com/office/powerpoint/2010/main" val="482713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44701" y="264295"/>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London Region </a:t>
            </a:r>
            <a:r>
              <a:rPr lang="en-US" dirty="0"/>
              <a:t>– South West London</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661861" y="1645866"/>
            <a:ext cx="10945216" cy="4829267"/>
          </a:xfrm>
        </p:spPr>
        <p:txBody>
          <a:bodyPr/>
          <a:lstStyle/>
          <a:p>
            <a:pPr marL="152396" indent="0" algn="just">
              <a:spcBef>
                <a:spcPts val="600"/>
              </a:spcBef>
              <a:spcAft>
                <a:spcPts val="800"/>
              </a:spcAft>
              <a:buNone/>
            </a:pPr>
            <a:r>
              <a:rPr lang="en-GB" sz="1400" b="1" dirty="0">
                <a:solidFill>
                  <a:srgbClr val="002060"/>
                </a:solidFill>
                <a:highlight>
                  <a:srgbClr val="FFFFFF"/>
                </a:highlight>
                <a:latin typeface="+mj-lt"/>
                <a:cs typeface="Calibri" panose="020F0502020204030204" pitchFamily="34" charset="0"/>
              </a:rPr>
              <a:t>Solution and impact / benefits: </a:t>
            </a:r>
          </a:p>
          <a:p>
            <a:pPr marL="152396" indent="0" algn="just">
              <a:spcBef>
                <a:spcPts val="600"/>
              </a:spcBef>
              <a:spcAft>
                <a:spcPts val="600"/>
              </a:spcAft>
              <a:buNone/>
            </a:pPr>
            <a:r>
              <a:rPr lang="en-GB" sz="1400" i="1" dirty="0">
                <a:solidFill>
                  <a:srgbClr val="002060"/>
                </a:solidFill>
                <a:latin typeface="+mj-lt"/>
                <a:cs typeface="Times New Roman" panose="02020603050405020304" pitchFamily="18" charset="0"/>
              </a:rPr>
              <a:t>Impact/benefits</a:t>
            </a:r>
          </a:p>
          <a:p>
            <a:pPr marL="152396" indent="0" algn="just">
              <a:spcBef>
                <a:spcPts val="1200"/>
              </a:spcBef>
              <a:spcAft>
                <a:spcPts val="600"/>
              </a:spcAft>
              <a:buNone/>
            </a:pPr>
            <a:r>
              <a:rPr lang="en-GB" sz="1200" dirty="0">
                <a:solidFill>
                  <a:srgbClr val="002060"/>
                </a:solidFill>
                <a:effectLst/>
                <a:highlight>
                  <a:srgbClr val="FFFFFF"/>
                </a:highlight>
                <a:latin typeface="+mn-lt"/>
                <a:ea typeface="Arial" panose="020B0604020202020204" pitchFamily="34" charset="0"/>
                <a:cs typeface="Calibri" panose="020F0502020204030204" pitchFamily="34" charset="0"/>
              </a:rPr>
              <a:t>The impact has been for the care home to prioritise obtaining consent and allowing protected time for the care home staff to undertake this activity. The care home manager prioritised those residents with capacity and those without capacity and then processed the consent forms. The care home undertook the consenting process as a focussed piece of work, and it took them approximately 2 weeks to complete all the consent forms for their 79 residents. Consent for those lacking capacity was undertaken in the same way as for the COVID 19 vaccinations.</a:t>
            </a:r>
          </a:p>
          <a:p>
            <a:pPr marL="152396" indent="0" algn="just">
              <a:spcBef>
                <a:spcPts val="600"/>
              </a:spcBef>
              <a:spcAft>
                <a:spcPts val="600"/>
              </a:spcAft>
              <a:buNone/>
            </a:pPr>
            <a:r>
              <a:rPr lang="en-GB" sz="1200" dirty="0">
                <a:solidFill>
                  <a:srgbClr val="002060"/>
                </a:solidFill>
                <a:effectLst/>
                <a:highlight>
                  <a:srgbClr val="FFFFFF"/>
                </a:highlight>
                <a:latin typeface="+mn-lt"/>
                <a:ea typeface="Arial" panose="020B0604020202020204" pitchFamily="34" charset="0"/>
                <a:cs typeface="Calibri" panose="020F0502020204030204" pitchFamily="34" charset="0"/>
              </a:rPr>
              <a:t>In general, the impact for the care home and the GP practice participating in this project was to find the time to attend (virtual) meetings and complete the necessary documentation (DSA and DPIA), however both feel that this is time well spent as it will help with the ordering of repeat medications in the long run. The benefits will not be realised until the first repeat medication cycle has been processed.</a:t>
            </a:r>
          </a:p>
          <a:p>
            <a:pPr marL="152396" indent="0" algn="just">
              <a:spcBef>
                <a:spcPts val="1200"/>
              </a:spcBef>
              <a:buNone/>
            </a:pPr>
            <a:r>
              <a:rPr lang="en-GB" sz="1400" b="1" dirty="0">
                <a:solidFill>
                  <a:srgbClr val="002060"/>
                </a:solidFill>
                <a:effectLst/>
                <a:highlight>
                  <a:srgbClr val="FFFFFF"/>
                </a:highlight>
                <a:latin typeface="+mn-lt"/>
                <a:ea typeface="Arial" panose="020B0604020202020204" pitchFamily="34" charset="0"/>
                <a:cs typeface="Calibri" panose="020F0502020204030204" pitchFamily="34" charset="0"/>
              </a:rPr>
              <a:t>Key learning points: </a:t>
            </a:r>
            <a:endParaRPr lang="en-GB" sz="1400" dirty="0">
              <a:solidFill>
                <a:srgbClr val="002060"/>
              </a:solidFill>
              <a:effectLst/>
              <a:latin typeface="+mn-lt"/>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200" b="1" dirty="0">
                <a:solidFill>
                  <a:srgbClr val="002060"/>
                </a:solidFill>
                <a:effectLst/>
                <a:highlight>
                  <a:srgbClr val="FFFFFF"/>
                </a:highlight>
                <a:latin typeface="+mn-lt"/>
                <a:ea typeface="Arial" panose="020B0604020202020204" pitchFamily="34" charset="0"/>
                <a:cs typeface="Calibri" panose="020F0502020204030204" pitchFamily="34" charset="0"/>
              </a:rPr>
              <a:t>Merton Borough Care Homes Pharmacy Team:</a:t>
            </a:r>
          </a:p>
          <a:p>
            <a:pPr algn="just">
              <a:spcAft>
                <a:spcPts val="600"/>
              </a:spcAft>
            </a:pPr>
            <a:r>
              <a:rPr lang="en-GB" sz="1200" dirty="0">
                <a:solidFill>
                  <a:srgbClr val="002060"/>
                </a:solidFill>
                <a:effectLst/>
                <a:highlight>
                  <a:srgbClr val="FFFFFF"/>
                </a:highlight>
                <a:latin typeface="+mn-lt"/>
                <a:ea typeface="Arial" panose="020B0604020202020204" pitchFamily="34" charset="0"/>
                <a:cs typeface="Calibri" panose="020F0502020204030204" pitchFamily="34" charset="0"/>
              </a:rPr>
              <a:t>Prior knowledge of all the relevant proxy access processes and being aware of the NHS E documentation.</a:t>
            </a:r>
          </a:p>
          <a:p>
            <a:pPr algn="just">
              <a:spcAft>
                <a:spcPts val="600"/>
              </a:spcAft>
            </a:pPr>
            <a:r>
              <a:rPr lang="en-GB" sz="1200" dirty="0">
                <a:solidFill>
                  <a:srgbClr val="002060"/>
                </a:solidFill>
                <a:effectLst/>
                <a:highlight>
                  <a:srgbClr val="FFFFFF"/>
                </a:highlight>
                <a:latin typeface="+mn-lt"/>
                <a:ea typeface="Arial" panose="020B0604020202020204" pitchFamily="34" charset="0"/>
                <a:cs typeface="Calibri" panose="020F0502020204030204" pitchFamily="34" charset="0"/>
              </a:rPr>
              <a:t>When organising the engagement meetings, we learnt that it is important to invite the key decision-makers, e.g., for the GP meetings, the key person with responsibility for deciding the level of data sharing from the medical record and for the care home meetings, the care home manager.</a:t>
            </a:r>
          </a:p>
          <a:p>
            <a:pPr algn="just">
              <a:spcAft>
                <a:spcPts val="600"/>
              </a:spcAft>
            </a:pPr>
            <a:r>
              <a:rPr lang="en-GB" sz="1200" dirty="0">
                <a:solidFill>
                  <a:srgbClr val="002060"/>
                </a:solidFill>
                <a:effectLst/>
                <a:highlight>
                  <a:srgbClr val="FFFFFF"/>
                </a:highlight>
                <a:latin typeface="+mn-lt"/>
                <a:ea typeface="Arial" panose="020B0604020202020204" pitchFamily="34" charset="0"/>
                <a:cs typeface="Calibri" panose="020F0502020204030204" pitchFamily="34" charset="0"/>
              </a:rPr>
              <a:t>Post meetings, it was important to send an email detailing the next steps that should be taken to the GP practice and care home, reinforcing the actions / documentation to be completed.</a:t>
            </a:r>
          </a:p>
          <a:p>
            <a:pPr algn="just">
              <a:spcAft>
                <a:spcPts val="600"/>
              </a:spcAft>
            </a:pPr>
            <a:r>
              <a:rPr lang="en-GB" sz="1200" dirty="0">
                <a:solidFill>
                  <a:srgbClr val="002060"/>
                </a:solidFill>
                <a:effectLst/>
                <a:highlight>
                  <a:srgbClr val="FFFFFF"/>
                </a:highlight>
                <a:latin typeface="+mn-lt"/>
                <a:ea typeface="Arial" panose="020B0604020202020204" pitchFamily="34" charset="0"/>
                <a:cs typeface="Calibri" panose="020F0502020204030204" pitchFamily="34" charset="0"/>
              </a:rPr>
              <a:t>Regular contact with the GP practice and care home is important to keep track of progress.</a:t>
            </a:r>
          </a:p>
          <a:p>
            <a:pPr algn="just">
              <a:spcAft>
                <a:spcPts val="600"/>
              </a:spcAft>
            </a:pPr>
            <a:r>
              <a:rPr lang="en-GB" sz="1200" dirty="0">
                <a:solidFill>
                  <a:srgbClr val="002060"/>
                </a:solidFill>
                <a:effectLst/>
                <a:highlight>
                  <a:srgbClr val="FFFFFF"/>
                </a:highlight>
                <a:latin typeface="+mn-lt"/>
                <a:ea typeface="Arial" panose="020B0604020202020204" pitchFamily="34" charset="0"/>
                <a:cs typeface="Calibri" panose="020F0502020204030204" pitchFamily="34" charset="0"/>
              </a:rPr>
              <a:t>Clarification of roles for the pharmacy team and the project officer to avoid duplication of effort by agreeing what each party will do.</a:t>
            </a:r>
          </a:p>
          <a:p>
            <a:pPr marL="152396" indent="0" algn="just">
              <a:spcBef>
                <a:spcPts val="1200"/>
              </a:spcBef>
              <a:spcAft>
                <a:spcPts val="1200"/>
              </a:spcAft>
              <a:buNone/>
            </a:pPr>
            <a:endParaRPr lang="en-GB" sz="1400" b="1" dirty="0">
              <a:solidFill>
                <a:srgbClr val="002060"/>
              </a:solidFill>
              <a:effectLst/>
              <a:highlight>
                <a:srgbClr val="FFFFFF"/>
              </a:highlight>
              <a:latin typeface="+mn-lt"/>
              <a:ea typeface="Arial" panose="020B0604020202020204" pitchFamily="34" charset="0"/>
              <a:cs typeface="Calibri" panose="020F0502020204030204" pitchFamily="34" charset="0"/>
            </a:endParaRPr>
          </a:p>
        </p:txBody>
      </p:sp>
      <p:sp>
        <p:nvSpPr>
          <p:cNvPr id="4" name="Rectangle: Diagonal Corners Rounded 3">
            <a:extLst>
              <a:ext uri="{FF2B5EF4-FFF2-40B4-BE49-F238E27FC236}">
                <a16:creationId xmlns:a16="http://schemas.microsoft.com/office/drawing/2014/main" id="{94A8FD73-8C24-41B3-8DF7-43DDD39FC7F7}"/>
              </a:ext>
            </a:extLst>
          </p:cNvPr>
          <p:cNvSpPr/>
          <p:nvPr/>
        </p:nvSpPr>
        <p:spPr>
          <a:xfrm>
            <a:off x="623392"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5"/>
                </a:solidFill>
              </a:rPr>
              <a:t>South West London CCG Medicines Management Team</a:t>
            </a:r>
          </a:p>
        </p:txBody>
      </p:sp>
    </p:spTree>
    <p:extLst>
      <p:ext uri="{BB962C8B-B14F-4D97-AF65-F5344CB8AC3E}">
        <p14:creationId xmlns:p14="http://schemas.microsoft.com/office/powerpoint/2010/main" val="760967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96919" y="227349"/>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London Region </a:t>
            </a:r>
            <a:r>
              <a:rPr lang="en-US" dirty="0"/>
              <a:t>– South West London</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642626" y="1672073"/>
            <a:ext cx="10945216" cy="4829267"/>
          </a:xfrm>
        </p:spPr>
        <p:txBody>
          <a:bodyPr/>
          <a:lstStyle/>
          <a:p>
            <a:pPr marL="152396" indent="0" algn="just">
              <a:spcBef>
                <a:spcPts val="1200"/>
              </a:spcBef>
              <a:spcAft>
                <a:spcPts val="1200"/>
              </a:spcAft>
              <a:buNone/>
            </a:pPr>
            <a:r>
              <a:rPr lang="en-GB" sz="1400" b="1" dirty="0">
                <a:solidFill>
                  <a:srgbClr val="002060"/>
                </a:solidFill>
                <a:effectLst/>
                <a:highlight>
                  <a:srgbClr val="FFFFFF"/>
                </a:highlight>
                <a:latin typeface="+mn-lt"/>
                <a:ea typeface="Arial" panose="020B0604020202020204" pitchFamily="34" charset="0"/>
                <a:cs typeface="Calibri" panose="020F0502020204030204" pitchFamily="34" charset="0"/>
              </a:rPr>
              <a:t>Key learning points: </a:t>
            </a:r>
            <a:endParaRPr lang="en-GB" sz="1400" dirty="0">
              <a:solidFill>
                <a:srgbClr val="002060"/>
              </a:solidFill>
              <a:effectLst/>
              <a:latin typeface="+mn-lt"/>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200" b="1" dirty="0">
                <a:solidFill>
                  <a:srgbClr val="002060"/>
                </a:solidFill>
                <a:highlight>
                  <a:srgbClr val="FFFFFF"/>
                </a:highlight>
                <a:latin typeface="+mn-lt"/>
                <a:cs typeface="Calibri" panose="020F0502020204030204" pitchFamily="34" charset="0"/>
              </a:rPr>
              <a:t>Care Home:</a:t>
            </a:r>
          </a:p>
          <a:p>
            <a:pPr algn="just">
              <a:spcAft>
                <a:spcPts val="600"/>
              </a:spcAft>
            </a:pPr>
            <a:r>
              <a:rPr lang="en-GB" sz="1200" dirty="0">
                <a:solidFill>
                  <a:srgbClr val="002060"/>
                </a:solidFill>
                <a:highlight>
                  <a:srgbClr val="FFFFFF"/>
                </a:highlight>
                <a:latin typeface="+mn-lt"/>
                <a:cs typeface="Calibri" panose="020F0502020204030204" pitchFamily="34" charset="0"/>
              </a:rPr>
              <a:t>Get organised and decide which residents can provide consent themselves and those that cannot (i.e., lack capacity), therefore will need to contact NOK / LPA etc.</a:t>
            </a:r>
          </a:p>
          <a:p>
            <a:pPr algn="just">
              <a:spcAft>
                <a:spcPts val="600"/>
              </a:spcAft>
            </a:pPr>
            <a:r>
              <a:rPr lang="en-GB" sz="1200" dirty="0">
                <a:solidFill>
                  <a:srgbClr val="002060"/>
                </a:solidFill>
                <a:highlight>
                  <a:srgbClr val="FFFFFF"/>
                </a:highlight>
                <a:latin typeface="+mn-lt"/>
                <a:cs typeface="Calibri" panose="020F0502020204030204" pitchFamily="34" charset="0"/>
              </a:rPr>
              <a:t>Focus on obtaining consent for proxy access and try not to get distracted.</a:t>
            </a:r>
          </a:p>
          <a:p>
            <a:pPr algn="just">
              <a:spcAft>
                <a:spcPts val="600"/>
              </a:spcAft>
            </a:pPr>
            <a:r>
              <a:rPr lang="en-GB" sz="1200" dirty="0">
                <a:solidFill>
                  <a:srgbClr val="002060"/>
                </a:solidFill>
                <a:highlight>
                  <a:srgbClr val="FFFFFF"/>
                </a:highlight>
                <a:latin typeface="+mn-lt"/>
                <a:cs typeface="Calibri" panose="020F0502020204030204" pitchFamily="34" charset="0"/>
              </a:rPr>
              <a:t>Getting the care home staff on board is key, as they will be supporting this process.</a:t>
            </a:r>
          </a:p>
          <a:p>
            <a:pPr algn="just">
              <a:spcAft>
                <a:spcPts val="600"/>
              </a:spcAft>
            </a:pPr>
            <a:r>
              <a:rPr lang="en-GB" sz="1200" dirty="0">
                <a:solidFill>
                  <a:srgbClr val="002060"/>
                </a:solidFill>
                <a:highlight>
                  <a:srgbClr val="FFFFFF"/>
                </a:highlight>
                <a:latin typeface="+mn-lt"/>
                <a:cs typeface="Calibri" panose="020F0502020204030204" pitchFamily="34" charset="0"/>
              </a:rPr>
              <a:t>Be mindful that Mental Health Assessments will need to be undertaken and a best Interests meeting for those residents lacking capacity, so allow time for this part of the process, as it may take a bit longer.</a:t>
            </a:r>
          </a:p>
          <a:p>
            <a:pPr algn="just">
              <a:spcAft>
                <a:spcPts val="600"/>
              </a:spcAft>
            </a:pPr>
            <a:r>
              <a:rPr lang="en-GB" sz="1200" dirty="0">
                <a:solidFill>
                  <a:srgbClr val="002060"/>
                </a:solidFill>
                <a:highlight>
                  <a:srgbClr val="FFFFFF"/>
                </a:highlight>
                <a:latin typeface="+mn-lt"/>
                <a:cs typeface="Calibri" panose="020F0502020204030204" pitchFamily="34" charset="0"/>
              </a:rPr>
              <a:t>Communicating the proxy access process to the NOK / LPA was easier over the phone, rather than sending a letter. The care home recorded the date and time of the meetings with the NOK / LPA.</a:t>
            </a:r>
          </a:p>
          <a:p>
            <a:pPr marL="152396" indent="0" algn="just">
              <a:spcBef>
                <a:spcPts val="600"/>
              </a:spcBef>
              <a:spcAft>
                <a:spcPts val="600"/>
              </a:spcAft>
              <a:buNone/>
            </a:pPr>
            <a:r>
              <a:rPr lang="en-GB" sz="1200" b="1" dirty="0">
                <a:solidFill>
                  <a:srgbClr val="002060"/>
                </a:solidFill>
                <a:highlight>
                  <a:srgbClr val="FFFFFF"/>
                </a:highlight>
                <a:latin typeface="+mn-lt"/>
                <a:cs typeface="Calibri" panose="020F0502020204030204" pitchFamily="34" charset="0"/>
              </a:rPr>
              <a:t>GP Practices:</a:t>
            </a:r>
          </a:p>
          <a:p>
            <a:pPr algn="just">
              <a:spcAft>
                <a:spcPts val="600"/>
              </a:spcAft>
            </a:pPr>
            <a:r>
              <a:rPr lang="en-GB" sz="1200" dirty="0">
                <a:solidFill>
                  <a:srgbClr val="002060"/>
                </a:solidFill>
                <a:highlight>
                  <a:srgbClr val="FFFFFF"/>
                </a:highlight>
                <a:latin typeface="+mn-lt"/>
                <a:cs typeface="Calibri" panose="020F0502020204030204" pitchFamily="34" charset="0"/>
              </a:rPr>
              <a:t>Ensure that the Data Sharing Agreement and the DPIA are sent over to care home at the same time and followed-up when they have been signed by the care home.</a:t>
            </a:r>
          </a:p>
          <a:p>
            <a:pPr algn="just">
              <a:spcAft>
                <a:spcPts val="600"/>
              </a:spcAft>
            </a:pPr>
            <a:r>
              <a:rPr lang="en-GB" sz="1200" dirty="0">
                <a:solidFill>
                  <a:srgbClr val="002060"/>
                </a:solidFill>
                <a:highlight>
                  <a:srgbClr val="FFFFFF"/>
                </a:highlight>
                <a:latin typeface="+mn-lt"/>
                <a:cs typeface="Calibri" panose="020F0502020204030204" pitchFamily="34" charset="0"/>
              </a:rPr>
              <a:t>Obtain the staff authorisation and consent forms at the same time so that the process of assigning the proxy with resident can be initiated.</a:t>
            </a:r>
            <a:endParaRPr lang="en-GB" sz="1400" b="1" dirty="0">
              <a:solidFill>
                <a:srgbClr val="002060"/>
              </a:solidFill>
              <a:effectLst/>
              <a:highlight>
                <a:srgbClr val="FFFFFF"/>
              </a:highlight>
              <a:latin typeface="+mn-lt"/>
              <a:ea typeface="Arial" panose="020B0604020202020204" pitchFamily="34" charset="0"/>
              <a:cs typeface="Calibri" panose="020F0502020204030204" pitchFamily="34" charset="0"/>
            </a:endParaRPr>
          </a:p>
          <a:p>
            <a:pPr marL="152396" indent="0" algn="just">
              <a:spcBef>
                <a:spcPts val="1200"/>
              </a:spcBef>
              <a:spcAft>
                <a:spcPts val="1200"/>
              </a:spcAft>
              <a:buNone/>
            </a:pPr>
            <a:r>
              <a:rPr lang="en-GB" sz="1600" b="1" dirty="0">
                <a:solidFill>
                  <a:srgbClr val="002060"/>
                </a:solidFill>
                <a:highlight>
                  <a:srgbClr val="FFFFFF"/>
                </a:highlight>
                <a:latin typeface="+mn-lt"/>
                <a:cs typeface="Calibri" panose="020F0502020204030204" pitchFamily="34" charset="0"/>
              </a:rPr>
              <a:t>Confirm internal approval from the organisations referred to in the case study:</a:t>
            </a:r>
          </a:p>
          <a:p>
            <a:pPr marL="152396" indent="0" algn="just">
              <a:spcBef>
                <a:spcPts val="1200"/>
              </a:spcBef>
              <a:spcAft>
                <a:spcPts val="1200"/>
              </a:spcAft>
              <a:buNone/>
            </a:pPr>
            <a:r>
              <a:rPr lang="en-GB" sz="1400" dirty="0">
                <a:solidFill>
                  <a:srgbClr val="002060"/>
                </a:solidFill>
                <a:latin typeface="+mn-lt"/>
              </a:rPr>
              <a:t>Yes, verbal approval from manager at Eltandia Hall Care Home. </a:t>
            </a:r>
          </a:p>
          <a:p>
            <a:pPr marL="152396" indent="0" algn="just">
              <a:spcBef>
                <a:spcPts val="1200"/>
              </a:spcBef>
              <a:spcAft>
                <a:spcPts val="1200"/>
              </a:spcAft>
              <a:buNone/>
            </a:pPr>
            <a:endParaRPr lang="en-GB" sz="1600" dirty="0">
              <a:solidFill>
                <a:srgbClr val="002060"/>
              </a:solidFill>
              <a:latin typeface="+mn-lt"/>
            </a:endParaRPr>
          </a:p>
        </p:txBody>
      </p:sp>
      <p:sp>
        <p:nvSpPr>
          <p:cNvPr id="4" name="Rectangle: Diagonal Corners Rounded 3">
            <a:extLst>
              <a:ext uri="{FF2B5EF4-FFF2-40B4-BE49-F238E27FC236}">
                <a16:creationId xmlns:a16="http://schemas.microsoft.com/office/drawing/2014/main" id="{94A8FD73-8C24-41B3-8DF7-43DDD39FC7F7}"/>
              </a:ext>
            </a:extLst>
          </p:cNvPr>
          <p:cNvSpPr/>
          <p:nvPr/>
        </p:nvSpPr>
        <p:spPr>
          <a:xfrm>
            <a:off x="623392"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5"/>
                </a:solidFill>
              </a:rPr>
              <a:t>South West London CCG Medicines Management Team</a:t>
            </a:r>
          </a:p>
        </p:txBody>
      </p:sp>
    </p:spTree>
    <p:extLst>
      <p:ext uri="{BB962C8B-B14F-4D97-AF65-F5344CB8AC3E}">
        <p14:creationId xmlns:p14="http://schemas.microsoft.com/office/powerpoint/2010/main" val="1918388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Midlands - Northamptonshire</a:t>
            </a:r>
            <a:endParaRPr lang="en-GB" dirty="0"/>
          </a:p>
        </p:txBody>
      </p:sp>
      <p:pic>
        <p:nvPicPr>
          <p:cNvPr id="7" name="Picture 6">
            <a:extLst>
              <a:ext uri="{FF2B5EF4-FFF2-40B4-BE49-F238E27FC236}">
                <a16:creationId xmlns:a16="http://schemas.microsoft.com/office/drawing/2014/main" id="{96CD2889-A86F-4E34-9123-853F8DF6C98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53939" y="1320801"/>
            <a:ext cx="11568606" cy="5061526"/>
          </a:xfrm>
          <a:prstGeom prst="rect">
            <a:avLst/>
          </a:prstGeom>
          <a:noFill/>
        </p:spPr>
      </p:pic>
    </p:spTree>
    <p:extLst>
      <p:ext uri="{BB962C8B-B14F-4D97-AF65-F5344CB8AC3E}">
        <p14:creationId xmlns:p14="http://schemas.microsoft.com/office/powerpoint/2010/main" val="2351685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B6E6F-9757-45B5-B182-CF4642E0364C}"/>
              </a:ext>
            </a:extLst>
          </p:cNvPr>
          <p:cNvSpPr>
            <a:spLocks noGrp="1"/>
          </p:cNvSpPr>
          <p:nvPr>
            <p:ph type="title"/>
          </p:nvPr>
        </p:nvSpPr>
        <p:spPr>
          <a:xfrm>
            <a:off x="623392" y="249084"/>
            <a:ext cx="9058490" cy="857601"/>
          </a:xfrm>
        </p:spPr>
        <p:txBody>
          <a:bodyPr/>
          <a:lstStyle/>
          <a:p>
            <a:r>
              <a:rPr kumimoji="0" lang="en-GB" sz="32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Midlands - </a:t>
            </a:r>
            <a:r>
              <a:rPr lang="en-GB" sz="3200" dirty="0">
                <a:effectLst/>
                <a:latin typeface="Arial" panose="020B0604020202020204" pitchFamily="34" charset="0"/>
                <a:ea typeface="Calibri"/>
                <a:cs typeface="Arial" panose="020B0604020202020204" pitchFamily="34" charset="0"/>
              </a:rPr>
              <a:t>Coventry and Warwickshire CCG</a:t>
            </a:r>
            <a:endParaRPr lang="en-GB" sz="3200" dirty="0"/>
          </a:p>
        </p:txBody>
      </p:sp>
      <p:pic>
        <p:nvPicPr>
          <p:cNvPr id="4" name="Picture 3">
            <a:extLst>
              <a:ext uri="{FF2B5EF4-FFF2-40B4-BE49-F238E27FC236}">
                <a16:creationId xmlns:a16="http://schemas.microsoft.com/office/drawing/2014/main" id="{53AC7A80-0DB3-4966-8F65-91B21012F454}"/>
              </a:ext>
            </a:extLst>
          </p:cNvPr>
          <p:cNvPicPr>
            <a:picLocks noChangeAspect="1"/>
          </p:cNvPicPr>
          <p:nvPr/>
        </p:nvPicPr>
        <p:blipFill>
          <a:blip r:embed="rId2"/>
          <a:stretch>
            <a:fillRect/>
          </a:stretch>
        </p:blipFill>
        <p:spPr>
          <a:xfrm>
            <a:off x="591666" y="1214260"/>
            <a:ext cx="10972800" cy="5697527"/>
          </a:xfrm>
          <a:prstGeom prst="rect">
            <a:avLst/>
          </a:prstGeom>
        </p:spPr>
      </p:pic>
    </p:spTree>
    <p:extLst>
      <p:ext uri="{BB962C8B-B14F-4D97-AF65-F5344CB8AC3E}">
        <p14:creationId xmlns:p14="http://schemas.microsoft.com/office/powerpoint/2010/main" val="158348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sz="32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North East Yorkshire &amp; Humber</a:t>
            </a:r>
            <a:br>
              <a:rPr kumimoji="0" lang="en-GB" sz="32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br>
            <a:r>
              <a:rPr kumimoji="0" lang="en-GB" sz="32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Accelerator site</a:t>
            </a:r>
            <a:endParaRPr lang="en-GB" sz="3200" dirty="0"/>
          </a:p>
        </p:txBody>
      </p:sp>
      <p:sp>
        <p:nvSpPr>
          <p:cNvPr id="11" name="Rectangle 6">
            <a:extLst>
              <a:ext uri="{FF2B5EF4-FFF2-40B4-BE49-F238E27FC236}">
                <a16:creationId xmlns:a16="http://schemas.microsoft.com/office/drawing/2014/main" id="{03CAF6E0-2F8C-4AF9-BEAA-18D25A4E30A6}"/>
              </a:ext>
            </a:extLst>
          </p:cNvPr>
          <p:cNvSpPr>
            <a:spLocks noChangeArrowheads="1"/>
          </p:cNvSpPr>
          <p:nvPr/>
        </p:nvSpPr>
        <p:spPr bwMode="auto">
          <a:xfrm>
            <a:off x="357633" y="287704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6" name="Picture 15">
            <a:extLst>
              <a:ext uri="{FF2B5EF4-FFF2-40B4-BE49-F238E27FC236}">
                <a16:creationId xmlns:a16="http://schemas.microsoft.com/office/drawing/2014/main" id="{D7854541-C397-4EDE-B4E3-DE787332E134}"/>
              </a:ext>
            </a:extLst>
          </p:cNvPr>
          <p:cNvPicPr>
            <a:picLocks noChangeAspect="1"/>
          </p:cNvPicPr>
          <p:nvPr/>
        </p:nvPicPr>
        <p:blipFill>
          <a:blip r:embed="rId2"/>
          <a:stretch>
            <a:fillRect/>
          </a:stretch>
        </p:blipFill>
        <p:spPr>
          <a:xfrm>
            <a:off x="464403" y="1570473"/>
            <a:ext cx="9014575" cy="5247719"/>
          </a:xfrm>
          <a:prstGeom prst="rect">
            <a:avLst/>
          </a:prstGeom>
        </p:spPr>
      </p:pic>
    </p:spTree>
    <p:extLst>
      <p:ext uri="{BB962C8B-B14F-4D97-AF65-F5344CB8AC3E}">
        <p14:creationId xmlns:p14="http://schemas.microsoft.com/office/powerpoint/2010/main" val="1508765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E59FB-E2BD-44A1-A3C4-BEB9F398A496}"/>
              </a:ext>
            </a:extLst>
          </p:cNvPr>
          <p:cNvSpPr>
            <a:spLocks noGrp="1"/>
          </p:cNvSpPr>
          <p:nvPr>
            <p:ph type="title"/>
          </p:nvPr>
        </p:nvSpPr>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NEY - Wakefield</a:t>
            </a:r>
            <a:endParaRPr lang="en-GB" dirty="0"/>
          </a:p>
        </p:txBody>
      </p:sp>
      <p:sp>
        <p:nvSpPr>
          <p:cNvPr id="3" name="Text Placeholder 2">
            <a:extLst>
              <a:ext uri="{FF2B5EF4-FFF2-40B4-BE49-F238E27FC236}">
                <a16:creationId xmlns:a16="http://schemas.microsoft.com/office/drawing/2014/main" id="{CDF98449-C69F-47B4-9692-443A22EF0169}"/>
              </a:ext>
            </a:extLst>
          </p:cNvPr>
          <p:cNvSpPr>
            <a:spLocks noGrp="1"/>
          </p:cNvSpPr>
          <p:nvPr>
            <p:ph type="body" idx="1"/>
          </p:nvPr>
        </p:nvSpPr>
        <p:spPr/>
        <p:txBody>
          <a:bodyPr/>
          <a:lstStyle/>
          <a:p>
            <a:pPr marL="152396" indent="0">
              <a:buNone/>
            </a:pPr>
            <a:r>
              <a:rPr lang="en-US" sz="1400" b="1" i="0" u="none" strike="noStrike" baseline="0" dirty="0">
                <a:solidFill>
                  <a:srgbClr val="000000"/>
                </a:solidFill>
                <a:latin typeface="Calibri" panose="020F0502020204030204" pitchFamily="34" charset="0"/>
              </a:rPr>
              <a:t>Background / Description of the part of the process the best practice covers. </a:t>
            </a:r>
            <a:endParaRPr lang="en-US" sz="1400" b="0" i="0" u="none" strike="noStrike" baseline="0" dirty="0">
              <a:solidFill>
                <a:srgbClr val="000000"/>
              </a:solidFill>
              <a:latin typeface="Calibri" panose="020F0502020204030204" pitchFamily="34" charset="0"/>
            </a:endParaRPr>
          </a:p>
          <a:p>
            <a:pPr marL="152396" indent="0">
              <a:buNone/>
            </a:pPr>
            <a:r>
              <a:rPr lang="en-US" sz="1400" b="0" i="0" u="none" strike="noStrike" baseline="0" dirty="0">
                <a:solidFill>
                  <a:srgbClr val="000000"/>
                </a:solidFill>
                <a:latin typeface="Calibri" panose="020F0502020204030204" pitchFamily="34" charset="0"/>
              </a:rPr>
              <a:t>Using multiple communication channels to increase awareness and engagement for both care homes and GP practices including PCN and practice pharmacy professionals. </a:t>
            </a:r>
          </a:p>
          <a:p>
            <a:pPr marL="152396" indent="0">
              <a:buNone/>
            </a:pPr>
            <a:endParaRPr lang="en-US" sz="1400" b="1" i="0" u="none" strike="noStrike" baseline="0" dirty="0">
              <a:solidFill>
                <a:srgbClr val="000000"/>
              </a:solidFill>
              <a:latin typeface="Calibri" panose="020F0502020204030204" pitchFamily="34" charset="0"/>
            </a:endParaRPr>
          </a:p>
          <a:p>
            <a:pPr marL="152396" indent="0">
              <a:buNone/>
            </a:pPr>
            <a:r>
              <a:rPr lang="en-US" sz="1400" b="1" i="0" u="none" strike="noStrike" baseline="0" dirty="0">
                <a:solidFill>
                  <a:srgbClr val="000000"/>
                </a:solidFill>
                <a:latin typeface="Calibri" panose="020F0502020204030204" pitchFamily="34" charset="0"/>
              </a:rPr>
              <a:t>Situation: (in other words what was the issue) </a:t>
            </a:r>
            <a:endParaRPr lang="en-US" sz="1400" b="0" i="0" u="none" strike="noStrike" baseline="0" dirty="0">
              <a:solidFill>
                <a:srgbClr val="000000"/>
              </a:solidFill>
              <a:latin typeface="Calibri" panose="020F0502020204030204" pitchFamily="34" charset="0"/>
            </a:endParaRPr>
          </a:p>
          <a:p>
            <a:pPr marL="152396" indent="0">
              <a:buNone/>
            </a:pPr>
            <a:r>
              <a:rPr lang="en-US" sz="1400" b="0" i="0" u="none" strike="noStrike" baseline="0" dirty="0">
                <a:solidFill>
                  <a:srgbClr val="000000"/>
                </a:solidFill>
                <a:latin typeface="Calibri" panose="020F0502020204030204" pitchFamily="34" charset="0"/>
              </a:rPr>
              <a:t>We found that many care homes and GP practices are not aware of proxy/online ordering for care homes. Both parties are often unaware of the system that can be used, the benefits for all parties, including safety, time saving, reduced queries. Also, to avoid the use of the term ‘proxy ordering’ as this is often misunderstood, use the phrase ‘online ordering of medicines’ or similar. </a:t>
            </a:r>
          </a:p>
          <a:p>
            <a:pPr marL="152396" indent="0">
              <a:buNone/>
            </a:pPr>
            <a:endParaRPr lang="en-US" sz="1400" b="1" i="0" u="none" strike="noStrike" baseline="0" dirty="0">
              <a:solidFill>
                <a:srgbClr val="000000"/>
              </a:solidFill>
              <a:latin typeface="Calibri" panose="020F0502020204030204" pitchFamily="34" charset="0"/>
            </a:endParaRPr>
          </a:p>
          <a:p>
            <a:pPr marL="152396" indent="0">
              <a:buNone/>
            </a:pPr>
            <a:r>
              <a:rPr lang="en-US" sz="1400" b="1" i="0" u="none" strike="noStrike" baseline="0" dirty="0">
                <a:solidFill>
                  <a:srgbClr val="000000"/>
                </a:solidFill>
                <a:latin typeface="Calibri" panose="020F0502020204030204" pitchFamily="34" charset="0"/>
              </a:rPr>
              <a:t>What change did they want to bring about? </a:t>
            </a:r>
            <a:endParaRPr lang="en-US" sz="1400" b="0" i="0" u="none" strike="noStrike" baseline="0" dirty="0">
              <a:solidFill>
                <a:srgbClr val="000000"/>
              </a:solidFill>
              <a:latin typeface="Calibri" panose="020F0502020204030204" pitchFamily="34" charset="0"/>
            </a:endParaRPr>
          </a:p>
          <a:p>
            <a:pPr marL="152396" indent="0">
              <a:buNone/>
            </a:pPr>
            <a:r>
              <a:rPr lang="en-US" sz="1400" b="0" i="0" u="none" strike="noStrike" baseline="0" dirty="0">
                <a:solidFill>
                  <a:srgbClr val="000000"/>
                </a:solidFill>
                <a:latin typeface="Calibri" panose="020F0502020204030204" pitchFamily="34" charset="0"/>
              </a:rPr>
              <a:t>To raise awareness of proxy/online ordering and increase engagement from both care homes and GP practices, also including other stakeholders.</a:t>
            </a:r>
          </a:p>
          <a:p>
            <a:pPr marL="152396" indent="0">
              <a:buNone/>
            </a:pPr>
            <a:endParaRPr lang="en-GB" sz="1400" b="1" i="0" u="none" strike="noStrike" baseline="0" dirty="0">
              <a:solidFill>
                <a:srgbClr val="000000"/>
              </a:solidFill>
              <a:latin typeface="Calibri" panose="020F0502020204030204" pitchFamily="34" charset="0"/>
            </a:endParaRPr>
          </a:p>
          <a:p>
            <a:pPr marL="152396" indent="0">
              <a:buNone/>
            </a:pPr>
            <a:r>
              <a:rPr lang="en-GB" sz="1400" b="1" i="0" u="none" strike="noStrike" baseline="0" dirty="0">
                <a:solidFill>
                  <a:srgbClr val="000000"/>
                </a:solidFill>
                <a:latin typeface="Calibri" panose="020F0502020204030204" pitchFamily="34" charset="0"/>
              </a:rPr>
              <a:t>Solution and impact: </a:t>
            </a:r>
            <a:endParaRPr lang="en-GB" sz="1400" b="0" i="0" u="none" strike="noStrike" baseline="0" dirty="0">
              <a:solidFill>
                <a:srgbClr val="000000"/>
              </a:solidFill>
              <a:latin typeface="Calibri" panose="020F0502020204030204" pitchFamily="34" charset="0"/>
            </a:endParaRPr>
          </a:p>
          <a:p>
            <a:pPr marL="152396" indent="0">
              <a:buNone/>
            </a:pPr>
            <a:r>
              <a:rPr lang="en-US" sz="1400" b="0" i="0" u="none" strike="noStrike" baseline="0" dirty="0">
                <a:solidFill>
                  <a:srgbClr val="000000"/>
                </a:solidFill>
                <a:latin typeface="Calibri" panose="020F0502020204030204" pitchFamily="34" charset="0"/>
              </a:rPr>
              <a:t>Raising awareness and increasing the profile of proxy/online ordering will increase engagement and uptake, therefore improving procedures and clinical safety for both care home and GP practice. GP practices working together within their PCNs and sharing good practice and implementation strategies will help to build resilience, which in turn will help to facilitate the ongoing ownership and maintenance of the system. </a:t>
            </a:r>
          </a:p>
          <a:p>
            <a:endParaRPr lang="en-GB" sz="1400" dirty="0"/>
          </a:p>
        </p:txBody>
      </p:sp>
    </p:spTree>
    <p:extLst>
      <p:ext uri="{BB962C8B-B14F-4D97-AF65-F5344CB8AC3E}">
        <p14:creationId xmlns:p14="http://schemas.microsoft.com/office/powerpoint/2010/main" val="708384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78E7F-039C-405F-85EA-5BC34EFD0C07}"/>
              </a:ext>
            </a:extLst>
          </p:cNvPr>
          <p:cNvSpPr>
            <a:spLocks noGrp="1"/>
          </p:cNvSpPr>
          <p:nvPr>
            <p:ph type="title"/>
          </p:nvPr>
        </p:nvSpPr>
        <p:spPr/>
        <p:txBody>
          <a:bodyPr/>
          <a:lstStyle/>
          <a:p>
            <a:r>
              <a:rPr lang="en-US" dirty="0"/>
              <a:t>NEY - </a:t>
            </a:r>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Wakefield</a:t>
            </a:r>
            <a:endParaRPr lang="en-GB" dirty="0"/>
          </a:p>
        </p:txBody>
      </p:sp>
      <p:sp>
        <p:nvSpPr>
          <p:cNvPr id="3" name="Text Placeholder 2">
            <a:extLst>
              <a:ext uri="{FF2B5EF4-FFF2-40B4-BE49-F238E27FC236}">
                <a16:creationId xmlns:a16="http://schemas.microsoft.com/office/drawing/2014/main" id="{AEEDF103-5C14-4BD7-9F60-3ABD36257DEC}"/>
              </a:ext>
            </a:extLst>
          </p:cNvPr>
          <p:cNvSpPr>
            <a:spLocks noGrp="1"/>
          </p:cNvSpPr>
          <p:nvPr>
            <p:ph type="body" idx="1"/>
          </p:nvPr>
        </p:nvSpPr>
        <p:spPr>
          <a:xfrm>
            <a:off x="414676" y="1508786"/>
            <a:ext cx="11328400" cy="4831053"/>
          </a:xfrm>
        </p:spPr>
        <p:txBody>
          <a:bodyPr/>
          <a:lstStyle/>
          <a:p>
            <a:pPr algn="l"/>
            <a:endParaRPr lang="en-GB" sz="1200" b="0" i="0" u="none" strike="noStrike" baseline="0" dirty="0">
              <a:solidFill>
                <a:srgbClr val="000000"/>
              </a:solidFill>
              <a:latin typeface="Calibri" panose="020F0502020204030204" pitchFamily="34" charset="0"/>
            </a:endParaRPr>
          </a:p>
          <a:p>
            <a:pPr marL="152396" indent="0">
              <a:buNone/>
            </a:pPr>
            <a:r>
              <a:rPr lang="en-GB" sz="1200" b="1" i="0" u="none" strike="noStrike" baseline="0" dirty="0">
                <a:solidFill>
                  <a:srgbClr val="000000"/>
                </a:solidFill>
                <a:latin typeface="Calibri" panose="020F0502020204030204" pitchFamily="34" charset="0"/>
              </a:rPr>
              <a:t>Key learning points: </a:t>
            </a:r>
            <a:endParaRPr lang="en-GB" sz="1200" b="0" i="0" u="none" strike="noStrike" baseline="0" dirty="0">
              <a:solidFill>
                <a:srgbClr val="000000"/>
              </a:solidFill>
              <a:latin typeface="Calibri" panose="020F0502020204030204" pitchFamily="34" charset="0"/>
            </a:endParaRPr>
          </a:p>
          <a:p>
            <a:pPr marL="152396" indent="0">
              <a:buNone/>
            </a:pPr>
            <a:r>
              <a:rPr lang="en-US" sz="1200" b="0" i="0" u="none" strike="noStrike" baseline="0" dirty="0">
                <a:solidFill>
                  <a:srgbClr val="000000"/>
                </a:solidFill>
                <a:latin typeface="Calibri" panose="020F0502020204030204" pitchFamily="34" charset="0"/>
              </a:rPr>
              <a:t>Utilise all communication channels available in the locality. Several of our local areas have a weekly meeting for all care home managers which can be attended to raise the profile of proxy/online ordering directly with target audience. Liaise with your local authority as provider of care homes to allow contact with all care home managers. </a:t>
            </a:r>
          </a:p>
          <a:p>
            <a:pPr marL="152396" indent="0">
              <a:buNone/>
            </a:pPr>
            <a:r>
              <a:rPr lang="en-US" sz="1200" b="0" i="0" u="none" strike="noStrike" baseline="0" dirty="0">
                <a:solidFill>
                  <a:srgbClr val="000000"/>
                </a:solidFill>
                <a:latin typeface="Calibri" panose="020F0502020204030204" pitchFamily="34" charset="0"/>
              </a:rPr>
              <a:t>If you have a Communications Team within your organisation you may wish to engage with them to send very short surveys to all care home managers to establish their current process for ordering medicines and gauge their interest in proxy/online ordering. This enables the care homes who have registered an interest to be set up first! </a:t>
            </a:r>
          </a:p>
          <a:p>
            <a:pPr marL="152396" indent="0">
              <a:buNone/>
            </a:pPr>
            <a:r>
              <a:rPr lang="en-US" sz="1200" b="0" i="0" u="none" strike="noStrike" baseline="0" dirty="0">
                <a:solidFill>
                  <a:srgbClr val="000000"/>
                </a:solidFill>
                <a:latin typeface="Calibri" panose="020F0502020204030204" pitchFamily="34" charset="0"/>
              </a:rPr>
              <a:t>Attend practice meetings/target events/prescribing events to showcase the benefits of proxy/online ordering to GP practices. Many GP practices believe this to be complex and labour intensive and are unaware of the clinical and safety benefits. You may also wish to send short surveys to GP Practice Managers to gauge their current stance and allow prioritisation. </a:t>
            </a:r>
          </a:p>
          <a:p>
            <a:pPr marL="152396" indent="0">
              <a:buNone/>
            </a:pPr>
            <a:endParaRPr lang="en-US" sz="1200" b="0" i="0" u="none" strike="noStrike" baseline="0" dirty="0">
              <a:solidFill>
                <a:srgbClr val="000000"/>
              </a:solidFill>
              <a:latin typeface="Calibri" panose="020F0502020204030204" pitchFamily="34" charset="0"/>
            </a:endParaRPr>
          </a:p>
          <a:p>
            <a:pPr marL="152396" indent="0">
              <a:buNone/>
            </a:pPr>
            <a:r>
              <a:rPr lang="en-US" sz="1200" b="0" i="0" u="none" strike="noStrike" baseline="0" dirty="0">
                <a:solidFill>
                  <a:srgbClr val="000000"/>
                </a:solidFill>
                <a:latin typeface="Calibri" panose="020F0502020204030204" pitchFamily="34" charset="0"/>
              </a:rPr>
              <a:t>Include information on proxy/online ordering in any bulletins or updates sent to general practices from your organisation, including contact details of key stakeholders. </a:t>
            </a:r>
          </a:p>
          <a:p>
            <a:pPr marL="152396" indent="0">
              <a:buNone/>
            </a:pPr>
            <a:r>
              <a:rPr lang="en-US" sz="1200" b="0" i="0" u="none" strike="noStrike" baseline="0" dirty="0">
                <a:solidFill>
                  <a:srgbClr val="000000"/>
                </a:solidFill>
                <a:latin typeface="Calibri" panose="020F0502020204030204" pitchFamily="34" charset="0"/>
              </a:rPr>
              <a:t>Utilise contact with PCN pharmacy colleagues to share knowledge of proxy/online ordering with their practices and encourage engagement. Encourage the development of a two-way correspondent relationship between care homes and GP practices, named individuals who can take ownership and lead on system maintenance, cascade training and troubleshooting to help facilitate a more safe and effective medicines management process with regards to ordering. </a:t>
            </a:r>
          </a:p>
          <a:p>
            <a:pPr marL="152396" indent="0">
              <a:buNone/>
            </a:pPr>
            <a:r>
              <a:rPr lang="en-US" sz="1200" b="0" i="0" u="none" strike="noStrike" baseline="0" dirty="0">
                <a:solidFill>
                  <a:srgbClr val="000000"/>
                </a:solidFill>
                <a:latin typeface="Calibri" panose="020F0502020204030204" pitchFamily="34" charset="0"/>
              </a:rPr>
              <a:t>Empower GP practices and care homes with the necessary information to facilitate proxy/online ordering. </a:t>
            </a:r>
          </a:p>
          <a:p>
            <a:pPr marL="152396" indent="0">
              <a:buNone/>
            </a:pPr>
            <a:r>
              <a:rPr lang="en-US" sz="1200" b="0" i="0" u="none" strike="noStrike" baseline="0" dirty="0">
                <a:solidFill>
                  <a:srgbClr val="000000"/>
                </a:solidFill>
                <a:latin typeface="Calibri" panose="020F0502020204030204" pitchFamily="34" charset="0"/>
              </a:rPr>
              <a:t>Avoid the use of the term ‘proxy ordering’ as this is often misunderstood, use the phrase ‘online ordering of medicines’ or similar, to ensure your audience fully understand the process you are referring to. </a:t>
            </a:r>
          </a:p>
          <a:p>
            <a:pPr marL="152396" indent="0">
              <a:buNone/>
            </a:pPr>
            <a:endParaRPr lang="en-US" sz="1200" b="0" i="0" u="none" strike="noStrike" baseline="0" dirty="0">
              <a:solidFill>
                <a:srgbClr val="000000"/>
              </a:solidFill>
              <a:latin typeface="Calibri" panose="020F0502020204030204" pitchFamily="34" charset="0"/>
            </a:endParaRPr>
          </a:p>
          <a:p>
            <a:pPr marL="152396" indent="0">
              <a:buNone/>
            </a:pPr>
            <a:r>
              <a:rPr lang="en-US" sz="1200" b="0" i="0" u="none" strike="noStrike" baseline="0" dirty="0">
                <a:solidFill>
                  <a:srgbClr val="000000"/>
                </a:solidFill>
                <a:latin typeface="Calibri" panose="020F0502020204030204" pitchFamily="34" charset="0"/>
              </a:rPr>
              <a:t>If you have a Quality Team within your organisation they can also support with discussions on proxy/online ordering during their contact with care homes. </a:t>
            </a:r>
          </a:p>
          <a:p>
            <a:pPr marL="152396" indent="0">
              <a:buNone/>
            </a:pPr>
            <a:r>
              <a:rPr lang="en-US" sz="1200" b="0" i="0" u="none" strike="noStrike" baseline="0" dirty="0">
                <a:solidFill>
                  <a:srgbClr val="000000"/>
                </a:solidFill>
                <a:latin typeface="Calibri" panose="020F0502020204030204" pitchFamily="34" charset="0"/>
              </a:rPr>
              <a:t>If there is an opportunity anywhere at any time to mention proxy/online ordering - shout about it! </a:t>
            </a:r>
          </a:p>
          <a:p>
            <a:pPr marL="152396" indent="0">
              <a:buNone/>
            </a:pPr>
            <a:endParaRPr lang="en-US" sz="1200" b="1" i="0" u="none" strike="noStrike" baseline="0" dirty="0">
              <a:solidFill>
                <a:srgbClr val="000000"/>
              </a:solidFill>
              <a:latin typeface="Calibri" panose="020F0502020204030204" pitchFamily="34" charset="0"/>
            </a:endParaRPr>
          </a:p>
          <a:p>
            <a:pPr marL="152396" indent="0">
              <a:buNone/>
            </a:pPr>
            <a:r>
              <a:rPr lang="en-US" sz="1200" b="1" i="0" u="none" strike="noStrike" baseline="0" dirty="0">
                <a:solidFill>
                  <a:srgbClr val="000000"/>
                </a:solidFill>
                <a:latin typeface="Calibri" panose="020F0502020204030204" pitchFamily="34" charset="0"/>
              </a:rPr>
              <a:t>Key contact: </a:t>
            </a:r>
            <a:endParaRPr lang="en-US" sz="1200" b="0" i="0" u="none" strike="noStrike" baseline="0" dirty="0">
              <a:solidFill>
                <a:srgbClr val="000000"/>
              </a:solidFill>
              <a:latin typeface="Calibri" panose="020F0502020204030204" pitchFamily="34" charset="0"/>
            </a:endParaRPr>
          </a:p>
          <a:p>
            <a:pPr marL="152396" indent="0">
              <a:buNone/>
            </a:pPr>
            <a:r>
              <a:rPr lang="en-US" sz="1200" b="0" i="0" u="none" strike="noStrike" baseline="0" dirty="0">
                <a:solidFill>
                  <a:srgbClr val="000000"/>
                </a:solidFill>
                <a:latin typeface="Calibri" panose="020F0502020204030204" pitchFamily="34" charset="0"/>
              </a:rPr>
              <a:t>Lizzie Atkinson, Medicines Optimisation Technician, Wakefield CCG. </a:t>
            </a:r>
          </a:p>
          <a:p>
            <a:pPr marL="152396" indent="0">
              <a:buNone/>
            </a:pPr>
            <a:r>
              <a:rPr lang="en-GB" sz="1200" b="0" i="0" u="none" strike="noStrike" baseline="0" dirty="0">
                <a:solidFill>
                  <a:srgbClr val="000000"/>
                </a:solidFill>
                <a:latin typeface="Calibri" panose="020F0502020204030204" pitchFamily="34" charset="0"/>
                <a:hlinkClick r:id="rId2"/>
              </a:rPr>
              <a:t>elizabeth.atkinson8@nhs.net</a:t>
            </a:r>
            <a:r>
              <a:rPr lang="en-GB" sz="1200" b="0" i="0" u="none" strike="noStrike" baseline="0" dirty="0">
                <a:solidFill>
                  <a:srgbClr val="000000"/>
                </a:solidFill>
                <a:latin typeface="Calibri" panose="020F0502020204030204" pitchFamily="34" charset="0"/>
              </a:rPr>
              <a:t> </a:t>
            </a:r>
          </a:p>
          <a:p>
            <a:pPr marL="152396" indent="0">
              <a:buNone/>
            </a:pPr>
            <a:endParaRPr lang="en-GB" sz="1200" b="0" i="0" u="none" strike="noStrike" baseline="0" dirty="0">
              <a:solidFill>
                <a:srgbClr val="000000"/>
              </a:solidFill>
              <a:latin typeface="Calibri" panose="020F0502020204030204" pitchFamily="34" charset="0"/>
            </a:endParaRPr>
          </a:p>
          <a:p>
            <a:pPr marL="152396" indent="0">
              <a:buNone/>
            </a:pPr>
            <a:r>
              <a:rPr lang="en-US" sz="1200" b="0" i="0" u="none" strike="noStrike" baseline="0" dirty="0">
                <a:solidFill>
                  <a:srgbClr val="000000"/>
                </a:solidFill>
                <a:latin typeface="Calibri" panose="020F0502020204030204" pitchFamily="34" charset="0"/>
              </a:rPr>
              <a:t>Confirm internal approval from the organisations referred to in the case study: Yes </a:t>
            </a:r>
            <a:endParaRPr lang="en-GB" sz="1200" dirty="0"/>
          </a:p>
        </p:txBody>
      </p:sp>
    </p:spTree>
    <p:extLst>
      <p:ext uri="{BB962C8B-B14F-4D97-AF65-F5344CB8AC3E}">
        <p14:creationId xmlns:p14="http://schemas.microsoft.com/office/powerpoint/2010/main" val="2089796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North West - William Blake House</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253938" y="1302620"/>
            <a:ext cx="10850151" cy="5255198"/>
          </a:xfrm>
        </p:spPr>
        <p:txBody>
          <a:bodyPr/>
          <a:lstStyle/>
          <a:p>
            <a:pPr marL="152396" indent="0">
              <a:lnSpc>
                <a:spcPct val="115000"/>
              </a:lnSpc>
              <a:spcAft>
                <a:spcPts val="1000"/>
              </a:spcAft>
              <a:buNone/>
              <a:tabLst>
                <a:tab pos="133350" algn="l"/>
                <a:tab pos="5731510" algn="r"/>
              </a:tabLst>
            </a:pPr>
            <a:r>
              <a:rPr lang="en-GB" sz="18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Registered Manager William Blake House:</a:t>
            </a:r>
          </a:p>
          <a:p>
            <a:pPr>
              <a:lnSpc>
                <a:spcPct val="115000"/>
              </a:lnSpc>
              <a:spcAft>
                <a:spcPts val="1000"/>
              </a:spcAft>
              <a:tabLst>
                <a:tab pos="133350" algn="l"/>
                <a:tab pos="5731510" algn="r"/>
              </a:tabLst>
            </a:pPr>
            <a:r>
              <a:rPr lang="en-GB" sz="18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I have used the system today and all went well! </a:t>
            </a:r>
          </a:p>
          <a:p>
            <a:pPr>
              <a:lnSpc>
                <a:spcPct val="115000"/>
              </a:lnSpc>
              <a:spcAft>
                <a:spcPts val="1000"/>
              </a:spcAft>
              <a:tabLst>
                <a:tab pos="133350" algn="l"/>
                <a:tab pos="5731510" algn="r"/>
              </a:tabLst>
            </a:pPr>
            <a:r>
              <a:rPr lang="en-GB" sz="18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What a huge time and resource saver this is going to be – I love it! </a:t>
            </a:r>
          </a:p>
          <a:p>
            <a:pPr>
              <a:lnSpc>
                <a:spcPct val="115000"/>
              </a:lnSpc>
              <a:spcAft>
                <a:spcPts val="1000"/>
              </a:spcAft>
              <a:tabLst>
                <a:tab pos="133350" algn="l"/>
                <a:tab pos="5731510" algn="r"/>
              </a:tabLst>
            </a:pPr>
            <a:r>
              <a:rPr lang="en-GB" sz="18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Thank you so much for helping us get to this point.</a:t>
            </a:r>
            <a:endParaRPr lang="en-GB" sz="1800" dirty="0">
              <a:solidFill>
                <a:schemeClr val="accent6">
                  <a:lumMod val="50000"/>
                </a:schemeClr>
              </a:solidFill>
              <a:effectLst/>
              <a:latin typeface="Calibri" panose="020F0502020204030204" pitchFamily="34" charset="0"/>
              <a:ea typeface="Calibri" panose="020F0502020204030204" pitchFamily="34" charset="0"/>
            </a:endParaRPr>
          </a:p>
          <a:p>
            <a:pPr marL="152396" indent="0">
              <a:lnSpc>
                <a:spcPct val="115000"/>
              </a:lnSpc>
              <a:spcAft>
                <a:spcPts val="1000"/>
              </a:spcAft>
              <a:buNone/>
              <a:tabLst>
                <a:tab pos="133350" algn="l"/>
                <a:tab pos="5731510" algn="r"/>
              </a:tabLst>
            </a:pPr>
            <a:r>
              <a:rPr lang="en-GB" sz="18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Senior Care Leader St Peters Care Home: </a:t>
            </a:r>
          </a:p>
          <a:p>
            <a:pPr>
              <a:lnSpc>
                <a:spcPct val="115000"/>
              </a:lnSpc>
              <a:spcAft>
                <a:spcPts val="1000"/>
              </a:spcAft>
              <a:tabLst>
                <a:tab pos="133350" algn="l"/>
                <a:tab pos="5731510" algn="r"/>
              </a:tabLst>
            </a:pPr>
            <a:r>
              <a:rPr lang="en-GB" sz="18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last 2 month there has been no waste, all medication was carried forward</a:t>
            </a:r>
            <a:endParaRPr lang="en-GB" sz="1800" dirty="0">
              <a:solidFill>
                <a:schemeClr val="accent6">
                  <a:lumMod val="50000"/>
                </a:schemeClr>
              </a:solidFill>
              <a:effectLst/>
              <a:latin typeface="Calibri" panose="020F0502020204030204" pitchFamily="34" charset="0"/>
              <a:ea typeface="Calibri" panose="020F0502020204030204" pitchFamily="34" charset="0"/>
            </a:endParaRPr>
          </a:p>
          <a:p>
            <a:pPr>
              <a:lnSpc>
                <a:spcPct val="115000"/>
              </a:lnSpc>
              <a:spcAft>
                <a:spcPts val="1000"/>
              </a:spcAft>
              <a:tabLst>
                <a:tab pos="133350" algn="l"/>
                <a:tab pos="5731510" algn="r"/>
              </a:tabLst>
            </a:pPr>
            <a:r>
              <a:rPr lang="en-GB" sz="18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Working well so far</a:t>
            </a:r>
          </a:p>
          <a:p>
            <a:pPr>
              <a:lnSpc>
                <a:spcPct val="115000"/>
              </a:lnSpc>
              <a:spcAft>
                <a:spcPts val="1000"/>
              </a:spcAft>
              <a:tabLst>
                <a:tab pos="133350" algn="l"/>
                <a:tab pos="5731510" algn="r"/>
              </a:tabLst>
            </a:pPr>
            <a:r>
              <a:rPr lang="en-GB" sz="18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Some issues with staff accounts being locked, easily rectified by the practice after a conversation!</a:t>
            </a:r>
            <a:endParaRPr lang="en-GB" sz="1800" dirty="0">
              <a:solidFill>
                <a:schemeClr val="accent6">
                  <a:lumMod val="50000"/>
                </a:schemeClr>
              </a:solidFill>
              <a:effectLst/>
              <a:latin typeface="Calibri" panose="020F0502020204030204" pitchFamily="34" charset="0"/>
              <a:ea typeface="Calibri" panose="020F0502020204030204" pitchFamily="34" charset="0"/>
            </a:endParaRPr>
          </a:p>
          <a:p>
            <a:pPr marL="152396" indent="0">
              <a:lnSpc>
                <a:spcPct val="115000"/>
              </a:lnSpc>
              <a:spcAft>
                <a:spcPts val="1000"/>
              </a:spcAft>
              <a:buNone/>
              <a:tabLst>
                <a:tab pos="133350" algn="l"/>
                <a:tab pos="5731510" algn="r"/>
              </a:tabLst>
            </a:pP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Care Manager Howden Care Home: </a:t>
            </a:r>
          </a:p>
          <a:p>
            <a:pPr>
              <a:lnSpc>
                <a:spcPct val="115000"/>
              </a:lnSpc>
              <a:spcAft>
                <a:spcPts val="1000"/>
              </a:spcAft>
              <a:tabLst>
                <a:tab pos="133350" algn="l"/>
                <a:tab pos="5731510" algn="r"/>
              </a:tabLst>
            </a:pP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Going really well</a:t>
            </a:r>
          </a:p>
          <a:p>
            <a:pPr>
              <a:lnSpc>
                <a:spcPct val="115000"/>
              </a:lnSpc>
              <a:spcAft>
                <a:spcPts val="1000"/>
              </a:spcAft>
              <a:tabLst>
                <a:tab pos="133350" algn="l"/>
                <a:tab pos="5731510" algn="r"/>
              </a:tabLst>
            </a:pPr>
            <a:r>
              <a:rPr lang="en-GB" sz="1800" dirty="0">
                <a:solidFill>
                  <a:schemeClr val="accent6">
                    <a:lumMod val="50000"/>
                  </a:schemeClr>
                </a:solidFill>
                <a:highlight>
                  <a:srgbClr val="FFFFFF"/>
                </a:highlight>
                <a:latin typeface="Calibri" panose="020F0502020204030204" pitchFamily="34" charset="0"/>
                <a:ea typeface="Arial" panose="020B0604020202020204" pitchFamily="34" charset="0"/>
                <a:cs typeface="Calibri" panose="020F0502020204030204" pitchFamily="34" charset="0"/>
              </a:rPr>
              <a:t>Issues being </a:t>
            </a: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resolving quickly with the practice</a:t>
            </a:r>
          </a:p>
          <a:p>
            <a:pPr>
              <a:lnSpc>
                <a:spcPct val="115000"/>
              </a:lnSpc>
              <a:spcAft>
                <a:spcPts val="1000"/>
              </a:spcAft>
              <a:tabLst>
                <a:tab pos="133350" algn="l"/>
                <a:tab pos="5731510" algn="r"/>
              </a:tabLst>
            </a:pPr>
            <a:r>
              <a:rPr lang="en-GB" sz="1800" dirty="0">
                <a:solidFill>
                  <a:schemeClr val="accent6">
                    <a:lumMod val="50000"/>
                  </a:schemeClr>
                </a:solidFill>
                <a:highlight>
                  <a:srgbClr val="FFFFFF"/>
                </a:highlight>
                <a:latin typeface="Calibri" panose="020F0502020204030204" pitchFamily="34" charset="0"/>
                <a:ea typeface="Arial" panose="020B0604020202020204" pitchFamily="34" charset="0"/>
                <a:cs typeface="Calibri" panose="020F0502020204030204" pitchFamily="34" charset="0"/>
              </a:rPr>
              <a:t>w</a:t>
            </a: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e have seen a reduction in overstock and waste</a:t>
            </a:r>
            <a:endParaRPr lang="en-GB" sz="1400" dirty="0">
              <a:solidFill>
                <a:schemeClr val="accent6">
                  <a:lumMod val="50000"/>
                </a:schemeClr>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846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sz="2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GP Proxy Access for Care homes Best Practice example</a:t>
            </a:r>
            <a:r>
              <a:rPr lang="en-GB" sz="2400" kern="1200" dirty="0">
                <a:latin typeface="Arial" panose="020B0604020202020204" pitchFamily="34" charset="0"/>
                <a:ea typeface="+mn-ea"/>
                <a:cs typeface="+mn-cs"/>
              </a:rPr>
              <a:t>s:</a:t>
            </a:r>
            <a:br>
              <a:rPr lang="en-GB" sz="2400" kern="1200" dirty="0">
                <a:latin typeface="Arial" panose="020B0604020202020204" pitchFamily="34" charset="0"/>
                <a:ea typeface="+mn-ea"/>
                <a:cs typeface="+mn-cs"/>
              </a:rPr>
            </a:br>
            <a:r>
              <a:rPr lang="en-GB" sz="2400" kern="1200" dirty="0">
                <a:latin typeface="Arial" panose="020B0604020202020204" pitchFamily="34" charset="0"/>
                <a:ea typeface="+mn-ea"/>
                <a:cs typeface="+mn-cs"/>
              </a:rPr>
              <a:t>All Regions </a:t>
            </a:r>
            <a:endParaRPr lang="en-GB" sz="2400" dirty="0"/>
          </a:p>
        </p:txBody>
      </p:sp>
      <p:sp>
        <p:nvSpPr>
          <p:cNvPr id="6" name="Text Placeholder 5">
            <a:extLst>
              <a:ext uri="{FF2B5EF4-FFF2-40B4-BE49-F238E27FC236}">
                <a16:creationId xmlns:a16="http://schemas.microsoft.com/office/drawing/2014/main" id="{22726AEF-E58C-464F-98FE-0F6C98390EEA}"/>
              </a:ext>
            </a:extLst>
          </p:cNvPr>
          <p:cNvSpPr>
            <a:spLocks noGrp="1"/>
          </p:cNvSpPr>
          <p:nvPr>
            <p:ph type="body" idx="1"/>
          </p:nvPr>
        </p:nvSpPr>
        <p:spPr>
          <a:xfrm>
            <a:off x="342249" y="1318663"/>
            <a:ext cx="11328400" cy="5221473"/>
          </a:xfrm>
        </p:spPr>
        <p:txBody>
          <a:bodyPr numCol="2"/>
          <a:lstStyle/>
          <a:p>
            <a:r>
              <a:rPr lang="en-GB" b="1" dirty="0">
                <a:solidFill>
                  <a:schemeClr val="accent6">
                    <a:lumMod val="50000"/>
                  </a:schemeClr>
                </a:solidFill>
                <a:latin typeface="Calibri" panose="020F0502020204030204" pitchFamily="34" charset="0"/>
                <a:cs typeface="Calibri" panose="020F0502020204030204" pitchFamily="34" charset="0"/>
              </a:rPr>
              <a:t>East of England</a:t>
            </a:r>
          </a:p>
          <a:p>
            <a:pPr lvl="1"/>
            <a:r>
              <a:rPr lang="en-GB" sz="2400" b="1" dirty="0">
                <a:solidFill>
                  <a:schemeClr val="accent6">
                    <a:lumMod val="50000"/>
                  </a:schemeClr>
                </a:solidFill>
                <a:latin typeface="Calibri" panose="020F0502020204030204" pitchFamily="34" charset="0"/>
                <a:cs typeface="Calibri" panose="020F0502020204030204" pitchFamily="34" charset="0"/>
              </a:rPr>
              <a:t>Firza Group</a:t>
            </a:r>
          </a:p>
          <a:p>
            <a:r>
              <a:rPr lang="en-GB" b="1" dirty="0">
                <a:solidFill>
                  <a:schemeClr val="accent6">
                    <a:lumMod val="50000"/>
                  </a:schemeClr>
                </a:solidFill>
                <a:latin typeface="Calibri" panose="020F0502020204030204" pitchFamily="34" charset="0"/>
                <a:cs typeface="Calibri" panose="020F0502020204030204" pitchFamily="34" charset="0"/>
              </a:rPr>
              <a:t>London</a:t>
            </a:r>
          </a:p>
          <a:p>
            <a:pPr lvl="1"/>
            <a:r>
              <a:rPr lang="en-GB" sz="2400" b="1" dirty="0">
                <a:solidFill>
                  <a:schemeClr val="accent6">
                    <a:lumMod val="50000"/>
                  </a:schemeClr>
                </a:solidFill>
                <a:latin typeface="Calibri" panose="020F0502020204030204" pitchFamily="34" charset="0"/>
                <a:cs typeface="Calibri" panose="020F0502020204030204" pitchFamily="34" charset="0"/>
              </a:rPr>
              <a:t>North West London</a:t>
            </a:r>
          </a:p>
          <a:p>
            <a:pPr lvl="1"/>
            <a:r>
              <a:rPr lang="en-GB" sz="2400" b="1" dirty="0">
                <a:solidFill>
                  <a:schemeClr val="accent6">
                    <a:lumMod val="50000"/>
                  </a:schemeClr>
                </a:solidFill>
                <a:latin typeface="Calibri" panose="020F0502020204030204" pitchFamily="34" charset="0"/>
                <a:cs typeface="Calibri" panose="020F0502020204030204" pitchFamily="34" charset="0"/>
              </a:rPr>
              <a:t>South West London</a:t>
            </a:r>
          </a:p>
          <a:p>
            <a:r>
              <a:rPr lang="en-GB" b="1" dirty="0">
                <a:solidFill>
                  <a:schemeClr val="accent6">
                    <a:lumMod val="50000"/>
                  </a:schemeClr>
                </a:solidFill>
                <a:latin typeface="Calibri" panose="020F0502020204030204" pitchFamily="34" charset="0"/>
                <a:cs typeface="Calibri" panose="020F0502020204030204" pitchFamily="34" charset="0"/>
              </a:rPr>
              <a:t>Midlands</a:t>
            </a:r>
          </a:p>
          <a:p>
            <a:pPr lvl="1"/>
            <a:r>
              <a:rPr lang="en-GB" sz="2400" b="1" dirty="0">
                <a:solidFill>
                  <a:schemeClr val="accent6">
                    <a:lumMod val="50000"/>
                  </a:schemeClr>
                </a:solidFill>
                <a:latin typeface="Calibri" panose="020F0502020204030204" pitchFamily="34" charset="0"/>
                <a:cs typeface="Calibri" panose="020F0502020204030204" pitchFamily="34" charset="0"/>
              </a:rPr>
              <a:t>Northamptonshire</a:t>
            </a:r>
          </a:p>
          <a:p>
            <a:pPr lvl="1"/>
            <a:r>
              <a:rPr lang="en-US" sz="2400" b="1" dirty="0">
                <a:solidFill>
                  <a:schemeClr val="accent6">
                    <a:lumMod val="50000"/>
                  </a:schemeClr>
                </a:solidFill>
                <a:latin typeface="Calibri" panose="020F0502020204030204" pitchFamily="34" charset="0"/>
                <a:cs typeface="Calibri" panose="020F0502020204030204" pitchFamily="34" charset="0"/>
              </a:rPr>
              <a:t>Coventry and Warwickshire</a:t>
            </a:r>
            <a:endParaRPr lang="en-GB" sz="2400" b="1" dirty="0">
              <a:solidFill>
                <a:schemeClr val="accent6">
                  <a:lumMod val="50000"/>
                </a:schemeClr>
              </a:solidFill>
              <a:latin typeface="Calibri" panose="020F0502020204030204" pitchFamily="34" charset="0"/>
              <a:cs typeface="Calibri" panose="020F0502020204030204" pitchFamily="34" charset="0"/>
            </a:endParaRPr>
          </a:p>
          <a:p>
            <a:r>
              <a:rPr lang="en-GB" b="1" dirty="0">
                <a:solidFill>
                  <a:schemeClr val="accent6">
                    <a:lumMod val="50000"/>
                  </a:schemeClr>
                </a:solidFill>
                <a:latin typeface="Calibri" panose="020F0502020204030204" pitchFamily="34" charset="0"/>
                <a:cs typeface="Calibri" panose="020F0502020204030204" pitchFamily="34" charset="0"/>
              </a:rPr>
              <a:t>North East Yorkshire &amp; Humber </a:t>
            </a:r>
          </a:p>
          <a:p>
            <a:pPr lvl="1"/>
            <a:r>
              <a:rPr lang="en-GB" sz="2400" b="1" dirty="0">
                <a:solidFill>
                  <a:schemeClr val="accent6">
                    <a:lumMod val="50000"/>
                  </a:schemeClr>
                </a:solidFill>
                <a:latin typeface="Calibri" panose="020F0502020204030204" pitchFamily="34" charset="0"/>
                <a:cs typeface="Calibri" panose="020F0502020204030204" pitchFamily="34" charset="0"/>
              </a:rPr>
              <a:t>NEY accelerator site</a:t>
            </a:r>
          </a:p>
          <a:p>
            <a:pPr lvl="1"/>
            <a:r>
              <a:rPr lang="en-GB" sz="2400" b="1" dirty="0">
                <a:solidFill>
                  <a:schemeClr val="accent6">
                    <a:lumMod val="50000"/>
                  </a:schemeClr>
                </a:solidFill>
                <a:latin typeface="Calibri" panose="020F0502020204030204" pitchFamily="34" charset="0"/>
                <a:cs typeface="Calibri" panose="020F0502020204030204" pitchFamily="34" charset="0"/>
              </a:rPr>
              <a:t>Wakefield</a:t>
            </a:r>
          </a:p>
          <a:p>
            <a:r>
              <a:rPr lang="en-GB" b="1" dirty="0">
                <a:solidFill>
                  <a:schemeClr val="accent6">
                    <a:lumMod val="50000"/>
                  </a:schemeClr>
                </a:solidFill>
                <a:latin typeface="Calibri" panose="020F0502020204030204" pitchFamily="34" charset="0"/>
                <a:cs typeface="Calibri" panose="020F0502020204030204" pitchFamily="34" charset="0"/>
              </a:rPr>
              <a:t>North West </a:t>
            </a:r>
          </a:p>
          <a:p>
            <a:pPr lvl="1"/>
            <a:r>
              <a:rPr lang="en-GB" sz="24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William Blake House</a:t>
            </a:r>
          </a:p>
          <a:p>
            <a:pPr lvl="1"/>
            <a:r>
              <a:rPr lang="en-GB" sz="2400" b="1" dirty="0">
                <a:solidFill>
                  <a:schemeClr val="accent6">
                    <a:lumMod val="50000"/>
                  </a:schemeClr>
                </a:solidFill>
                <a:latin typeface="Calibri" panose="020F0502020204030204" pitchFamily="34" charset="0"/>
                <a:cs typeface="Calibri" panose="020F0502020204030204" pitchFamily="34" charset="0"/>
              </a:rPr>
              <a:t>Morecambe Bay</a:t>
            </a:r>
          </a:p>
          <a:p>
            <a:pPr lvl="1"/>
            <a:r>
              <a:rPr lang="en-GB" sz="2400" b="1" dirty="0">
                <a:solidFill>
                  <a:schemeClr val="accent6">
                    <a:lumMod val="50000"/>
                  </a:schemeClr>
                </a:solidFill>
                <a:latin typeface="Calibri" panose="020F0502020204030204" pitchFamily="34" charset="0"/>
                <a:cs typeface="Calibri" panose="020F0502020204030204" pitchFamily="34" charset="0"/>
              </a:rPr>
              <a:t>Cheshire</a:t>
            </a:r>
          </a:p>
          <a:p>
            <a:pPr lvl="1"/>
            <a:r>
              <a:rPr lang="en-GB" sz="2400" b="1" dirty="0">
                <a:solidFill>
                  <a:schemeClr val="accent6">
                    <a:lumMod val="50000"/>
                  </a:schemeClr>
                </a:solidFill>
                <a:latin typeface="Calibri" panose="020F0502020204030204" pitchFamily="34" charset="0"/>
                <a:cs typeface="Calibri" panose="020F0502020204030204" pitchFamily="34" charset="0"/>
              </a:rPr>
              <a:t>West Lancashire</a:t>
            </a:r>
          </a:p>
          <a:p>
            <a:r>
              <a:rPr lang="en-GB" b="1" dirty="0">
                <a:solidFill>
                  <a:schemeClr val="accent6">
                    <a:lumMod val="50000"/>
                  </a:schemeClr>
                </a:solidFill>
                <a:latin typeface="Calibri" panose="020F0502020204030204" pitchFamily="34" charset="0"/>
                <a:cs typeface="Calibri" panose="020F0502020204030204" pitchFamily="34" charset="0"/>
              </a:rPr>
              <a:t>South East</a:t>
            </a:r>
          </a:p>
          <a:p>
            <a:pPr lvl="1"/>
            <a:r>
              <a:rPr lang="en-GB" sz="2400" b="1" dirty="0">
                <a:solidFill>
                  <a:schemeClr val="accent6">
                    <a:lumMod val="50000"/>
                  </a:schemeClr>
                </a:solidFill>
                <a:latin typeface="Calibri" panose="020F0502020204030204" pitchFamily="34" charset="0"/>
                <a:cs typeface="Calibri" panose="020F0502020204030204" pitchFamily="34" charset="0"/>
              </a:rPr>
              <a:t>South East ICS</a:t>
            </a:r>
          </a:p>
          <a:p>
            <a:r>
              <a:rPr lang="en-GB" b="1" dirty="0">
                <a:solidFill>
                  <a:schemeClr val="accent6">
                    <a:lumMod val="50000"/>
                  </a:schemeClr>
                </a:solidFill>
                <a:latin typeface="Calibri" panose="020F0502020204030204" pitchFamily="34" charset="0"/>
                <a:cs typeface="Calibri" panose="020F0502020204030204" pitchFamily="34" charset="0"/>
              </a:rPr>
              <a:t>South West</a:t>
            </a:r>
          </a:p>
          <a:p>
            <a:pPr lvl="1"/>
            <a:r>
              <a:rPr lang="en-US" sz="2400" b="1" dirty="0">
                <a:solidFill>
                  <a:schemeClr val="accent6">
                    <a:lumMod val="50000"/>
                  </a:schemeClr>
                </a:solidFill>
                <a:latin typeface="Calibri" panose="020F0502020204030204" pitchFamily="34" charset="0"/>
                <a:cs typeface="Calibri" panose="020F0502020204030204" pitchFamily="34" charset="0"/>
              </a:rPr>
              <a:t>NHS Bristol, North Somerset &amp; South Gloucestershire CCG </a:t>
            </a:r>
            <a:endParaRPr lang="en-GB" sz="2400" b="1" dirty="0">
              <a:solidFill>
                <a:schemeClr val="accent6">
                  <a:lumMod val="50000"/>
                </a:schemeClr>
              </a:solidFill>
              <a:latin typeface="Calibri" panose="020F0502020204030204" pitchFamily="34" charset="0"/>
              <a:cs typeface="Calibri" panose="020F0502020204030204" pitchFamily="34" charset="0"/>
            </a:endParaRPr>
          </a:p>
          <a:p>
            <a:pPr lvl="1"/>
            <a:r>
              <a:rPr lang="en-GB" sz="2400" b="1" dirty="0">
                <a:solidFill>
                  <a:schemeClr val="accent6">
                    <a:lumMod val="50000"/>
                  </a:schemeClr>
                </a:solidFill>
                <a:latin typeface="Calibri" panose="020F0502020204030204" pitchFamily="34" charset="0"/>
                <a:cs typeface="Calibri" panose="020F0502020204030204" pitchFamily="34" charset="0"/>
              </a:rPr>
              <a:t>Devon CCG</a:t>
            </a:r>
          </a:p>
          <a:p>
            <a:pPr lvl="1"/>
            <a:r>
              <a:rPr lang="en-GB" sz="2400" b="1" dirty="0">
                <a:solidFill>
                  <a:schemeClr val="accent6">
                    <a:lumMod val="50000"/>
                  </a:schemeClr>
                </a:solidFill>
                <a:latin typeface="Calibri" panose="020F0502020204030204" pitchFamily="34" charset="0"/>
                <a:cs typeface="Calibri" panose="020F0502020204030204" pitchFamily="34" charset="0"/>
              </a:rPr>
              <a:t>Sound PCN	</a:t>
            </a:r>
          </a:p>
        </p:txBody>
      </p:sp>
    </p:spTree>
    <p:extLst>
      <p:ext uri="{BB962C8B-B14F-4D97-AF65-F5344CB8AC3E}">
        <p14:creationId xmlns:p14="http://schemas.microsoft.com/office/powerpoint/2010/main" val="3038741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North West -  Morecambe Bay CCG</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170546" y="1672074"/>
            <a:ext cx="10850151" cy="4750499"/>
          </a:xfrm>
        </p:spPr>
        <p:txBody>
          <a:bodyPr/>
          <a:lstStyle/>
          <a:p>
            <a:pPr marL="152396" indent="0" algn="just">
              <a:lnSpc>
                <a:spcPct val="107000"/>
              </a:lnSpc>
              <a:spcBef>
                <a:spcPts val="1200"/>
              </a:spcBef>
              <a:spcAft>
                <a:spcPts val="800"/>
              </a:spcAft>
              <a:buNone/>
            </a:pP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Background / Description of the part of the process the </a:t>
            </a:r>
            <a:r>
              <a:rPr lang="en-GB" sz="18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best practice </a:t>
            </a: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covers.</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Medicines reconciliation between what was ordered previously via MAR charts with the community pharmacy driving the ordering process and what can be ordered now via proxy access with the surgery driving the process.</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Situation: (in other words what was the issue) </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Before setting up ordering via proxy access, ordering patient’s medication was done using MAR charts that had been populated by items by the pharmacy.  When this changed to ordering via proxy access and the items on the system being populated by the surgery, there seemed to be some discrepancies between what the care home thought the patient was meant to be taking and what the surgery had listed.</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What change did they want to bring about? </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The care home wanted the proxy access ordering information to match what they thought the patient was meant to be taking.</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Diagonal Corners Rounded 3">
            <a:extLst>
              <a:ext uri="{FF2B5EF4-FFF2-40B4-BE49-F238E27FC236}">
                <a16:creationId xmlns:a16="http://schemas.microsoft.com/office/drawing/2014/main" id="{D3BD6DD8-8B74-40B8-A755-4E86B2E9F39F}"/>
              </a:ext>
            </a:extLst>
          </p:cNvPr>
          <p:cNvSpPr/>
          <p:nvPr/>
        </p:nvSpPr>
        <p:spPr>
          <a:xfrm>
            <a:off x="170546"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203243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North West - Morecambe Bay CCG</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180046" y="1580633"/>
            <a:ext cx="10945216" cy="5277367"/>
          </a:xfrm>
        </p:spPr>
        <p:txBody>
          <a:bodyPr/>
          <a:lstStyle/>
          <a:p>
            <a:pPr marL="152396" indent="0" algn="just">
              <a:lnSpc>
                <a:spcPct val="107000"/>
              </a:lnSpc>
              <a:spcBef>
                <a:spcPts val="1200"/>
              </a:spcBef>
              <a:spcAft>
                <a:spcPts val="1200"/>
              </a:spcAft>
              <a:buNone/>
            </a:pP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Solution and impact / benefits: </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Aft>
                <a:spcPts val="800"/>
              </a:spcAft>
              <a:buNone/>
            </a:pP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When this first became apparent as an issue, the CSU liaised with the surgery and the care home to perform a medicines reconciliation on every patient.  Where there were differences this was highlighted to the surgery.  In some case it was simply moving regular medications from being acute to repeat on EMIS to allow then to be seen via proxy access ordering.  Similarly making sure items which were used infrequently, didn’t accidently more into past medications prematurely. </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1200"/>
              </a:spcAft>
              <a:buNone/>
            </a:pP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learning points: </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Aft>
                <a:spcPts val="800"/>
              </a:spcAft>
              <a:buNone/>
            </a:pP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To ensure successful implementation of ordering via proxy access, the correct medications must be able to be ordered to keep it as efficient a system as possible for the care home to want to continue to use it.  Doing a medicines reconciliation throughout the care home before going live with proxy access ordering should remove issues of not being able to order all of a patient’s medications. This can be done by the PCN pharmacy team if SMR’s are done in the care homes in advance of the proxy access ordering going live.</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1200"/>
              </a:spcAft>
              <a:buNone/>
            </a:pPr>
            <a:r>
              <a:rPr lang="en-GB" sz="18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contact: </a:t>
            </a:r>
            <a:r>
              <a:rPr lang="en-GB" sz="18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Karen Wilson, NECS. Lead pharmacy technician on project in Morecambe Bay CCG. Email k.wilson14@nhs.net</a:t>
            </a:r>
            <a:endParaRPr lang="en-GB" sz="18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endParaRPr lang="en-GB" sz="1600" dirty="0">
              <a:solidFill>
                <a:schemeClr val="accent6">
                  <a:lumMod val="50000"/>
                </a:schemeClr>
              </a:solidFill>
              <a:latin typeface="+mn-lt"/>
            </a:endParaRPr>
          </a:p>
        </p:txBody>
      </p:sp>
      <p:sp>
        <p:nvSpPr>
          <p:cNvPr id="4" name="Rectangle: Diagonal Corners Rounded 3">
            <a:extLst>
              <a:ext uri="{FF2B5EF4-FFF2-40B4-BE49-F238E27FC236}">
                <a16:creationId xmlns:a16="http://schemas.microsoft.com/office/drawing/2014/main" id="{94A8FD73-8C24-41B3-8DF7-43DDD39FC7F7}"/>
              </a:ext>
            </a:extLst>
          </p:cNvPr>
          <p:cNvSpPr/>
          <p:nvPr/>
        </p:nvSpPr>
        <p:spPr>
          <a:xfrm>
            <a:off x="180046" y="122358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145669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North West -  Cheshire</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179255" y="1628532"/>
            <a:ext cx="10983685" cy="5229468"/>
          </a:xfrm>
        </p:spPr>
        <p:txBody>
          <a:bodyPr/>
          <a:lstStyle/>
          <a:p>
            <a:pPr marL="152396" indent="0" algn="just">
              <a:lnSpc>
                <a:spcPct val="107000"/>
              </a:lnSpc>
              <a:spcBef>
                <a:spcPts val="600"/>
              </a:spcBef>
              <a:spcAft>
                <a:spcPts val="600"/>
              </a:spcAft>
              <a:buNone/>
            </a:pPr>
            <a:r>
              <a:rPr lang="en-GB" sz="13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Background / Description of the part of the process the </a:t>
            </a:r>
            <a:r>
              <a:rPr lang="en-GB" sz="13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best practice </a:t>
            </a:r>
            <a:r>
              <a:rPr lang="en-GB" sz="13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covers.</a:t>
            </a:r>
            <a:endParaRPr lang="en-GB" sz="13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15000"/>
              </a:lnSpc>
              <a:spcBef>
                <a:spcPts val="600"/>
              </a:spcBef>
              <a:spcAft>
                <a:spcPts val="600"/>
              </a:spcAft>
              <a:buNone/>
            </a:pPr>
            <a:r>
              <a:rPr lang="en-GB" sz="13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The process of ordering medicines for care home residents can be an inefficient and long drawn out process. It usually begins three weeks before the medicines are required leading to medicines waste, and wasted time for all concerned during the month. It also adds to the carbon footprint if the care home or pharmacy have to drop off repeat slips at the GP practice.</a:t>
            </a:r>
          </a:p>
          <a:p>
            <a:pPr marL="152396" indent="0" algn="just">
              <a:lnSpc>
                <a:spcPct val="107000"/>
              </a:lnSpc>
              <a:spcBef>
                <a:spcPts val="600"/>
              </a:spcBef>
              <a:spcAft>
                <a:spcPts val="600"/>
              </a:spcAft>
              <a:buNone/>
            </a:pPr>
            <a:r>
              <a:rPr lang="en-GB" sz="13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Situation: (in other words what was the issue) </a:t>
            </a:r>
            <a:endParaRPr lang="en-GB" sz="13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3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One particular care home hand wrote all the items they required each month onto a piece of A4. This was then dropped off at the practice and was processed and sent through to the dispensing pharmacy via EPS. Quite often items were ordered that weren’t always required as it was quicker for the home to write ‘all items required’ rather than list every item individually. </a:t>
            </a:r>
            <a:endParaRPr lang="en-GB" sz="13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3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What change did they want to bring about? </a:t>
            </a:r>
            <a:endParaRPr lang="en-GB" sz="13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3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Setting up the home with proxy ordering had a massive impact on the home. They were able to log into patient access and see the list of repeat medicines and just tick the items required. They reported the time spent on the monthly medicines order was reduced from one and a half days to four hours.  Also, on average the amount of queries back to the practice and pharmacy were reduced from twenty to five per month.</a:t>
            </a:r>
          </a:p>
          <a:p>
            <a:pPr marL="152396" indent="0" algn="just">
              <a:lnSpc>
                <a:spcPct val="107000"/>
              </a:lnSpc>
              <a:spcBef>
                <a:spcPts val="600"/>
              </a:spcBef>
              <a:spcAft>
                <a:spcPts val="600"/>
              </a:spcAft>
              <a:buNone/>
            </a:pPr>
            <a:r>
              <a:rPr lang="en-GB" sz="13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Solution and impact / benefits: </a:t>
            </a:r>
            <a:endParaRPr lang="en-GB" sz="13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15000"/>
              </a:lnSpc>
              <a:spcBef>
                <a:spcPts val="600"/>
              </a:spcBef>
              <a:spcAft>
                <a:spcPts val="600"/>
              </a:spcAft>
              <a:buNone/>
            </a:pPr>
            <a:r>
              <a:rPr lang="en-GB" sz="13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Benefits have included a more streamlined process for the care homes, GP practices and pharmacy. It enables care home staff to spend more time with the residents rather than on the ordering process and chasing missing items, fewer phone calls to the practice and pharmacy. Care home residents now receive their medication in a timely manner. There is reduced footfall into the homes and GP Practice as everything is processed online, apart from when the pharmacy delivers the medicines. This has been particularly important during C19. The ultimate aim is to reduce the ordering time from 3 weeks to 2 weeks, leading to a further reduction in waste.</a:t>
            </a:r>
          </a:p>
        </p:txBody>
      </p:sp>
      <p:sp>
        <p:nvSpPr>
          <p:cNvPr id="4" name="Rectangle: Diagonal Corners Rounded 3">
            <a:extLst>
              <a:ext uri="{FF2B5EF4-FFF2-40B4-BE49-F238E27FC236}">
                <a16:creationId xmlns:a16="http://schemas.microsoft.com/office/drawing/2014/main" id="{D3BD6DD8-8B74-40B8-A755-4E86B2E9F39F}"/>
              </a:ext>
            </a:extLst>
          </p:cNvPr>
          <p:cNvSpPr/>
          <p:nvPr/>
        </p:nvSpPr>
        <p:spPr>
          <a:xfrm>
            <a:off x="179255" y="1232291"/>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126400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North West - Cheshire</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199280" y="1672073"/>
            <a:ext cx="10945216" cy="5185927"/>
          </a:xfrm>
        </p:spPr>
        <p:txBody>
          <a:bodyPr/>
          <a:lstStyle/>
          <a:p>
            <a:pPr marL="152396" indent="0" algn="just">
              <a:lnSpc>
                <a:spcPct val="115000"/>
              </a:lnSpc>
              <a:spcBef>
                <a:spcPts val="600"/>
              </a:spcBef>
              <a:spcAft>
                <a:spcPts val="600"/>
              </a:spcAft>
              <a:buNone/>
            </a:pPr>
            <a:r>
              <a:rPr lang="en-GB" sz="16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Feedback from care homes:</a:t>
            </a:r>
            <a:endPar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15000"/>
              </a:lnSpc>
              <a:spcBef>
                <a:spcPts val="600"/>
              </a:spcBef>
              <a:spcAft>
                <a:spcPts val="600"/>
              </a:spcAft>
              <a:buNone/>
            </a:pPr>
            <a:r>
              <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‘Order what you need when you need it’</a:t>
            </a:r>
          </a:p>
          <a:p>
            <a:pPr marL="152396" indent="0" algn="just">
              <a:lnSpc>
                <a:spcPct val="115000"/>
              </a:lnSpc>
              <a:spcBef>
                <a:spcPts val="600"/>
              </a:spcBef>
              <a:spcAft>
                <a:spcPts val="600"/>
              </a:spcAft>
              <a:buNone/>
            </a:pPr>
            <a:r>
              <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‘It’s ace’</a:t>
            </a:r>
          </a:p>
          <a:p>
            <a:pPr marL="152396" indent="0" algn="just">
              <a:lnSpc>
                <a:spcPct val="115000"/>
              </a:lnSpc>
              <a:spcBef>
                <a:spcPts val="600"/>
              </a:spcBef>
              <a:spcAft>
                <a:spcPts val="600"/>
              </a:spcAft>
              <a:buNone/>
            </a:pPr>
            <a:r>
              <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‘Really organised’</a:t>
            </a:r>
          </a:p>
          <a:p>
            <a:pPr marL="152396" indent="0" algn="just">
              <a:lnSpc>
                <a:spcPct val="107000"/>
              </a:lnSpc>
              <a:spcBef>
                <a:spcPts val="600"/>
              </a:spcBef>
              <a:spcAft>
                <a:spcPts val="600"/>
              </a:spcAft>
              <a:buNone/>
            </a:pPr>
            <a:r>
              <a:rPr lang="en-GB" sz="16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learning points: </a:t>
            </a:r>
            <a:endPar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6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The care homes need extra support to set up the process, but once this is completed they see how easy it is to use the system and the benefits for everyone involved in the ordering process.</a:t>
            </a:r>
            <a:endPar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6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Be aware there may be some housekeeping for the practice as the care home only see the list of repeat medicines. If some items are used regularly, it may be worth the practice adding these to variable repeat in the clinical system.</a:t>
            </a:r>
            <a:endPar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6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r>
              <a:rPr lang="en-GB" sz="16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contact: </a:t>
            </a:r>
          </a:p>
          <a:p>
            <a:pPr marL="152396" indent="0" algn="just">
              <a:lnSpc>
                <a:spcPct val="107000"/>
              </a:lnSpc>
              <a:spcBef>
                <a:spcPts val="600"/>
              </a:spcBef>
              <a:spcAft>
                <a:spcPts val="600"/>
              </a:spcAft>
              <a:buNone/>
            </a:pPr>
            <a:r>
              <a:rPr lang="en-GB" sz="16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CCG MOCH Technician - Diane Sandbach  </a:t>
            </a:r>
            <a:r>
              <a:rPr lang="en-GB" sz="1600" u="sng"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diane.sandbach@nhs.net</a:t>
            </a:r>
            <a:r>
              <a:rPr lang="en-GB" sz="16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endPar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6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Station House Care Home - Amanda Hearn </a:t>
            </a:r>
            <a:r>
              <a:rPr lang="en-GB" sz="16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r>
              <a:rPr lang="en-GB" sz="1600" u="sng"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Amanda.Hearn@careuk.com</a:t>
            </a:r>
            <a:r>
              <a:rPr lang="en-GB" sz="16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nSpc>
                <a:spcPct val="107000"/>
              </a:lnSpc>
              <a:spcBef>
                <a:spcPts val="600"/>
              </a:spcBef>
              <a:spcAft>
                <a:spcPts val="600"/>
              </a:spcAft>
              <a:buNone/>
            </a:pPr>
            <a:r>
              <a:rPr lang="en-GB" sz="16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Confirm internal approval from the organisations referred to in the case study</a:t>
            </a:r>
            <a:r>
              <a:rPr lang="en-GB" sz="16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Yes </a:t>
            </a:r>
            <a:endParaRPr lang="en-GB" sz="16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Bef>
                <a:spcPts val="600"/>
              </a:spcBef>
              <a:spcAft>
                <a:spcPts val="600"/>
              </a:spcAft>
              <a:buNone/>
            </a:pPr>
            <a:endParaRPr lang="en-GB" sz="1400" dirty="0">
              <a:solidFill>
                <a:schemeClr val="accent6">
                  <a:lumMod val="50000"/>
                </a:schemeClr>
              </a:solidFill>
              <a:latin typeface="+mn-lt"/>
            </a:endParaRPr>
          </a:p>
        </p:txBody>
      </p:sp>
      <p:sp>
        <p:nvSpPr>
          <p:cNvPr id="4" name="Rectangle: Diagonal Corners Rounded 3">
            <a:extLst>
              <a:ext uri="{FF2B5EF4-FFF2-40B4-BE49-F238E27FC236}">
                <a16:creationId xmlns:a16="http://schemas.microsoft.com/office/drawing/2014/main" id="{94A8FD73-8C24-41B3-8DF7-43DDD39FC7F7}"/>
              </a:ext>
            </a:extLst>
          </p:cNvPr>
          <p:cNvSpPr/>
          <p:nvPr/>
        </p:nvSpPr>
        <p:spPr>
          <a:xfrm>
            <a:off x="180046" y="1345502"/>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45248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North West -  West Lancaster</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100877" y="1672074"/>
            <a:ext cx="10983685" cy="4750499"/>
          </a:xfrm>
        </p:spPr>
        <p:txBody>
          <a:bodyPr/>
          <a:lstStyle/>
          <a:p>
            <a:pPr marL="152396" indent="0" algn="just">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Background / Description of the part of the process the </a:t>
            </a:r>
            <a:r>
              <a:rPr lang="en-GB" sz="14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best practice </a:t>
            </a: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covers.</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Implementation in a care home</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Situation: (in other words what was the issue)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The care home had not yet implemented proxy ordering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What change did they want to bring about?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To implement proxy ordering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Solution and impact / benefits: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The care home already had access to NHSmail and was aligned to a single GP, so we worked with the practice to successfully implement proxy ordering.  The practice have also enabled proxy access to consultations for one member of care home staff, so she can view relevant information that they would have otherwise telephoned the surgery for.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learning points: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Alignment of a care home to a single GP practice has enabled the implementation of proxy ordering successfully and quickly.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contact: </a:t>
            </a: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Sam Russell </a:t>
            </a:r>
            <a:r>
              <a:rPr lang="en-GB" sz="1400" u="sng"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s.russell9@nhs.net</a:t>
            </a: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Bef>
                <a:spcPts val="600"/>
              </a:spcBef>
              <a:spcAft>
                <a:spcPts val="600"/>
              </a:spcAft>
              <a:buNone/>
            </a:pPr>
            <a:r>
              <a:rPr lang="en-GB" sz="14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Confirm internal approval from the organisations referred to in the case study: Yes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Diagonal Corners Rounded 3">
            <a:extLst>
              <a:ext uri="{FF2B5EF4-FFF2-40B4-BE49-F238E27FC236}">
                <a16:creationId xmlns:a16="http://schemas.microsoft.com/office/drawing/2014/main" id="{D3BD6DD8-8B74-40B8-A755-4E86B2E9F39F}"/>
              </a:ext>
            </a:extLst>
          </p:cNvPr>
          <p:cNvSpPr/>
          <p:nvPr/>
        </p:nvSpPr>
        <p:spPr>
          <a:xfrm>
            <a:off x="100878"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3442703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South East</a:t>
            </a:r>
            <a:endParaRPr lang="en-GB" dirty="0"/>
          </a:p>
        </p:txBody>
      </p:sp>
      <p:pic>
        <p:nvPicPr>
          <p:cNvPr id="7" name="Picture 6">
            <a:extLst>
              <a:ext uri="{FF2B5EF4-FFF2-40B4-BE49-F238E27FC236}">
                <a16:creationId xmlns:a16="http://schemas.microsoft.com/office/drawing/2014/main" id="{418348F5-9889-436E-8A92-5194E8B17D6D}"/>
              </a:ext>
            </a:extLst>
          </p:cNvPr>
          <p:cNvPicPr>
            <a:picLocks noChangeAspect="1"/>
          </p:cNvPicPr>
          <p:nvPr/>
        </p:nvPicPr>
        <p:blipFill>
          <a:blip r:embed="rId2"/>
          <a:stretch>
            <a:fillRect/>
          </a:stretch>
        </p:blipFill>
        <p:spPr>
          <a:xfrm>
            <a:off x="253938" y="1281751"/>
            <a:ext cx="10866644" cy="5656211"/>
          </a:xfrm>
          <a:prstGeom prst="rect">
            <a:avLst/>
          </a:prstGeom>
        </p:spPr>
      </p:pic>
    </p:spTree>
    <p:extLst>
      <p:ext uri="{BB962C8B-B14F-4D97-AF65-F5344CB8AC3E}">
        <p14:creationId xmlns:p14="http://schemas.microsoft.com/office/powerpoint/2010/main" val="34575701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lang="en-US" sz="3200" dirty="0"/>
              <a:t>South West - NHS Bristol, North Somerset &amp; South Gloucestershire CCG </a:t>
            </a:r>
            <a:endParaRPr lang="en-GB" sz="3200"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199280" y="1672073"/>
            <a:ext cx="10945216" cy="4829267"/>
          </a:xfrm>
        </p:spPr>
        <p:txBody>
          <a:bodyPr/>
          <a:lstStyle/>
          <a:p>
            <a:pPr marL="152396" indent="0" algn="just">
              <a:lnSpc>
                <a:spcPct val="107000"/>
              </a:lnSpc>
              <a:spcBef>
                <a:spcPts val="1200"/>
              </a:spcBef>
              <a:spcAft>
                <a:spcPts val="800"/>
              </a:spcAft>
              <a:buNone/>
            </a:pPr>
            <a:r>
              <a:rPr lang="en-GB" sz="1600" b="1"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Background / Description of the part of the process the </a:t>
            </a:r>
            <a:r>
              <a:rPr lang="en-GB" sz="1600" b="1" dirty="0">
                <a:solidFill>
                  <a:schemeClr val="accent6"/>
                </a:solidFill>
                <a:effectLst/>
                <a:latin typeface="Calibri" panose="020F0502020204030204" pitchFamily="34" charset="0"/>
                <a:ea typeface="Arial" panose="020B0604020202020204" pitchFamily="34" charset="0"/>
                <a:cs typeface="Calibri" panose="020F0502020204030204" pitchFamily="34" charset="0"/>
              </a:rPr>
              <a:t>best practice </a:t>
            </a:r>
            <a:r>
              <a:rPr lang="en-GB" sz="1600" b="1"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covers.</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Ordering medication with a reliable audit trail is really important for residents care home staff, this allows an effective and successful ordering procedure. Most care home in the area has different ways of recording interim and miscellaneous prescriptions, primarily on paper MAR charts. The success of this practice relies on each member of staff having to annotate on paper MAR charts.</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600" b="1"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Situation: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Audit trail for interim and miscellaneous prescription is very time consuming for care homes. Previously, care home staff will have to rely on what was recorded on the MAR charts, and if this task was not completed, care home staff was required to ring both the surgery and the community pharmacy to locate prescriptions. This was an inefficient use of time for the care home, the GP surgery and the resident. Consequently, it resulted in delaying the supply of medications and comprising resident’s safety.</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600" b="1"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What change did they want to bring about?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800"/>
              </a:spcAft>
              <a:buNone/>
            </a:pP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We wanted to replace this way of working with proxy ordering to ensure that an efficient audit trail was in place. Hence, reduce the need to call both surgery and community pharmacies and ensure medication are supplied in a timely manner.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endParaRPr lang="en-GB" sz="1400" dirty="0">
              <a:solidFill>
                <a:schemeClr val="accent6"/>
              </a:solidFill>
              <a:latin typeface="+mn-lt"/>
            </a:endParaRPr>
          </a:p>
        </p:txBody>
      </p:sp>
      <p:sp>
        <p:nvSpPr>
          <p:cNvPr id="4" name="Rectangle: Diagonal Corners Rounded 3">
            <a:extLst>
              <a:ext uri="{FF2B5EF4-FFF2-40B4-BE49-F238E27FC236}">
                <a16:creationId xmlns:a16="http://schemas.microsoft.com/office/drawing/2014/main" id="{94A8FD73-8C24-41B3-8DF7-43DDD39FC7F7}"/>
              </a:ext>
            </a:extLst>
          </p:cNvPr>
          <p:cNvSpPr/>
          <p:nvPr/>
        </p:nvSpPr>
        <p:spPr>
          <a:xfrm>
            <a:off x="180046" y="1345502"/>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3806171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lang="en-US" sz="3200" dirty="0"/>
              <a:t>South West - NHS Bristol, North Somerset &amp; South Gloucestershire CCG </a:t>
            </a:r>
            <a:endParaRPr lang="en-GB" sz="3200"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180046" y="1672073"/>
            <a:ext cx="10945216" cy="4829267"/>
          </a:xfrm>
        </p:spPr>
        <p:txBody>
          <a:bodyPr/>
          <a:lstStyle/>
          <a:p>
            <a:pPr marL="152396" indent="0" algn="just">
              <a:lnSpc>
                <a:spcPct val="107000"/>
              </a:lnSpc>
              <a:spcBef>
                <a:spcPts val="1200"/>
              </a:spcBef>
              <a:spcAft>
                <a:spcPts val="1200"/>
              </a:spcAft>
              <a:buNone/>
            </a:pPr>
            <a:r>
              <a:rPr lang="en-GB" sz="1600" b="1"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Solution and impact / benefits: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Aft>
                <a:spcPts val="800"/>
              </a:spcAft>
              <a:buNone/>
            </a:pP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As this was a widespread issue in our area, we suggested setting up proxy ordering in any quality or strategic meetings we had with care homes managers where similar issues have been raised. In addition, we recommended that the care homes should incorporate this new way of ordering to their standards operating procedures for ordering and medicines policy. Consequently, this had a major impact on resident’s safety by receiving medication in time and using the care home staff time to optimise resident’s care.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1200"/>
              </a:spcAft>
              <a:buNone/>
            </a:pPr>
            <a:r>
              <a:rPr lang="en-GB" sz="1600" b="1"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learning points: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1200"/>
              </a:spcAft>
              <a:buNone/>
            </a:pP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Audit trail of medication is fundamental for resident’s safety; proxy ordering provides an opportunity to address any issues that might result in delaying medication supply. Furthermore, the system provides an</a:t>
            </a:r>
            <a:r>
              <a:rPr lang="en-GB" sz="1600" dirty="0">
                <a:solidFill>
                  <a:schemeClr val="accent6"/>
                </a:solidFill>
                <a:effectLst/>
                <a:latin typeface="Calibri" panose="020F0502020204030204" pitchFamily="34" charset="0"/>
                <a:ea typeface="Arial" panose="020B0604020202020204" pitchFamily="34" charset="0"/>
                <a:cs typeface="Calibri" panose="020F0502020204030204" pitchFamily="34" charset="0"/>
              </a:rPr>
              <a:t> improved and easy to access audit trail</a:t>
            </a: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which saves time for care home staff to optimise residents’ care.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1200"/>
              </a:spcBef>
              <a:spcAft>
                <a:spcPts val="1200"/>
              </a:spcAft>
              <a:buNone/>
            </a:pPr>
            <a:r>
              <a:rPr lang="en-GB" sz="1600" b="1"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contact:  </a:t>
            </a: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Kassin Yakhlef, Medicine Optimisation Pharmacy Technician, NHS Bristol, North Somerset and South Gloucestershire CCG, </a:t>
            </a: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2"/>
              </a:rPr>
              <a:t>Kassin.Yakhlef@nhs.net</a:t>
            </a:r>
            <a:r>
              <a:rPr lang="en-GB" sz="1600" dirty="0">
                <a:solidFill>
                  <a:schemeClr val="accent6"/>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nSpc>
                <a:spcPct val="107000"/>
              </a:lnSpc>
              <a:spcAft>
                <a:spcPts val="800"/>
              </a:spcAft>
              <a:buNone/>
            </a:pPr>
            <a:r>
              <a:rPr lang="en-GB" sz="1600" dirty="0">
                <a:solidFill>
                  <a:schemeClr val="accent6"/>
                </a:solidFill>
                <a:effectLst/>
                <a:latin typeface="Calibri" panose="020F0502020204030204" pitchFamily="34" charset="0"/>
                <a:ea typeface="Arial" panose="020B0604020202020204" pitchFamily="34" charset="0"/>
                <a:cs typeface="Calibri" panose="020F0502020204030204" pitchFamily="34" charset="0"/>
              </a:rPr>
              <a:t>Confirm internal approval from the organisations referred to in the case study: </a:t>
            </a:r>
            <a:r>
              <a:rPr lang="en-GB" sz="1600" b="1" dirty="0">
                <a:solidFill>
                  <a:schemeClr val="accent6"/>
                </a:solidFill>
                <a:effectLst/>
                <a:latin typeface="Calibri" panose="020F0502020204030204" pitchFamily="34" charset="0"/>
                <a:ea typeface="Arial" panose="020B0604020202020204" pitchFamily="34" charset="0"/>
                <a:cs typeface="Calibri" panose="020F0502020204030204" pitchFamily="34" charset="0"/>
              </a:rPr>
              <a:t>Yes </a:t>
            </a:r>
            <a:endParaRPr lang="en-GB" sz="16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endParaRPr lang="en-GB" sz="1200" dirty="0">
              <a:solidFill>
                <a:schemeClr val="accent6"/>
              </a:solidFill>
              <a:latin typeface="+mn-lt"/>
            </a:endParaRPr>
          </a:p>
        </p:txBody>
      </p:sp>
      <p:sp>
        <p:nvSpPr>
          <p:cNvPr id="4" name="Rectangle: Diagonal Corners Rounded 3">
            <a:extLst>
              <a:ext uri="{FF2B5EF4-FFF2-40B4-BE49-F238E27FC236}">
                <a16:creationId xmlns:a16="http://schemas.microsoft.com/office/drawing/2014/main" id="{94A8FD73-8C24-41B3-8DF7-43DDD39FC7F7}"/>
              </a:ext>
            </a:extLst>
          </p:cNvPr>
          <p:cNvSpPr/>
          <p:nvPr/>
        </p:nvSpPr>
        <p:spPr>
          <a:xfrm>
            <a:off x="180046" y="1345502"/>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1980019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DB211-7016-4413-873F-EC030D851414}"/>
              </a:ext>
            </a:extLst>
          </p:cNvPr>
          <p:cNvSpPr>
            <a:spLocks noGrp="1"/>
          </p:cNvSpPr>
          <p:nvPr>
            <p:ph type="title"/>
          </p:nvPr>
        </p:nvSpPr>
        <p:spPr>
          <a:xfrm>
            <a:off x="170546" y="199905"/>
            <a:ext cx="10176000" cy="706000"/>
          </a:xfrm>
        </p:spPr>
        <p:txBody>
          <a:bodyPr/>
          <a:lstStyle/>
          <a:p>
            <a:r>
              <a:rPr lang="en-US" dirty="0"/>
              <a:t>South West – Devon CCG</a:t>
            </a:r>
            <a:endParaRPr lang="en-GB" dirty="0"/>
          </a:p>
        </p:txBody>
      </p:sp>
      <p:sp>
        <p:nvSpPr>
          <p:cNvPr id="3" name="Text Placeholder 2">
            <a:extLst>
              <a:ext uri="{FF2B5EF4-FFF2-40B4-BE49-F238E27FC236}">
                <a16:creationId xmlns:a16="http://schemas.microsoft.com/office/drawing/2014/main" id="{5FEE329A-DFAC-4C92-87A4-F11541636262}"/>
              </a:ext>
            </a:extLst>
          </p:cNvPr>
          <p:cNvSpPr>
            <a:spLocks noGrp="1"/>
          </p:cNvSpPr>
          <p:nvPr>
            <p:ph type="body" idx="1"/>
          </p:nvPr>
        </p:nvSpPr>
        <p:spPr>
          <a:xfrm>
            <a:off x="75042" y="1308489"/>
            <a:ext cx="11328400" cy="5349605"/>
          </a:xfrm>
        </p:spPr>
        <p:txBody>
          <a:bodyPr/>
          <a:lstStyle/>
          <a:p>
            <a:pPr marL="152396" indent="0">
              <a:spcBef>
                <a:spcPts val="600"/>
              </a:spcBef>
              <a:spcAft>
                <a:spcPts val="600"/>
              </a:spcAft>
              <a:buNone/>
            </a:pPr>
            <a:r>
              <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We are still early on in the process but are happy to share the process we have implemented so far:   </a:t>
            </a:r>
          </a:p>
          <a:p>
            <a:pPr marL="952485" lvl="1" indent="-342900">
              <a:spcBef>
                <a:spcPts val="600"/>
              </a:spcBef>
              <a:spcAft>
                <a:spcPts val="600"/>
              </a:spcAft>
              <a:buFont typeface="+mj-lt"/>
              <a:buAutoNum type="arabicPeriod"/>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In Devon CCG we chose to email all the GP Practices with the attached email to establish current use of proxy access or interest in proceeding.</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952485" lvl="1" indent="-342900">
              <a:spcBef>
                <a:spcPts val="600"/>
              </a:spcBef>
              <a:spcAft>
                <a:spcPts val="600"/>
              </a:spcAft>
              <a:buFont typeface="+mj-lt"/>
              <a:buAutoNum type="arabicPeriod"/>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Responses received were collated into a spreadsheet</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952485" lvl="1" indent="-342900">
              <a:spcBef>
                <a:spcPts val="600"/>
              </a:spcBef>
              <a:spcAft>
                <a:spcPts val="600"/>
              </a:spcAft>
              <a:buFont typeface="+mj-lt"/>
              <a:buAutoNum type="arabicPeriod"/>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Care homes using proxy access were contacted to confirm use and ask for feedback / share learning  </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952485" lvl="1" indent="-342900">
              <a:spcBef>
                <a:spcPts val="600"/>
              </a:spcBef>
              <a:spcAft>
                <a:spcPts val="600"/>
              </a:spcAft>
              <a:buFont typeface="+mj-lt"/>
              <a:buAutoNum type="arabicPeriod"/>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Interested GP Practices were contacted and offered an individual Teams meeting to discuss NHS England website and resources provided</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952485" lvl="1" indent="-342900">
              <a:spcBef>
                <a:spcPts val="600"/>
              </a:spcBef>
              <a:spcAft>
                <a:spcPts val="600"/>
              </a:spcAft>
              <a:buFont typeface="+mj-lt"/>
              <a:buAutoNum type="arabicPeriod"/>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After Teams meeting a next steps email was sent to the GP Practice to encourage contacting the care homes and starting the process</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952485" lvl="1" indent="-342900">
              <a:spcBef>
                <a:spcPts val="600"/>
              </a:spcBef>
              <a:spcAft>
                <a:spcPts val="600"/>
              </a:spcAft>
              <a:buFont typeface="+mj-lt"/>
              <a:buAutoNum type="arabicPeriod"/>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GP Practices have been implementing proxy with minimal CCG support only contacting us when issues arise or advice required</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952485" lvl="1" indent="-342900">
              <a:spcBef>
                <a:spcPts val="600"/>
              </a:spcBef>
              <a:spcAft>
                <a:spcPts val="600"/>
              </a:spcAft>
              <a:buFont typeface="+mj-lt"/>
              <a:buAutoNum type="arabicPeriod"/>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Regular contact with GP Practices is made via email to ensure project on track and progress is being made</a:t>
            </a:r>
            <a:endParaRPr lang="en-GB" sz="1400" dirty="0">
              <a:solidFill>
                <a:schemeClr val="accent6">
                  <a:lumMod val="50000"/>
                </a:schemeClr>
              </a:solidFill>
              <a:latin typeface="Calibri" panose="020F0502020204030204" pitchFamily="34" charset="0"/>
              <a:ea typeface="Times New Roman" panose="02020603050405020304" pitchFamily="18" charset="0"/>
              <a:cs typeface="Calibri" panose="020F0502020204030204" pitchFamily="34" charset="0"/>
            </a:endParaRPr>
          </a:p>
          <a:p>
            <a:pPr marL="0" indent="0">
              <a:spcBef>
                <a:spcPts val="600"/>
              </a:spcBef>
              <a:spcAft>
                <a:spcPts val="600"/>
              </a:spcAft>
              <a:buNone/>
              <a:tabLst>
                <a:tab pos="457200" algn="l"/>
              </a:tabLst>
            </a:pPr>
            <a:r>
              <a:rPr lang="en-GB" sz="1400" b="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Learning points </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spcBef>
                <a:spcPts val="600"/>
              </a:spcBef>
              <a:spcAft>
                <a:spcPts val="600"/>
              </a:spcAft>
              <a:buSzPts val="1000"/>
              <a:buFont typeface="Symbol" panose="05050102010706020507" pitchFamily="18" charset="2"/>
              <a:buChar char=""/>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Use resources available on the NHS England proxy access website – next steps, FAQs and downloadable resources in particular</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spcBef>
                <a:spcPts val="600"/>
              </a:spcBef>
              <a:spcAft>
                <a:spcPts val="600"/>
              </a:spcAft>
              <a:buSzPts val="1000"/>
              <a:buFont typeface="Symbol" panose="05050102010706020507" pitchFamily="18" charset="2"/>
              <a:buChar char=""/>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Proxy access role out easier where there is an embedded Technician or Pharmacist / Administrator at the GP Practice who takes on the responsibility of the project </a:t>
            </a: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342900" lvl="0" indent="-342900">
              <a:spcBef>
                <a:spcPts val="600"/>
              </a:spcBef>
              <a:spcAft>
                <a:spcPts val="600"/>
              </a:spcAft>
              <a:buSzPts val="1000"/>
              <a:buFont typeface="Symbol" panose="05050102010706020507" pitchFamily="18" charset="2"/>
              <a:buChar char=""/>
              <a:tabLst>
                <a:tab pos="457200" algn="l"/>
              </a:tabLst>
            </a:pPr>
            <a:r>
              <a:rPr lang="en-GB" sz="1400" dirty="0">
                <a:solidFill>
                  <a:schemeClr val="accent6">
                    <a:lumMod val="50000"/>
                  </a:schemeClr>
                </a:solidFill>
                <a:effectLst/>
                <a:latin typeface="Calibri" panose="020F0502020204030204" pitchFamily="34" charset="0"/>
                <a:ea typeface="Times New Roman" panose="02020603050405020304" pitchFamily="18" charset="0"/>
                <a:cs typeface="Calibri" panose="020F0502020204030204" pitchFamily="34" charset="0"/>
              </a:rPr>
              <a:t>Local issue occurred with whether a DPIA was required as well as an DSA – still causing a delay in role out </a:t>
            </a:r>
            <a:r>
              <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 </a:t>
            </a:r>
          </a:p>
          <a:p>
            <a:pPr marL="152396" indent="0">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contact: </a:t>
            </a:r>
            <a:r>
              <a:rPr lang="en-GB" sz="1400" b="1" i="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Karen Northcott</a:t>
            </a:r>
            <a:r>
              <a:rPr lang="en-GB" sz="1400"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n-GB" sz="1400" i="1" u="sng"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karennorthcott@nhs.net</a:t>
            </a:r>
            <a:r>
              <a:rPr lang="en-GB" sz="1400" i="1" u="sng"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 and </a:t>
            </a:r>
            <a:r>
              <a:rPr lang="en-GB" sz="1400" b="1" i="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Carys Shepley </a:t>
            </a:r>
            <a:r>
              <a:rPr lang="en-GB" sz="1400" i="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carysshepley@nhs.net</a:t>
            </a:r>
            <a:r>
              <a:rPr lang="en-GB" sz="1400" i="1" u="sng"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 </a:t>
            </a:r>
            <a:endParaRPr lang="en-GB" sz="1400" i="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152396" indent="0">
              <a:spcBef>
                <a:spcPts val="600"/>
              </a:spcBef>
              <a:spcAft>
                <a:spcPts val="600"/>
              </a:spcAft>
              <a:buNone/>
            </a:pP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a:spcBef>
                <a:spcPts val="600"/>
              </a:spcBef>
              <a:spcAft>
                <a:spcPts val="600"/>
              </a:spcAft>
            </a:pPr>
            <a:endParaRPr lang="en-GB" sz="1400"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51514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DB211-7016-4413-873F-EC030D851414}"/>
              </a:ext>
            </a:extLst>
          </p:cNvPr>
          <p:cNvSpPr>
            <a:spLocks noGrp="1"/>
          </p:cNvSpPr>
          <p:nvPr>
            <p:ph type="title"/>
          </p:nvPr>
        </p:nvSpPr>
        <p:spPr>
          <a:xfrm>
            <a:off x="205380" y="217321"/>
            <a:ext cx="10176000" cy="706000"/>
          </a:xfrm>
        </p:spPr>
        <p:txBody>
          <a:bodyPr/>
          <a:lstStyle/>
          <a:p>
            <a:r>
              <a:rPr lang="en-US" dirty="0"/>
              <a:t>South West – Sound PCN</a:t>
            </a:r>
            <a:endParaRPr lang="en-GB" dirty="0"/>
          </a:p>
        </p:txBody>
      </p:sp>
      <p:sp>
        <p:nvSpPr>
          <p:cNvPr id="3" name="Text Placeholder 2">
            <a:extLst>
              <a:ext uri="{FF2B5EF4-FFF2-40B4-BE49-F238E27FC236}">
                <a16:creationId xmlns:a16="http://schemas.microsoft.com/office/drawing/2014/main" id="{5FEE329A-DFAC-4C92-87A4-F11541636262}"/>
              </a:ext>
            </a:extLst>
          </p:cNvPr>
          <p:cNvSpPr>
            <a:spLocks noGrp="1"/>
          </p:cNvSpPr>
          <p:nvPr>
            <p:ph type="body" idx="1"/>
          </p:nvPr>
        </p:nvSpPr>
        <p:spPr>
          <a:xfrm>
            <a:off x="205380" y="1291072"/>
            <a:ext cx="11328400" cy="5449361"/>
          </a:xfrm>
        </p:spPr>
        <p:txBody>
          <a:bodyPr/>
          <a:lstStyle/>
          <a:p>
            <a:pPr marL="152396" indent="0" algn="just">
              <a:lnSpc>
                <a:spcPct val="107000"/>
              </a:lnSpc>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Background / Description of the part of the process the </a:t>
            </a:r>
            <a:r>
              <a:rPr lang="en-GB" sz="14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best practice </a:t>
            </a: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covers.</a:t>
            </a:r>
            <a:endParaRPr lang="en-GB"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15000"/>
              </a:lnSpc>
              <a:spcBef>
                <a:spcPts val="600"/>
              </a:spcBef>
              <a:spcAft>
                <a:spcPts val="600"/>
              </a:spcAft>
              <a:buNone/>
            </a:pPr>
            <a:r>
              <a:rPr lang="en-GB"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The ordering process of medicines was already an inefficient process, but with the removal of the fax machine there were additional inefficiencies and medicine waste from Care homes. Having a background in pharmacy, I was driven to support the management of care home residents medicines more effectively to benefit both the system and the staff in the home.</a:t>
            </a:r>
          </a:p>
          <a:p>
            <a:pPr marL="152396" indent="0" algn="just">
              <a:lnSpc>
                <a:spcPct val="107000"/>
              </a:lnSpc>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Situation: </a:t>
            </a:r>
            <a:endParaRPr lang="en-GB"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4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Having multiple conversations with the homes and managing complaints around missing items, new medicines and multiple orders, we went through the process of aligning the medications and supporting the nursing staff access to order via  proxy on behalf of the patients.</a:t>
            </a:r>
            <a:endParaRPr lang="en-GB"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07000"/>
              </a:lnSpc>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Solution and impact / benefits: </a:t>
            </a:r>
            <a:endParaRPr lang="en-GB"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Visibility of what has been requested and where it is in the process </a:t>
            </a:r>
          </a:p>
          <a:p>
            <a:pPr algn="just"/>
            <a:r>
              <a:rPr lang="en-US"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Reduction in emails and calls from the care home to the surgery for routine medications</a:t>
            </a:r>
          </a:p>
          <a:p>
            <a:pPr algn="just"/>
            <a:r>
              <a:rPr lang="en-US"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Audit trail for altered and ceased medication</a:t>
            </a:r>
          </a:p>
          <a:p>
            <a:pPr algn="just"/>
            <a:r>
              <a:rPr lang="en-US"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Reduces Admin workload in the practice and care home</a:t>
            </a:r>
          </a:p>
          <a:p>
            <a:pPr algn="just"/>
            <a:r>
              <a:rPr lang="en-US"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 simple process with no additional technical requirements on care homes, GP practice and community pharmacies</a:t>
            </a:r>
          </a:p>
          <a:p>
            <a:pPr algn="just"/>
            <a:endParaRPr lang="en-US" sz="1400"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152396" indent="0" algn="just">
              <a:spcBef>
                <a:spcPts val="600"/>
              </a:spcBef>
              <a:spcAft>
                <a:spcPts val="600"/>
              </a:spcAft>
              <a:buNone/>
            </a:pPr>
            <a:r>
              <a:rPr lang="en-US" sz="14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Key Learning points</a:t>
            </a:r>
          </a:p>
          <a:p>
            <a:pPr marL="152396" indent="0" algn="just">
              <a:spcBef>
                <a:spcPts val="600"/>
              </a:spcBef>
              <a:spcAft>
                <a:spcPts val="600"/>
              </a:spcAft>
              <a:buNone/>
            </a:pPr>
            <a:r>
              <a:rPr lang="en-US" sz="1400" dirty="0">
                <a:solidFill>
                  <a:schemeClr val="accent6">
                    <a:lumMod val="50000"/>
                  </a:schemeClr>
                </a:solidFill>
                <a:latin typeface="Calibri" panose="020F0502020204030204" pitchFamily="34" charset="0"/>
                <a:ea typeface="Calibri" panose="020F0502020204030204" pitchFamily="34" charset="0"/>
                <a:cs typeface="Times New Roman" panose="02020603050405020304" pitchFamily="18" charset="0"/>
              </a:rPr>
              <a:t>It was very easy for the care home to revert to a paper process when they struggled with logins so make sure you support them for a few months until the process is embedded.</a:t>
            </a:r>
            <a:endParaRPr lang="en-US"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lnSpc>
                <a:spcPct val="115000"/>
              </a:lnSpc>
              <a:spcBef>
                <a:spcPts val="600"/>
              </a:spcBef>
              <a:spcAft>
                <a:spcPts val="600"/>
              </a:spcAft>
              <a:buNone/>
            </a:pPr>
            <a:r>
              <a:rPr lang="en-GB" sz="14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contact: </a:t>
            </a:r>
            <a:r>
              <a:rPr lang="en-GB" sz="1400" b="1" i="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Sarah Giles, Elm Surgery </a:t>
            </a:r>
            <a:r>
              <a:rPr lang="en-GB"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s.giles2@nhs.net</a:t>
            </a:r>
            <a:r>
              <a:rPr lang="en-GB" sz="14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400" i="1"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152396" indent="0">
              <a:spcBef>
                <a:spcPts val="600"/>
              </a:spcBef>
              <a:spcAft>
                <a:spcPts val="600"/>
              </a:spcAft>
              <a:buNone/>
            </a:pPr>
            <a:endParaRPr lang="en-GB" sz="140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a:spcBef>
                <a:spcPts val="600"/>
              </a:spcBef>
              <a:spcAft>
                <a:spcPts val="600"/>
              </a:spcAft>
            </a:pPr>
            <a:endParaRPr lang="en-GB" sz="1400" dirty="0">
              <a:solidFill>
                <a:schemeClr val="accent6">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9914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East of England - Firza Group</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0" y="1534426"/>
            <a:ext cx="12034684" cy="4750499"/>
          </a:xfrm>
        </p:spPr>
        <p:txBody>
          <a:bodyPr/>
          <a:lstStyle/>
          <a:p>
            <a:pPr marL="152396" indent="0" algn="just">
              <a:spcAft>
                <a:spcPts val="600"/>
              </a:spcAft>
              <a:buNone/>
            </a:pPr>
            <a:r>
              <a:rPr lang="en-GB" sz="12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Background / Description of the part of the process the </a:t>
            </a:r>
            <a:r>
              <a:rPr lang="en-GB" sz="12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best practice </a:t>
            </a:r>
            <a:r>
              <a:rPr lang="en-GB" sz="12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covers.</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Aft>
                <a:spcPts val="600"/>
              </a:spcAft>
              <a:buNone/>
            </a:pP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The Mid and South Essex Sustainability and Transformation Partnership (STP) have been developing a healthcare improvement plan to support the increasing number of people residing within their 5 CCGs (</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Basildon and Brentwood; Mid Essex; Southend-on-Sea; Castle Point and Rochford; and Thurrock)</a:t>
            </a: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requiring healthcare suppor</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 It is widely recognised that their healthcare services needed to be streamlined to make them more efficient and effective for patients and care home residents and their families/carers. Providing a more joined-up approach to local healthcare services within Mid and South Essex STP would propel delivery of care to become a more ‘person-centred’ solution.</a:t>
            </a:r>
            <a:b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b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From the very start of the partnership with Firza, it was very clear that Mid and South Essex STP strongly believed in both innovation and </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technology to improve healthcare within the local community.</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Aft>
                <a:spcPts val="600"/>
              </a:spcAft>
              <a:buNone/>
            </a:pP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Prior to the start of the proxy ordering programme, Firza had delivered what was deemed by Mid and South Essex STP to be a very successful MOCH service, which save the NHS £28K in a year for just 1 care home alone. It was down to this success and the close relationships Firza had already developed with a lot of local GP surgeries and care homes, that Firza was approached by </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Debalina Gupta (Mid and South Essex STP Primary Care Commissioning Manager) and Alison Taylor (Senior Programme Manager) </a:t>
            </a: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to help with the roll out of proxy ordering. Initially, it was agreed to run a trial on the largest and most complex of care homes within Mid and South Essex STP, Manor Lodge (Chelmsford). It was decided that the funding obtained from NHS England would be utilised for this project. If successful, the trial would then be rolled out across further care homes in the region.</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Aft>
                <a:spcPts val="600"/>
              </a:spcAft>
              <a:buNone/>
            </a:pPr>
            <a:r>
              <a:rPr lang="en-GB" sz="12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Situation: (in other words what was the issue)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Aft>
                <a:spcPts val="6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With a total population of 1.2m, Mid and South Essex STP provides at total of 8000 care home beds within its 302 care homes. With only 179 GP practices supporting this infrastructure, the pressures on the healthcare system were immense.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Aft>
                <a:spcPts val="6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Manor Lodge Care Home is a very well-run care home which has received many accolades for both care of their residents and also their staff (Care Home Awards Finalist 2021; Dementia Hero Awards 2021; UK Employee Experience Awards 2021 and Residential Care Provider of the Year 2021). Manor Lodge stands as the largest (with 120 beds) and most complex care home within Mid and South Essex STP, which at the time was attached to 5 separate GP surgeries. The idea behind starting with Manor Lodge was, if proxy ordering can be successfully run on such a vast and complex care home, then adoption should be relatively simple for any other care home.</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Aft>
                <a:spcPts val="6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Although, a well-run care home, the carers always seemed to be chasing their tales, spending a significant amount of time chasing prescriptions or missing medication. This impacted on the amount of time and individual care they could spend with each resident which meant person-centred care always seemed to take a back seat. This totally went against their ethos of how they thought a care home should be run.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Aft>
                <a:spcPts val="6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Reasons for the inefficiency and lengthy lead times was down to the complexity of handling physical paper requests. This led to long lead times, as quite often they were physically driven over by a courier or carer after finishing a work shift. This was not only slow, but also created room for error as there was room for human error and orders would sometimes go missing, not to mention the environmental impact of this too.</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lgn="just">
              <a:spcAft>
                <a:spcPts val="600"/>
              </a:spcAft>
              <a:buNone/>
            </a:pP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Prior to proxy, once the medication order was submitted, there was no visibility in terms of the progress of the order.</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Diagonal Corners Rounded 3">
            <a:extLst>
              <a:ext uri="{FF2B5EF4-FFF2-40B4-BE49-F238E27FC236}">
                <a16:creationId xmlns:a16="http://schemas.microsoft.com/office/drawing/2014/main" id="{D3BD6DD8-8B74-40B8-A755-4E86B2E9F39F}"/>
              </a:ext>
            </a:extLst>
          </p:cNvPr>
          <p:cNvSpPr/>
          <p:nvPr/>
        </p:nvSpPr>
        <p:spPr>
          <a:xfrm>
            <a:off x="0" y="1207855"/>
            <a:ext cx="12123174"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1977701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lang="en-US" dirty="0"/>
              <a:t>East of England</a:t>
            </a:r>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 Firza Group</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0" y="1534426"/>
            <a:ext cx="12192000" cy="5432431"/>
          </a:xfrm>
        </p:spPr>
        <p:txBody>
          <a:bodyPr/>
          <a:lstStyle/>
          <a:p>
            <a:pPr marL="152396" indent="0">
              <a:spcBef>
                <a:spcPts val="1200"/>
              </a:spcBef>
              <a:buNone/>
            </a:pPr>
            <a:r>
              <a:rPr lang="en-GB" sz="12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What change did they want to bring about?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Bef>
                <a:spcPts val="1200"/>
              </a:spcBef>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Primary care colleagues in Mid and South Essex STP recognised that their own GPs were tremendously under resourced, as they struggled to meet local demand and believed an overhaul was required to provide a more resilient and efficient service.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spcBef>
                <a:spcPts val="1200"/>
              </a:spcBef>
              <a:buNone/>
            </a:pPr>
            <a:r>
              <a:rPr lang="en-GB" sz="12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Solution and impact / benefits: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solution was to transition from paper-based medication ordering to proxy ordering throughout Mid and South Essex STP. The aim was to bring medication ordering in to the 21</a:t>
            </a:r>
            <a:r>
              <a:rPr lang="en-GB" sz="1200" baseline="300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st</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century by enabling care homes/GP surgeries and local pharmacies to be able to work in much more efficient and effective way with each other.</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Initially, Firza contacted each surgery to ascertain whether they wanted to make the move over to proxy ordering. When this was the case, it was Firza’s responsibility to contact the relevant care homes to enrol them into the system and ensure they met all requirements (secure email system, relevant technology), provided relevant training, and helped propel forward the whole process from cradle to grave (including obtaining rights to set up proxy access).</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trial project proved to be a great success and within a year, was rolled out further across 5 CCGs over 10 weeks. This was part of the national roll out of proxy ordering, where each CCG was given a target to reach 25% of care homes live. The target was to enrol 74 care homes within Mid and South Essex STP. This target was smashed as 108 care homes ended up being enrolled and continues to grow.</a:t>
            </a:r>
          </a:p>
          <a:p>
            <a:pPr marL="152396" indent="0">
              <a:buNone/>
            </a:pPr>
            <a:endParaRPr lang="en-GB" sz="1200" dirty="0">
              <a:solidFill>
                <a:schemeClr val="accent6">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table shows the success of proxy ordering </a:t>
            </a: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implementation within the 5 CCGS.</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endParaRPr lang="en-GB" sz="1200" dirty="0">
              <a:solidFill>
                <a:schemeClr val="accent6">
                  <a:lumMod val="50000"/>
                </a:schemeClr>
              </a:solidFill>
              <a:latin typeface="+mn-lt"/>
            </a:endParaRPr>
          </a:p>
        </p:txBody>
      </p:sp>
      <p:sp>
        <p:nvSpPr>
          <p:cNvPr id="5" name="Rectangle: Diagonal Corners Rounded 4">
            <a:extLst>
              <a:ext uri="{FF2B5EF4-FFF2-40B4-BE49-F238E27FC236}">
                <a16:creationId xmlns:a16="http://schemas.microsoft.com/office/drawing/2014/main" id="{02B3C893-DCDE-4075-8807-87A7F209785F}"/>
              </a:ext>
            </a:extLst>
          </p:cNvPr>
          <p:cNvSpPr/>
          <p:nvPr/>
        </p:nvSpPr>
        <p:spPr>
          <a:xfrm>
            <a:off x="0" y="1207855"/>
            <a:ext cx="12123174"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pic>
        <p:nvPicPr>
          <p:cNvPr id="6" name="Picture 5">
            <a:extLst>
              <a:ext uri="{FF2B5EF4-FFF2-40B4-BE49-F238E27FC236}">
                <a16:creationId xmlns:a16="http://schemas.microsoft.com/office/drawing/2014/main" id="{E18DA919-C330-43E2-AD34-44E8E82CD617}"/>
              </a:ext>
            </a:extLst>
          </p:cNvPr>
          <p:cNvPicPr>
            <a:picLocks noChangeAspect="1"/>
          </p:cNvPicPr>
          <p:nvPr/>
        </p:nvPicPr>
        <p:blipFill>
          <a:blip r:embed="rId2"/>
          <a:stretch>
            <a:fillRect/>
          </a:stretch>
        </p:blipFill>
        <p:spPr>
          <a:xfrm>
            <a:off x="4552728" y="4507279"/>
            <a:ext cx="6803136" cy="2656332"/>
          </a:xfrm>
          <a:prstGeom prst="rect">
            <a:avLst/>
          </a:prstGeom>
        </p:spPr>
      </p:pic>
    </p:spTree>
    <p:extLst>
      <p:ext uri="{BB962C8B-B14F-4D97-AF65-F5344CB8AC3E}">
        <p14:creationId xmlns:p14="http://schemas.microsoft.com/office/powerpoint/2010/main" val="757164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lang="en-US" dirty="0"/>
              <a:t>East of England</a:t>
            </a:r>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 Firza Group</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0" y="1672073"/>
            <a:ext cx="11587842" cy="5033527"/>
          </a:xfrm>
        </p:spPr>
        <p:txBody>
          <a:bodyPr/>
          <a:lstStyle/>
          <a:p>
            <a:pPr marL="150813" indent="0" algn="jus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In order to ensure the project was a success, all of the following points were considered:</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lgn="jus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lvl="0" indent="0">
              <a:buNone/>
            </a:pPr>
            <a:r>
              <a:rPr lang="en-GB" sz="12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Planning:</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Initially the target homes were identified using NHS England survey data and local intelligence. Each of the relevant people (care home staff) and tasks for proxy ordering for the care home residents were identified and implemented.</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lvl="0" indent="0">
              <a:buNone/>
            </a:pPr>
            <a:r>
              <a:rPr lang="en-GB" sz="12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Communication:</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Educating the relevant stakeholders as early as possible was essential to ensure adoption uptake was efficient and effective. It was important for the project to be successful, so staff buy-in during the initial stages needed to be established as quickly as possible. A productive training programme was designed and implemented for each of the care home users to meet this new process.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lvl="0" indent="0">
              <a:buNone/>
            </a:pPr>
            <a:r>
              <a:rPr lang="en-GB" sz="12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Resources:</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Transitioning to a digital platform, meant that as part of the process, the relevant equipment was identified and made available (in a suitable location), accessible to the relevant individuals (generation of login details; technology such as a PC and Monitor/iPad and a stable internet connection; access rights granted by the relevant surgeries; creating a secure email account)</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lvl="0" indent="0">
              <a:spcAft>
                <a:spcPts val="800"/>
              </a:spcAft>
              <a:buNone/>
            </a:pPr>
            <a:r>
              <a:rPr lang="en-GB" sz="12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Data Protection: </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care home staff needed to sign data protection declarations each time new GP surgery access was obtained to ensure patient information was kept confidential.</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spcAft>
                <a:spcPts val="8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benefits for the proxy ordering programme have been immense. The digitalisation of the medication ordering process for care homes has meant that the overall pathway has significantly reduced. This has resulted in the speeding up the whole ordering-to-delivery process and has also meant that there is less room for error, as the need for historic technology has become redundant through this process (e.g., faxing and/or delivery of prescription requests).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spcAft>
                <a:spcPts val="8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Proxy ordering provides a much more resilient platform for users working at the care homes (nurses and carers) as it has forced care homes to install a bullet proof encrypted email system (in most cases this tended to be the setup of NHSmail). Adoption of NHSmail was in some cases lengthy due to previous rollouts of this platform not being properly utilised, which meant potential users were locked out.</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spcAft>
                <a:spcPts val="8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Medicine’s waste has significantly reduced as the system only enables medication to be issued that has been specifically requested.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spcAft>
                <a:spcPts val="8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There has been a noticeable reduction in errors and queries associated with ordering, issuing, collecting, and dispensing (e.g., missing items) since implementation. The team involved in the ordering process within the care homes and GP surgeries have visibility to a full audit trail so at any one time, they have the tools to check on the ordering status. Previously, a significant amount of time was taken to chase missing items. Now, there is little/no requirement for this action.</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spcAft>
                <a:spcPts val="800"/>
              </a:spcAf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lead pharmacy technician at Firza, as a direct result from the success of this project, was invited to present to the East of England region which is where Cambridge and Peterborough CCG requested to rollout proxy ordering.</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lgn="just">
              <a:spcAft>
                <a:spcPts val="800"/>
              </a:spcAft>
              <a:buNone/>
            </a:pP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0813" indent="0">
              <a:buNone/>
            </a:pPr>
            <a:endParaRPr lang="en-GB" sz="1200" dirty="0">
              <a:solidFill>
                <a:schemeClr val="accent6">
                  <a:lumMod val="50000"/>
                </a:schemeClr>
              </a:solidFill>
              <a:latin typeface="+mn-lt"/>
            </a:endParaRPr>
          </a:p>
        </p:txBody>
      </p:sp>
      <p:sp>
        <p:nvSpPr>
          <p:cNvPr id="9" name="Rectangle: Diagonal Corners Rounded 8">
            <a:extLst>
              <a:ext uri="{FF2B5EF4-FFF2-40B4-BE49-F238E27FC236}">
                <a16:creationId xmlns:a16="http://schemas.microsoft.com/office/drawing/2014/main" id="{46D22CBA-E279-4E76-A89B-9C44827320E2}"/>
              </a:ext>
            </a:extLst>
          </p:cNvPr>
          <p:cNvSpPr/>
          <p:nvPr/>
        </p:nvSpPr>
        <p:spPr>
          <a:xfrm>
            <a:off x="0" y="1207855"/>
            <a:ext cx="12123174"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1268288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lang="en-US" dirty="0"/>
              <a:t>East of England</a:t>
            </a:r>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 Firza Group</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0" y="1672073"/>
            <a:ext cx="12123174" cy="4829267"/>
          </a:xfrm>
        </p:spPr>
        <p:txBody>
          <a:bodyPr/>
          <a:lstStyle/>
          <a:p>
            <a:pPr marL="0" indent="0" algn="just">
              <a:buNone/>
            </a:pPr>
            <a:r>
              <a:rPr lang="en-GB" sz="12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learning points: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It soon came to light that once a care home agreed to use proxy ordering, the GP surgeries, although they bought in to the service, had no time to set up proxy for the care home. The CCG then decided that Firza would handle the service end-to-end.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548640" indent="0" algn="l">
              <a:buNone/>
            </a:pPr>
            <a:r>
              <a:rPr lang="en-GB" sz="1200" i="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“The support needed is in setting up the patients in the clinical systems to allow access. It is a time-consuming process which needs dedicated time and currently due to COVID we don’t have that in the surgery and the same is probable at the nursing homes. Last time Alison came into the surgery and did this for us while supporting the nursing home staff at their end. If we could do the same we would proceed immediately.”</a:t>
            </a:r>
            <a:br>
              <a:rPr lang="en-GB" sz="1200" i="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br>
            <a:br>
              <a:rPr lang="en-GB" sz="1200" i="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br>
            <a:r>
              <a:rPr lang="en-GB" sz="1200" b="1" i="0" dirty="0">
                <a:solidFill>
                  <a:schemeClr val="accent6">
                    <a:lumMod val="50000"/>
                  </a:schemeClr>
                </a:solidFill>
                <a:effectLst/>
                <a:latin typeface="Calibri" panose="020F0502020204030204" pitchFamily="34" charset="0"/>
                <a:ea typeface="Calibri" panose="020F0502020204030204" pitchFamily="34" charset="0"/>
                <a:cs typeface="Calibri" panose="020F0502020204030204" pitchFamily="34" charset="0"/>
              </a:rPr>
              <a:t>Practice Manager, Mid and South Essex GP Surgery</a:t>
            </a:r>
            <a:endParaRPr lang="en-GB" sz="1200" i="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548640" indent="0" algn="l">
              <a:buNone/>
            </a:pPr>
            <a:r>
              <a:rPr lang="en-GB" sz="1200" i="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The Firza team involved soon came to realise that if the GP surgery did not keep on top of medication reviews, then this would cause further issues and prevent any medications being ordered.</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If a patient is overdue a review/out of sync, the proxy platform will not let the user place an order for that medication.</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Some medicines are still manually inputted (e.g., for acute medicines). When this is the case, an audit trail will not be available but in the case of Manor Lodge, they will email the surgery with the request.</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GP surgeries are still able to order items on an ad hoc basis when required through adding ‘irregularly issued template’ to the item.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It is important that the proxy service is set up for every new care home resident as part of the care home registration process. However, findings were, that when left to the GP surgery, many of the residents were not set up.</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Firza was previously dealing with ad hoc requests to train admin staff at surgeries as it was not embedded into the process.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Some surgeries set it up incorrectly when left to set proxy up themselves. (e.g., for each patient they would have to log in and log out which does not make sense)</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1200" dirty="0">
              <a:solidFill>
                <a:schemeClr val="accent6">
                  <a:lumMod val="50000"/>
                </a:schemeClr>
              </a:solidFill>
              <a:latin typeface="+mn-lt"/>
            </a:endParaRPr>
          </a:p>
        </p:txBody>
      </p:sp>
      <p:sp>
        <p:nvSpPr>
          <p:cNvPr id="5" name="Rectangle: Diagonal Corners Rounded 4">
            <a:extLst>
              <a:ext uri="{FF2B5EF4-FFF2-40B4-BE49-F238E27FC236}">
                <a16:creationId xmlns:a16="http://schemas.microsoft.com/office/drawing/2014/main" id="{D88EAA63-AD7D-4ECE-8186-AC149C90AE58}"/>
              </a:ext>
            </a:extLst>
          </p:cNvPr>
          <p:cNvSpPr/>
          <p:nvPr/>
        </p:nvSpPr>
        <p:spPr>
          <a:xfrm>
            <a:off x="0" y="1207855"/>
            <a:ext cx="12123174"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3232519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lang="en-US" dirty="0"/>
              <a:t>East of England</a:t>
            </a:r>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 Firza Group</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642626" y="1672073"/>
            <a:ext cx="10945216" cy="4829267"/>
          </a:xfrm>
        </p:spPr>
        <p:txBody>
          <a:bodyPr/>
          <a:lstStyle/>
          <a:p>
            <a:pPr marL="152396" indent="0" algn="just">
              <a:lnSpc>
                <a:spcPct val="107000"/>
              </a:lnSpc>
              <a:spcBef>
                <a:spcPts val="1200"/>
              </a:spcBef>
              <a:spcAft>
                <a:spcPts val="1200"/>
              </a:spcAft>
              <a:buNone/>
            </a:pPr>
            <a:endParaRPr lang="en-GB" sz="1600" b="1" dirty="0">
              <a:effectLst/>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lnSpc>
                <a:spcPct val="107000"/>
              </a:lnSpc>
              <a:spcBef>
                <a:spcPts val="1200"/>
              </a:spcBef>
              <a:spcAft>
                <a:spcPts val="1200"/>
              </a:spcAft>
              <a:buNone/>
            </a:pPr>
            <a:endParaRPr lang="en-GB" sz="1600" b="1" dirty="0">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lnSpc>
                <a:spcPct val="107000"/>
              </a:lnSpc>
              <a:spcBef>
                <a:spcPts val="1200"/>
              </a:spcBef>
              <a:spcAft>
                <a:spcPts val="1200"/>
              </a:spcAft>
              <a:buNone/>
            </a:pPr>
            <a:endParaRPr lang="en-GB" sz="1600" b="1" dirty="0">
              <a:effectLst/>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lnSpc>
                <a:spcPct val="107000"/>
              </a:lnSpc>
              <a:spcBef>
                <a:spcPts val="1200"/>
              </a:spcBef>
              <a:spcAft>
                <a:spcPts val="1200"/>
              </a:spcAft>
              <a:buNone/>
            </a:pPr>
            <a:endParaRPr lang="en-GB" sz="1600" b="1" dirty="0">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buNone/>
            </a:pPr>
            <a:endParaRPr lang="en-GB" sz="1200" b="1" dirty="0">
              <a:effectLst/>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buNone/>
            </a:pPr>
            <a:endParaRPr lang="en-GB" sz="1200" b="1" dirty="0">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buNone/>
            </a:pPr>
            <a:endParaRPr lang="en-GB" sz="1200" b="1" dirty="0">
              <a:effectLst/>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buNone/>
            </a:pPr>
            <a:endParaRPr lang="en-GB" sz="1200" b="1" dirty="0">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buNone/>
            </a:pPr>
            <a:endParaRPr lang="en-GB" sz="1200" b="1" dirty="0">
              <a:effectLst/>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buNone/>
            </a:pPr>
            <a:endParaRPr lang="en-GB" sz="1200" b="1" dirty="0">
              <a:solidFill>
                <a:schemeClr val="accent6">
                  <a:lumMod val="50000"/>
                </a:schemeClr>
              </a:solidFill>
              <a:highlight>
                <a:srgbClr val="FFFFFF"/>
              </a:highlight>
              <a:latin typeface="Calibri" panose="020F0502020204030204" pitchFamily="34" charset="0"/>
              <a:ea typeface="Arial" panose="020B0604020202020204" pitchFamily="34" charset="0"/>
              <a:cs typeface="Calibri" panose="020F0502020204030204" pitchFamily="34" charset="0"/>
            </a:endParaRPr>
          </a:p>
          <a:p>
            <a:pPr marL="152396" indent="0" algn="just">
              <a:buNone/>
            </a:pPr>
            <a:r>
              <a:rPr lang="en-GB" sz="1200" b="1"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Key contact: add a named contact, ideally both from the NHS organisation and the supplier who can be contacted for more information (can also add generic emails if no known contact)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Vikki Hartland, </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Medicines Management Technician, </a:t>
            </a:r>
            <a:r>
              <a:rPr lang="en-GB" sz="1200" u="sng"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vikki.hartland@nhs.net</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 07825 005 659</a:t>
            </a:r>
            <a:b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br>
            <a:b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b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Irfan Mirza, Head of Integrated Care, </a:t>
            </a:r>
            <a:r>
              <a:rPr lang="en-GB" sz="1200" u="sng"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Irfan.mirza@firza.health</a:t>
            </a: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0203 488 1595</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Confirm internal approval from the organisations referred to in the case study: </a:t>
            </a:r>
            <a:r>
              <a:rPr lang="en-GB" sz="1200" b="1" dirty="0">
                <a:solidFill>
                  <a:schemeClr val="accent6">
                    <a:lumMod val="50000"/>
                  </a:schemeClr>
                </a:solidFill>
                <a:effectLst/>
                <a:latin typeface="Calibri" panose="020F0502020204030204" pitchFamily="34" charset="0"/>
                <a:ea typeface="Arial" panose="020B0604020202020204" pitchFamily="34" charset="0"/>
                <a:cs typeface="Calibri" panose="020F0502020204030204" pitchFamily="34" charset="0"/>
              </a:rPr>
              <a:t>Yes</a:t>
            </a:r>
            <a:endPar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52396" indent="0">
              <a:buNone/>
            </a:pPr>
            <a:r>
              <a:rPr lang="en-GB" sz="1200"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p>
          <a:p>
            <a:pPr marL="152396" indent="0">
              <a:buNone/>
            </a:pPr>
            <a:endParaRPr lang="en-GB" sz="1400" dirty="0">
              <a:solidFill>
                <a:srgbClr val="002060"/>
              </a:solidFill>
              <a:latin typeface="+mn-lt"/>
            </a:endParaRPr>
          </a:p>
        </p:txBody>
      </p:sp>
      <p:pic>
        <p:nvPicPr>
          <p:cNvPr id="6" name="Picture 5">
            <a:extLst>
              <a:ext uri="{FF2B5EF4-FFF2-40B4-BE49-F238E27FC236}">
                <a16:creationId xmlns:a16="http://schemas.microsoft.com/office/drawing/2014/main" id="{D1EA7EAA-F874-4E41-B345-D9DB500F096F}"/>
              </a:ext>
            </a:extLst>
          </p:cNvPr>
          <p:cNvPicPr>
            <a:picLocks noChangeAspect="1"/>
          </p:cNvPicPr>
          <p:nvPr/>
        </p:nvPicPr>
        <p:blipFill>
          <a:blip r:embed="rId4"/>
          <a:stretch>
            <a:fillRect/>
          </a:stretch>
        </p:blipFill>
        <p:spPr>
          <a:xfrm>
            <a:off x="2195607" y="1907850"/>
            <a:ext cx="7345883" cy="2831299"/>
          </a:xfrm>
          <a:prstGeom prst="rect">
            <a:avLst/>
          </a:prstGeom>
        </p:spPr>
      </p:pic>
      <p:sp>
        <p:nvSpPr>
          <p:cNvPr id="7" name="Rectangle: Diagonal Corners Rounded 6">
            <a:extLst>
              <a:ext uri="{FF2B5EF4-FFF2-40B4-BE49-F238E27FC236}">
                <a16:creationId xmlns:a16="http://schemas.microsoft.com/office/drawing/2014/main" id="{7EBF2083-F9DC-42C4-8677-9FBE746057F3}"/>
              </a:ext>
            </a:extLst>
          </p:cNvPr>
          <p:cNvSpPr/>
          <p:nvPr/>
        </p:nvSpPr>
        <p:spPr>
          <a:xfrm>
            <a:off x="0" y="1207855"/>
            <a:ext cx="12123174"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accent5"/>
              </a:solidFill>
            </a:endParaRPr>
          </a:p>
        </p:txBody>
      </p:sp>
    </p:spTree>
    <p:extLst>
      <p:ext uri="{BB962C8B-B14F-4D97-AF65-F5344CB8AC3E}">
        <p14:creationId xmlns:p14="http://schemas.microsoft.com/office/powerpoint/2010/main" val="334002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253938" y="208877"/>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London Region </a:t>
            </a:r>
            <a:r>
              <a:rPr lang="en-US" dirty="0"/>
              <a:t>– North West London</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623392" y="1672074"/>
            <a:ext cx="10850151" cy="4750499"/>
          </a:xfrm>
        </p:spPr>
        <p:txBody>
          <a:bodyPr/>
          <a:lstStyle/>
          <a:p>
            <a:pPr marL="152396" indent="0" algn="just">
              <a:spcBef>
                <a:spcPts val="1200"/>
              </a:spcBef>
              <a:spcAft>
                <a:spcPts val="800"/>
              </a:spcAft>
              <a:buNone/>
            </a:pP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Background / Description of the part of the process the </a:t>
            </a:r>
            <a:r>
              <a:rPr lang="en-GB" sz="1400" b="1" dirty="0">
                <a:solidFill>
                  <a:srgbClr val="002060"/>
                </a:solidFill>
                <a:effectLst/>
                <a:latin typeface="+mj-lt"/>
                <a:ea typeface="Arial" panose="020B0604020202020204" pitchFamily="34" charset="0"/>
                <a:cs typeface="Calibri" panose="020F0502020204030204" pitchFamily="34" charset="0"/>
              </a:rPr>
              <a:t>best practice </a:t>
            </a: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covers.</a:t>
            </a:r>
            <a:endParaRPr lang="en-GB" sz="1400" b="1" dirty="0">
              <a:solidFill>
                <a:srgbClr val="002060"/>
              </a:solidFill>
              <a:highlight>
                <a:srgbClr val="FFFFFF"/>
              </a:highlight>
              <a:latin typeface="+mj-lt"/>
              <a:ea typeface="Arial" panose="020B0604020202020204" pitchFamily="34" charset="0"/>
              <a:cs typeface="Times New Roman" panose="02020603050405020304" pitchFamily="18" charset="0"/>
            </a:endParaRPr>
          </a:p>
          <a:p>
            <a:pPr marL="152396" indent="0" algn="just">
              <a:spcBef>
                <a:spcPts val="1200"/>
              </a:spcBef>
              <a:spcAft>
                <a:spcPts val="800"/>
              </a:spcAft>
              <a:buNone/>
            </a:pPr>
            <a:r>
              <a:rPr lang="en-GB" sz="1400" dirty="0">
                <a:solidFill>
                  <a:srgbClr val="002060"/>
                </a:solidFill>
                <a:effectLst/>
                <a:highlight>
                  <a:srgbClr val="FFFFFF"/>
                </a:highlight>
                <a:latin typeface="+mn-lt"/>
                <a:ea typeface="Arial" panose="020B0604020202020204" pitchFamily="34" charset="0"/>
                <a:cs typeface="Calibri" panose="020F0502020204030204" pitchFamily="34" charset="0"/>
              </a:rPr>
              <a:t>Engagement from GP Practice, Community Pharmacy, PCN Pharmacist. Training on the repeat ordering process as a collaborative. This helped with identifying medicine champions for each organisation, agreed process for communication, requests for acute prescriptions, interim prescriptions and newly discharged patients and ordering cut off times. Times and days of ward rounds with a structured approach.  CCG pharmacist provided support to the PCN pharmacists on setting the proxy accounts up for the residents on the GP system, liaising with the care home on collecting consent forms.</a:t>
            </a:r>
            <a:endParaRPr lang="en-GB" sz="1400" dirty="0">
              <a:solidFill>
                <a:srgbClr val="002060"/>
              </a:solidFill>
              <a:effectLst/>
              <a:latin typeface="+mn-lt"/>
              <a:ea typeface="Calibri" panose="020F0502020204030204" pitchFamily="34" charset="0"/>
              <a:cs typeface="Times New Roman" panose="02020603050405020304" pitchFamily="18" charset="0"/>
            </a:endParaRPr>
          </a:p>
          <a:p>
            <a:pPr marL="152396" indent="0" algn="just">
              <a:spcBef>
                <a:spcPts val="1200"/>
              </a:spcBef>
              <a:spcAft>
                <a:spcPts val="800"/>
              </a:spcAft>
              <a:buNone/>
            </a:pPr>
            <a:r>
              <a:rPr lang="en-GB" sz="1400" dirty="0">
                <a:solidFill>
                  <a:srgbClr val="002060"/>
                </a:solidFill>
                <a:effectLst/>
                <a:highlight>
                  <a:srgbClr val="FFFFFF"/>
                </a:highlight>
                <a:latin typeface="+mn-lt"/>
                <a:ea typeface="Arial" panose="020B0604020202020204" pitchFamily="34" charset="0"/>
                <a:cs typeface="Calibri" panose="020F0502020204030204" pitchFamily="34" charset="0"/>
              </a:rPr>
              <a:t>Training was provided to the care home.</a:t>
            </a:r>
            <a:endParaRPr lang="en-GB" sz="1400" dirty="0">
              <a:solidFill>
                <a:srgbClr val="002060"/>
              </a:solidFill>
              <a:effectLst/>
              <a:latin typeface="+mn-lt"/>
              <a:ea typeface="Calibri" panose="020F0502020204030204" pitchFamily="34" charset="0"/>
              <a:cs typeface="Times New Roman" panose="02020603050405020304" pitchFamily="18" charset="0"/>
            </a:endParaRPr>
          </a:p>
          <a:p>
            <a:pPr marL="152396" indent="0" algn="just">
              <a:spcBef>
                <a:spcPts val="1200"/>
              </a:spcBef>
              <a:spcAft>
                <a:spcPts val="800"/>
              </a:spcAft>
              <a:buNone/>
            </a:pP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Situation: (in other words what was the issue) </a:t>
            </a:r>
            <a:endParaRPr lang="en-GB" sz="1400" dirty="0">
              <a:solidFill>
                <a:srgbClr val="002060"/>
              </a:solidFill>
              <a:effectLst/>
              <a:latin typeface="+mj-lt"/>
              <a:ea typeface="Calibri" panose="020F0502020204030204" pitchFamily="34" charset="0"/>
              <a:cs typeface="Times New Roman" panose="02020603050405020304" pitchFamily="18" charset="0"/>
            </a:endParaRPr>
          </a:p>
          <a:p>
            <a:pPr marL="152396" indent="0" algn="just">
              <a:spcBef>
                <a:spcPts val="1200"/>
              </a:spcBef>
              <a:spcAft>
                <a:spcPts val="800"/>
              </a:spcAft>
              <a:buNone/>
            </a:pPr>
            <a:r>
              <a:rPr lang="en-GB" sz="1400" dirty="0">
                <a:solidFill>
                  <a:srgbClr val="002060"/>
                </a:solidFill>
                <a:effectLst/>
                <a:highlight>
                  <a:srgbClr val="FFFFFF"/>
                </a:highlight>
                <a:latin typeface="+mn-lt"/>
                <a:ea typeface="Arial" panose="020B0604020202020204" pitchFamily="34" charset="0"/>
                <a:cs typeface="Calibri" panose="020F0502020204030204" pitchFamily="34" charset="0"/>
              </a:rPr>
              <a:t>As part of the PCN DES a new GP had taken over looking after the care home. The practice was not familiar with care home processes which resulted in miscommunication including frequent telephone calls to chase up outstanding prescription and paper requests for new cycle medication which were going missing. </a:t>
            </a:r>
            <a:endParaRPr lang="en-GB" sz="1400" dirty="0">
              <a:solidFill>
                <a:srgbClr val="002060"/>
              </a:solidFill>
              <a:effectLst/>
              <a:latin typeface="+mn-lt"/>
              <a:ea typeface="Calibri" panose="020F0502020204030204" pitchFamily="34" charset="0"/>
              <a:cs typeface="Times New Roman" panose="02020603050405020304" pitchFamily="18" charset="0"/>
            </a:endParaRPr>
          </a:p>
          <a:p>
            <a:pPr marL="152396" indent="0" algn="just">
              <a:spcBef>
                <a:spcPts val="1200"/>
              </a:spcBef>
              <a:spcAft>
                <a:spcPts val="800"/>
              </a:spcAft>
              <a:buNone/>
            </a:pPr>
            <a:r>
              <a:rPr lang="en-GB" sz="1400" b="1" dirty="0">
                <a:solidFill>
                  <a:srgbClr val="002060"/>
                </a:solidFill>
                <a:effectLst/>
                <a:highlight>
                  <a:srgbClr val="FFFFFF"/>
                </a:highlight>
                <a:latin typeface="+mj-lt"/>
                <a:ea typeface="Arial" panose="020B0604020202020204" pitchFamily="34" charset="0"/>
                <a:cs typeface="Calibri" panose="020F0502020204030204" pitchFamily="34" charset="0"/>
              </a:rPr>
              <a:t>What change did they want to bring about? </a:t>
            </a:r>
            <a:endParaRPr lang="en-GB" sz="1400" dirty="0">
              <a:solidFill>
                <a:srgbClr val="002060"/>
              </a:solidFill>
              <a:effectLst/>
              <a:latin typeface="+mj-lt"/>
              <a:ea typeface="Calibri" panose="020F0502020204030204" pitchFamily="34" charset="0"/>
              <a:cs typeface="Times New Roman" panose="02020603050405020304" pitchFamily="18" charset="0"/>
            </a:endParaRPr>
          </a:p>
          <a:p>
            <a:pPr marL="152396" indent="0" algn="just">
              <a:spcBef>
                <a:spcPts val="1200"/>
              </a:spcBef>
              <a:spcAft>
                <a:spcPts val="800"/>
              </a:spcAft>
              <a:buNone/>
            </a:pPr>
            <a:r>
              <a:rPr lang="en-GB" sz="1400" dirty="0">
                <a:solidFill>
                  <a:srgbClr val="002060"/>
                </a:solidFill>
                <a:effectLst/>
                <a:highlight>
                  <a:srgbClr val="FFFFFF"/>
                </a:highlight>
                <a:latin typeface="+mn-lt"/>
                <a:ea typeface="Arial" panose="020B0604020202020204" pitchFamily="34" charset="0"/>
                <a:cs typeface="Calibri" panose="020F0502020204030204" pitchFamily="34" charset="0"/>
              </a:rPr>
              <a:t> Reduce telephone call, requests on paper for repeat, interim and acute medicines</a:t>
            </a:r>
            <a:endParaRPr lang="en-GB" sz="1400" dirty="0">
              <a:solidFill>
                <a:srgbClr val="002060"/>
              </a:solidFill>
              <a:effectLst/>
              <a:latin typeface="+mn-lt"/>
              <a:ea typeface="Calibri" panose="020F0502020204030204" pitchFamily="34" charset="0"/>
              <a:cs typeface="Times New Roman" panose="02020603050405020304" pitchFamily="18" charset="0"/>
            </a:endParaRPr>
          </a:p>
        </p:txBody>
      </p:sp>
      <p:sp>
        <p:nvSpPr>
          <p:cNvPr id="4" name="Rectangle: Diagonal Corners Rounded 3">
            <a:extLst>
              <a:ext uri="{FF2B5EF4-FFF2-40B4-BE49-F238E27FC236}">
                <a16:creationId xmlns:a16="http://schemas.microsoft.com/office/drawing/2014/main" id="{D3BD6DD8-8B74-40B8-A755-4E86B2E9F39F}"/>
              </a:ext>
            </a:extLst>
          </p:cNvPr>
          <p:cNvSpPr/>
          <p:nvPr/>
        </p:nvSpPr>
        <p:spPr>
          <a:xfrm>
            <a:off x="623392"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5"/>
                </a:solidFill>
              </a:rPr>
              <a:t>North West London CCG Medicines Management Team</a:t>
            </a:r>
          </a:p>
        </p:txBody>
      </p:sp>
    </p:spTree>
    <p:extLst>
      <p:ext uri="{BB962C8B-B14F-4D97-AF65-F5344CB8AC3E}">
        <p14:creationId xmlns:p14="http://schemas.microsoft.com/office/powerpoint/2010/main" val="282188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8F7F-8919-40AE-81C6-C7BAFEF0A511}"/>
              </a:ext>
            </a:extLst>
          </p:cNvPr>
          <p:cNvSpPr>
            <a:spLocks noGrp="1"/>
          </p:cNvSpPr>
          <p:nvPr>
            <p:ph type="title"/>
          </p:nvPr>
        </p:nvSpPr>
        <p:spPr>
          <a:xfrm>
            <a:off x="180046" y="236586"/>
            <a:ext cx="10176000" cy="706000"/>
          </a:xfrm>
        </p:spPr>
        <p:txBody>
          <a:bodyPr/>
          <a:lstStyle/>
          <a:p>
            <a:r>
              <a:rPr kumimoji="0" lang="en-GB" b="1"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London Region </a:t>
            </a:r>
            <a:r>
              <a:rPr lang="en-US" dirty="0"/>
              <a:t>– North West London</a:t>
            </a:r>
            <a:endParaRPr lang="en-GB" dirty="0"/>
          </a:p>
        </p:txBody>
      </p:sp>
      <p:sp>
        <p:nvSpPr>
          <p:cNvPr id="3" name="Text Placeholder 2">
            <a:extLst>
              <a:ext uri="{FF2B5EF4-FFF2-40B4-BE49-F238E27FC236}">
                <a16:creationId xmlns:a16="http://schemas.microsoft.com/office/drawing/2014/main" id="{D9B18100-8108-46A5-8332-E47E01C83B10}"/>
              </a:ext>
            </a:extLst>
          </p:cNvPr>
          <p:cNvSpPr>
            <a:spLocks noGrp="1"/>
          </p:cNvSpPr>
          <p:nvPr>
            <p:ph type="body" idx="1"/>
          </p:nvPr>
        </p:nvSpPr>
        <p:spPr>
          <a:xfrm>
            <a:off x="642626" y="1672073"/>
            <a:ext cx="10945216" cy="4829267"/>
          </a:xfrm>
        </p:spPr>
        <p:txBody>
          <a:bodyPr/>
          <a:lstStyle/>
          <a:p>
            <a:pPr marL="152396" indent="0" algn="just">
              <a:spcBef>
                <a:spcPts val="1200"/>
              </a:spcBef>
              <a:spcAft>
                <a:spcPts val="800"/>
              </a:spcAft>
              <a:buNone/>
            </a:pPr>
            <a:r>
              <a:rPr lang="en-GB" sz="1400" b="1" dirty="0">
                <a:solidFill>
                  <a:srgbClr val="002060"/>
                </a:solidFill>
                <a:highlight>
                  <a:srgbClr val="FFFFFF"/>
                </a:highlight>
                <a:latin typeface="+mj-lt"/>
                <a:cs typeface="Calibri" panose="020F0502020204030204" pitchFamily="34" charset="0"/>
              </a:rPr>
              <a:t>Solution and impact / benefits: </a:t>
            </a:r>
          </a:p>
          <a:p>
            <a:pPr marL="152396" indent="0" algn="just">
              <a:spcBef>
                <a:spcPts val="1200"/>
              </a:spcBef>
              <a:spcAft>
                <a:spcPts val="600"/>
              </a:spcAft>
              <a:buNone/>
            </a:pPr>
            <a:r>
              <a:rPr lang="en-GB" sz="1400" dirty="0">
                <a:solidFill>
                  <a:srgbClr val="002060"/>
                </a:solidFill>
                <a:highlight>
                  <a:srgbClr val="FFFFFF"/>
                </a:highlight>
                <a:latin typeface="+mn-lt"/>
                <a:cs typeface="Calibri" panose="020F0502020204030204" pitchFamily="34" charset="0"/>
              </a:rPr>
              <a:t>Cycle Planner shared with details of community pharmacy cut off times for ordering,</a:t>
            </a:r>
          </a:p>
          <a:p>
            <a:pPr marL="152396" indent="0" algn="just">
              <a:spcBef>
                <a:spcPts val="1200"/>
              </a:spcBef>
              <a:spcAft>
                <a:spcPts val="600"/>
              </a:spcAft>
              <a:buNone/>
            </a:pPr>
            <a:r>
              <a:rPr lang="en-GB" sz="1400" dirty="0">
                <a:solidFill>
                  <a:srgbClr val="002060"/>
                </a:solidFill>
                <a:highlight>
                  <a:srgbClr val="FFFFFF"/>
                </a:highlight>
                <a:latin typeface="+mn-lt"/>
                <a:cs typeface="Calibri" panose="020F0502020204030204" pitchFamily="34" charset="0"/>
              </a:rPr>
              <a:t>Single point of contact created for all organisations, Contact details shared </a:t>
            </a:r>
          </a:p>
          <a:p>
            <a:pPr marL="152396" indent="0" algn="just">
              <a:spcBef>
                <a:spcPts val="1200"/>
              </a:spcBef>
              <a:spcAft>
                <a:spcPts val="600"/>
              </a:spcAft>
              <a:buNone/>
            </a:pPr>
            <a:r>
              <a:rPr lang="en-GB" sz="1400" dirty="0">
                <a:solidFill>
                  <a:srgbClr val="002060"/>
                </a:solidFill>
                <a:highlight>
                  <a:srgbClr val="FFFFFF"/>
                </a:highlight>
                <a:latin typeface="+mn-lt"/>
                <a:cs typeface="Calibri" panose="020F0502020204030204" pitchFamily="34" charset="0"/>
              </a:rPr>
              <a:t>Regular three way meetings set up</a:t>
            </a:r>
          </a:p>
          <a:p>
            <a:pPr marL="152396" lvl="0" indent="0" algn="just">
              <a:spcBef>
                <a:spcPts val="1200"/>
              </a:spcBef>
              <a:spcAft>
                <a:spcPts val="600"/>
              </a:spcAft>
              <a:buNone/>
            </a:pPr>
            <a:r>
              <a:rPr lang="en-GB" sz="1400" dirty="0">
                <a:solidFill>
                  <a:srgbClr val="002060"/>
                </a:solidFill>
                <a:highlight>
                  <a:srgbClr val="FFFFFF"/>
                </a:highlight>
                <a:latin typeface="+mn-lt"/>
                <a:cs typeface="Calibri" panose="020F0502020204030204" pitchFamily="34" charset="0"/>
              </a:rPr>
              <a:t>PCN pharmacist responsible for proxy ordering set up</a:t>
            </a:r>
          </a:p>
          <a:p>
            <a:pPr marL="152396" indent="0" algn="just">
              <a:spcBef>
                <a:spcPts val="1200"/>
              </a:spcBef>
              <a:spcAft>
                <a:spcPts val="1200"/>
              </a:spcAft>
              <a:buNone/>
            </a:pPr>
            <a:r>
              <a:rPr lang="en-GB" sz="1400" b="1" dirty="0">
                <a:solidFill>
                  <a:srgbClr val="002060"/>
                </a:solidFill>
                <a:effectLst/>
                <a:highlight>
                  <a:srgbClr val="FFFFFF"/>
                </a:highlight>
                <a:latin typeface="+mn-lt"/>
                <a:ea typeface="Arial" panose="020B0604020202020204" pitchFamily="34" charset="0"/>
                <a:cs typeface="Calibri" panose="020F0502020204030204" pitchFamily="34" charset="0"/>
              </a:rPr>
              <a:t>Key learning points: </a:t>
            </a:r>
            <a:endParaRPr lang="en-GB" sz="1400" dirty="0">
              <a:solidFill>
                <a:srgbClr val="002060"/>
              </a:solidFill>
              <a:effectLst/>
              <a:latin typeface="+mn-lt"/>
              <a:ea typeface="Calibri" panose="020F0502020204030204" pitchFamily="34" charset="0"/>
              <a:cs typeface="Times New Roman" panose="02020603050405020304" pitchFamily="18" charset="0"/>
            </a:endParaRPr>
          </a:p>
          <a:p>
            <a:pPr marL="152396" indent="0" algn="just">
              <a:spcAft>
                <a:spcPts val="800"/>
              </a:spcAft>
              <a:buNone/>
            </a:pPr>
            <a:r>
              <a:rPr lang="en-GB" sz="1400" dirty="0">
                <a:solidFill>
                  <a:srgbClr val="002060"/>
                </a:solidFill>
                <a:highlight>
                  <a:srgbClr val="FFFFFF"/>
                </a:highlight>
                <a:latin typeface="+mn-lt"/>
                <a:cs typeface="Calibri" panose="020F0502020204030204" pitchFamily="34" charset="0"/>
              </a:rPr>
              <a:t>Collaborative training improves communication processes.</a:t>
            </a:r>
          </a:p>
          <a:p>
            <a:pPr marL="152396" indent="0" algn="just">
              <a:spcBef>
                <a:spcPts val="1200"/>
              </a:spcBef>
              <a:spcAft>
                <a:spcPts val="1200"/>
              </a:spcAft>
              <a:buNone/>
            </a:pPr>
            <a:r>
              <a:rPr lang="en-GB" sz="1400" b="1" dirty="0">
                <a:solidFill>
                  <a:srgbClr val="002060"/>
                </a:solidFill>
                <a:effectLst/>
                <a:highlight>
                  <a:srgbClr val="FFFFFF"/>
                </a:highlight>
                <a:latin typeface="+mn-lt"/>
                <a:ea typeface="Arial" panose="020B0604020202020204" pitchFamily="34" charset="0"/>
                <a:cs typeface="Calibri" panose="020F0502020204030204" pitchFamily="34" charset="0"/>
              </a:rPr>
              <a:t>Key contact: add a named contact, ideally both from the NHS organisation and the supplier who can be contacted for more information (can also add generic emails if no known contact) </a:t>
            </a:r>
            <a:endParaRPr lang="en-GB" sz="1400" dirty="0">
              <a:solidFill>
                <a:srgbClr val="002060"/>
              </a:solidFill>
              <a:effectLst/>
              <a:latin typeface="+mn-lt"/>
              <a:ea typeface="Calibri" panose="020F0502020204030204" pitchFamily="34" charset="0"/>
              <a:cs typeface="Times New Roman" panose="02020603050405020304" pitchFamily="18" charset="0"/>
            </a:endParaRPr>
          </a:p>
          <a:p>
            <a:pPr marL="152396" indent="0" algn="just">
              <a:spcAft>
                <a:spcPts val="800"/>
              </a:spcAft>
              <a:buNone/>
            </a:pPr>
            <a:r>
              <a:rPr lang="en-GB" sz="1400" dirty="0">
                <a:solidFill>
                  <a:srgbClr val="002060"/>
                </a:solidFill>
                <a:highlight>
                  <a:srgbClr val="FFFFFF"/>
                </a:highlight>
                <a:latin typeface="+mn-lt"/>
                <a:cs typeface="Calibri" panose="020F0502020204030204" pitchFamily="34" charset="0"/>
              </a:rPr>
              <a:t>Communication via Shamim Jivraj (</a:t>
            </a:r>
            <a:r>
              <a:rPr lang="en-GB" sz="1400" dirty="0">
                <a:solidFill>
                  <a:srgbClr val="002060"/>
                </a:solidFill>
                <a:highlight>
                  <a:srgbClr val="FFFFFF"/>
                </a:highlight>
                <a:latin typeface="+mn-lt"/>
                <a:cs typeface="Calibri" panose="020F0502020204030204" pitchFamily="34" charset="0"/>
                <a:hlinkClick r:id="rId2"/>
              </a:rPr>
              <a:t>s.jivraj@nhs.net</a:t>
            </a:r>
            <a:r>
              <a:rPr lang="en-GB" sz="1400" dirty="0">
                <a:solidFill>
                  <a:srgbClr val="002060"/>
                </a:solidFill>
                <a:highlight>
                  <a:srgbClr val="FFFFFF"/>
                </a:highlight>
                <a:latin typeface="+mn-lt"/>
                <a:cs typeface="Calibri" panose="020F0502020204030204" pitchFamily="34" charset="0"/>
              </a:rPr>
              <a:t>), NWL CCG Lead Pharmacist for Adult Health</a:t>
            </a:r>
          </a:p>
          <a:p>
            <a:pPr marL="152396" indent="0" algn="just">
              <a:spcBef>
                <a:spcPts val="1200"/>
              </a:spcBef>
              <a:spcAft>
                <a:spcPts val="1200"/>
              </a:spcAft>
              <a:buNone/>
            </a:pPr>
            <a:r>
              <a:rPr lang="en-GB" sz="1400" b="1" dirty="0">
                <a:solidFill>
                  <a:srgbClr val="002060"/>
                </a:solidFill>
                <a:highlight>
                  <a:srgbClr val="FFFFFF"/>
                </a:highlight>
                <a:latin typeface="+mn-lt"/>
                <a:cs typeface="Calibri" panose="020F0502020204030204" pitchFamily="34" charset="0"/>
              </a:rPr>
              <a:t>Confirm internal approval from the organisations referred to in the case study:  </a:t>
            </a:r>
            <a:r>
              <a:rPr lang="en-GB" sz="1400" dirty="0">
                <a:solidFill>
                  <a:srgbClr val="002060"/>
                </a:solidFill>
                <a:highlight>
                  <a:srgbClr val="FFFFFF"/>
                </a:highlight>
                <a:latin typeface="+mn-lt"/>
                <a:cs typeface="Calibri" panose="020F0502020204030204" pitchFamily="34" charset="0"/>
              </a:rPr>
              <a:t>No – need to discuss with organisations</a:t>
            </a:r>
          </a:p>
          <a:p>
            <a:endParaRPr lang="en-GB" sz="1600" dirty="0">
              <a:solidFill>
                <a:srgbClr val="002060"/>
              </a:solidFill>
              <a:latin typeface="+mn-lt"/>
            </a:endParaRPr>
          </a:p>
        </p:txBody>
      </p:sp>
      <p:sp>
        <p:nvSpPr>
          <p:cNvPr id="4" name="Rectangle: Diagonal Corners Rounded 3">
            <a:extLst>
              <a:ext uri="{FF2B5EF4-FFF2-40B4-BE49-F238E27FC236}">
                <a16:creationId xmlns:a16="http://schemas.microsoft.com/office/drawing/2014/main" id="{94A8FD73-8C24-41B3-8DF7-43DDD39FC7F7}"/>
              </a:ext>
            </a:extLst>
          </p:cNvPr>
          <p:cNvSpPr/>
          <p:nvPr/>
        </p:nvSpPr>
        <p:spPr>
          <a:xfrm>
            <a:off x="623392" y="1345503"/>
            <a:ext cx="10983685" cy="326571"/>
          </a:xfrm>
          <a:prstGeom prst="round2Diag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accent5"/>
                </a:solidFill>
              </a:rPr>
              <a:t>North West London CCG Medicines Management Team</a:t>
            </a:r>
          </a:p>
        </p:txBody>
      </p:sp>
    </p:spTree>
    <p:extLst>
      <p:ext uri="{BB962C8B-B14F-4D97-AF65-F5344CB8AC3E}">
        <p14:creationId xmlns:p14="http://schemas.microsoft.com/office/powerpoint/2010/main" val="1539534308"/>
      </p:ext>
    </p:extLst>
  </p:cSld>
  <p:clrMapOvr>
    <a:masterClrMapping/>
  </p:clrMapOvr>
</p:sld>
</file>

<file path=ppt/theme/theme1.xml><?xml version="1.0" encoding="utf-8"?>
<a:theme xmlns:a="http://schemas.openxmlformats.org/drawingml/2006/main" name="5_NHSDigital_template_Plain_Blue_v1">
  <a:themeElements>
    <a:clrScheme name="Custom 1">
      <a:dk1>
        <a:srgbClr val="768692"/>
      </a:dk1>
      <a:lt1>
        <a:srgbClr val="003087"/>
      </a:lt1>
      <a:dk2>
        <a:srgbClr val="3E5264"/>
      </a:dk2>
      <a:lt2>
        <a:srgbClr val="00A499"/>
      </a:lt2>
      <a:accent1>
        <a:srgbClr val="768692"/>
      </a:accent1>
      <a:accent2>
        <a:srgbClr val="003087"/>
      </a:accent2>
      <a:accent3>
        <a:srgbClr val="3E5264"/>
      </a:accent3>
      <a:accent4>
        <a:srgbClr val="00A499"/>
      </a:accent4>
      <a:accent5>
        <a:srgbClr val="FFFFFF"/>
      </a:accent5>
      <a:accent6>
        <a:srgbClr val="424D58"/>
      </a:accent6>
      <a:hlink>
        <a:srgbClr val="003087"/>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12920</TotalTime>
  <Words>6510</Words>
  <Application>Microsoft Office PowerPoint</Application>
  <PresentationFormat>Widescreen</PresentationFormat>
  <Paragraphs>305</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Noto Sans Symbols</vt:lpstr>
      <vt:lpstr>Roboto</vt:lpstr>
      <vt:lpstr>Symbol</vt:lpstr>
      <vt:lpstr>5_NHSDigital_template_Plain_Blue_v1</vt:lpstr>
      <vt:lpstr>GP Proxy Access for Care homes Best Practice examples: All Regions   Alison Taylor RN Digital Transformation Manager NHSX  May 2021</vt:lpstr>
      <vt:lpstr>GP Proxy Access for Care homes Best Practice examples: All Regions </vt:lpstr>
      <vt:lpstr>East of England - Firza Group</vt:lpstr>
      <vt:lpstr>East of England - Firza Group</vt:lpstr>
      <vt:lpstr>East of England - Firza Group</vt:lpstr>
      <vt:lpstr>East of England - Firza Group</vt:lpstr>
      <vt:lpstr>East of England - Firza Group</vt:lpstr>
      <vt:lpstr>London Region – North West London</vt:lpstr>
      <vt:lpstr>London Region – North West London</vt:lpstr>
      <vt:lpstr>London Region – South West London</vt:lpstr>
      <vt:lpstr>London Region – South West London</vt:lpstr>
      <vt:lpstr>London Region – South West London</vt:lpstr>
      <vt:lpstr>London Region – South West London</vt:lpstr>
      <vt:lpstr>Midlands - Northamptonshire</vt:lpstr>
      <vt:lpstr>Midlands - Coventry and Warwickshire CCG</vt:lpstr>
      <vt:lpstr>North East Yorkshire &amp; Humber Accelerator site</vt:lpstr>
      <vt:lpstr>NEY - Wakefield</vt:lpstr>
      <vt:lpstr>NEY - Wakefield</vt:lpstr>
      <vt:lpstr>North West - William Blake House</vt:lpstr>
      <vt:lpstr>North West -  Morecambe Bay CCG</vt:lpstr>
      <vt:lpstr>North West - Morecambe Bay CCG</vt:lpstr>
      <vt:lpstr>North West -  Cheshire</vt:lpstr>
      <vt:lpstr>North West - Cheshire</vt:lpstr>
      <vt:lpstr>North West -  West Lancaster</vt:lpstr>
      <vt:lpstr>South East</vt:lpstr>
      <vt:lpstr>South West - NHS Bristol, North Somerset &amp; South Gloucestershire CCG </vt:lpstr>
      <vt:lpstr>South West - NHS Bristol, North Somerset &amp; South Gloucestershire CCG </vt:lpstr>
      <vt:lpstr>South West – Devon CCG</vt:lpstr>
      <vt:lpstr>South West – Sound PCN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Proxy-ordering scaling-up plan   In Nov 2020: 24 CCGs have 3083 care homes with capacity for 89,348 residents</dc:title>
  <dc:creator>Gil Ramsden</dc:creator>
  <cp:lastModifiedBy>Care England</cp:lastModifiedBy>
  <cp:revision>67</cp:revision>
  <dcterms:created xsi:type="dcterms:W3CDTF">2020-11-25T10:33:21Z</dcterms:created>
  <dcterms:modified xsi:type="dcterms:W3CDTF">2021-06-23T10:14:59Z</dcterms:modified>
</cp:coreProperties>
</file>