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6"/>
  </p:notesMasterIdLst>
  <p:sldIdLst>
    <p:sldId id="259" r:id="rId2"/>
    <p:sldId id="260" r:id="rId3"/>
    <p:sldId id="262" r:id="rId4"/>
    <p:sldId id="265" r:id="rId5"/>
    <p:sldId id="267" r:id="rId6"/>
    <p:sldId id="395" r:id="rId7"/>
    <p:sldId id="396" r:id="rId8"/>
    <p:sldId id="397" r:id="rId9"/>
    <p:sldId id="403" r:id="rId10"/>
    <p:sldId id="398" r:id="rId11"/>
    <p:sldId id="399" r:id="rId12"/>
    <p:sldId id="400" r:id="rId13"/>
    <p:sldId id="322" r:id="rId14"/>
    <p:sldId id="404" r:id="rId15"/>
    <p:sldId id="405" r:id="rId16"/>
    <p:sldId id="409" r:id="rId17"/>
    <p:sldId id="410" r:id="rId18"/>
    <p:sldId id="423" r:id="rId19"/>
    <p:sldId id="393" r:id="rId20"/>
    <p:sldId id="263" r:id="rId21"/>
    <p:sldId id="412" r:id="rId22"/>
    <p:sldId id="413" r:id="rId23"/>
    <p:sldId id="414" r:id="rId24"/>
    <p:sldId id="415" r:id="rId25"/>
    <p:sldId id="416" r:id="rId26"/>
    <p:sldId id="417" r:id="rId27"/>
    <p:sldId id="266" r:id="rId28"/>
    <p:sldId id="264" r:id="rId29"/>
    <p:sldId id="279" r:id="rId30"/>
    <p:sldId id="418" r:id="rId31"/>
    <p:sldId id="269" r:id="rId32"/>
    <p:sldId id="270" r:id="rId33"/>
    <p:sldId id="268" r:id="rId34"/>
    <p:sldId id="278" r:id="rId35"/>
    <p:sldId id="273" r:id="rId36"/>
    <p:sldId id="277" r:id="rId37"/>
    <p:sldId id="280" r:id="rId38"/>
    <p:sldId id="281" r:id="rId39"/>
    <p:sldId id="282" r:id="rId40"/>
    <p:sldId id="283" r:id="rId41"/>
    <p:sldId id="284" r:id="rId42"/>
    <p:sldId id="285" r:id="rId43"/>
    <p:sldId id="286" r:id="rId44"/>
    <p:sldId id="291" r:id="rId45"/>
    <p:sldId id="401" r:id="rId46"/>
    <p:sldId id="287" r:id="rId47"/>
    <p:sldId id="288" r:id="rId48"/>
    <p:sldId id="289" r:id="rId49"/>
    <p:sldId id="290" r:id="rId50"/>
    <p:sldId id="306" r:id="rId51"/>
    <p:sldId id="293" r:id="rId52"/>
    <p:sldId id="294" r:id="rId53"/>
    <p:sldId id="295" r:id="rId54"/>
    <p:sldId id="307" r:id="rId55"/>
    <p:sldId id="292" r:id="rId56"/>
    <p:sldId id="406" r:id="rId57"/>
    <p:sldId id="308" r:id="rId58"/>
    <p:sldId id="298" r:id="rId59"/>
    <p:sldId id="313" r:id="rId60"/>
    <p:sldId id="311" r:id="rId61"/>
    <p:sldId id="315" r:id="rId62"/>
    <p:sldId id="316" r:id="rId63"/>
    <p:sldId id="314" r:id="rId64"/>
    <p:sldId id="296" r:id="rId65"/>
    <p:sldId id="297" r:id="rId66"/>
    <p:sldId id="309" r:id="rId67"/>
    <p:sldId id="320" r:id="rId68"/>
    <p:sldId id="319" r:id="rId69"/>
    <p:sldId id="318" r:id="rId70"/>
    <p:sldId id="376" r:id="rId71"/>
    <p:sldId id="375" r:id="rId72"/>
    <p:sldId id="377" r:id="rId73"/>
    <p:sldId id="378" r:id="rId74"/>
    <p:sldId id="379" r:id="rId75"/>
    <p:sldId id="380" r:id="rId76"/>
    <p:sldId id="381" r:id="rId77"/>
    <p:sldId id="383" r:id="rId78"/>
    <p:sldId id="386" r:id="rId79"/>
    <p:sldId id="385" r:id="rId80"/>
    <p:sldId id="388" r:id="rId81"/>
    <p:sldId id="389" r:id="rId82"/>
    <p:sldId id="390" r:id="rId83"/>
    <p:sldId id="392" r:id="rId84"/>
    <p:sldId id="391" r:id="rId8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01"/>
    <p:restoredTop sz="88276"/>
  </p:normalViewPr>
  <p:slideViewPr>
    <p:cSldViewPr snapToGrid="0" snapToObjects="1">
      <p:cViewPr varScale="1">
        <p:scale>
          <a:sx n="76" d="100"/>
          <a:sy n="76" d="100"/>
        </p:scale>
        <p:origin x="97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ableStyles" Target="tableStyle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DC2D99-7F9C-E445-ADE9-D39542B87218}" type="datetimeFigureOut">
              <a:rPr lang="en-US" smtClean="0"/>
              <a:t>6/11/2021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ED0F38-9E81-9C46-BC3B-FD1B9DEC0F82}" type="slidenum">
              <a:rPr lang="en-US" smtClean="0"/>
              <a:t>‹#›</a:t>
            </a:fld>
            <a:endParaRPr lang="en-US" dirty="0"/>
          </a:p>
        </p:txBody>
      </p:sp>
    </p:spTree>
    <p:extLst>
      <p:ext uri="{BB962C8B-B14F-4D97-AF65-F5344CB8AC3E}">
        <p14:creationId xmlns:p14="http://schemas.microsoft.com/office/powerpoint/2010/main" val="1950674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C5674CC-F66E-452E-AC16-AEB8E6EB2E42}" type="slidenum">
              <a:rPr kumimoji="0" lang="en-GB"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85855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C5674CC-F66E-452E-AC16-AEB8E6EB2E42}" type="slidenum">
              <a:rPr kumimoji="0" lang="en-GB"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31</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75724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3DED0F38-9E81-9C46-BC3B-FD1B9DEC0F82}" type="slidenum">
              <a:rPr lang="en-US" smtClean="0"/>
              <a:t>36</a:t>
            </a:fld>
            <a:endParaRPr lang="en-US" dirty="0"/>
          </a:p>
        </p:txBody>
      </p:sp>
    </p:spTree>
    <p:extLst>
      <p:ext uri="{BB962C8B-B14F-4D97-AF65-F5344CB8AC3E}">
        <p14:creationId xmlns:p14="http://schemas.microsoft.com/office/powerpoint/2010/main" val="34755667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ED0F38-9E81-9C46-BC3B-FD1B9DEC0F82}" type="slidenum">
              <a:rPr lang="en-US" smtClean="0"/>
              <a:t>38</a:t>
            </a:fld>
            <a:endParaRPr lang="en-US" dirty="0"/>
          </a:p>
        </p:txBody>
      </p:sp>
    </p:spTree>
    <p:extLst>
      <p:ext uri="{BB962C8B-B14F-4D97-AF65-F5344CB8AC3E}">
        <p14:creationId xmlns:p14="http://schemas.microsoft.com/office/powerpoint/2010/main" val="40389353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ED0F38-9E81-9C46-BC3B-FD1B9DEC0F82}" type="slidenum">
              <a:rPr lang="en-US" smtClean="0"/>
              <a:t>39</a:t>
            </a:fld>
            <a:endParaRPr lang="en-US" dirty="0"/>
          </a:p>
        </p:txBody>
      </p:sp>
    </p:spTree>
    <p:extLst>
      <p:ext uri="{BB962C8B-B14F-4D97-AF65-F5344CB8AC3E}">
        <p14:creationId xmlns:p14="http://schemas.microsoft.com/office/powerpoint/2010/main" val="18425521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ICD-11 is the 11</a:t>
            </a:r>
            <a:r>
              <a:rPr lang="en-US" baseline="30000" dirty="0"/>
              <a:t>th</a:t>
            </a:r>
            <a:r>
              <a:rPr lang="en-US" dirty="0"/>
              <a:t> version of the International Classification of Diseases, developed by the World Health Organisation. It includes a list of mental disorders.</a:t>
            </a:r>
          </a:p>
          <a:p>
            <a:endParaRPr lang="en-US" dirty="0"/>
          </a:p>
          <a:p>
            <a:r>
              <a:rPr lang="en-US" dirty="0"/>
              <a:t>DSM-5 is  the Diagnostic and Statistical Manual of Mental Disorders – it’s a system for assessing and diagnosing mental disorders</a:t>
            </a:r>
          </a:p>
          <a:p>
            <a:endParaRPr lang="en-US" dirty="0"/>
          </a:p>
        </p:txBody>
      </p:sp>
      <p:sp>
        <p:nvSpPr>
          <p:cNvPr id="4" name="Slide Number Placeholder 3"/>
          <p:cNvSpPr>
            <a:spLocks noGrp="1"/>
          </p:cNvSpPr>
          <p:nvPr>
            <p:ph type="sldNum" sz="quarter" idx="5"/>
          </p:nvPr>
        </p:nvSpPr>
        <p:spPr/>
        <p:txBody>
          <a:bodyPr/>
          <a:lstStyle/>
          <a:p>
            <a:fld id="{3DED0F38-9E81-9C46-BC3B-FD1B9DEC0F82}" type="slidenum">
              <a:rPr lang="en-US" smtClean="0"/>
              <a:t>41</a:t>
            </a:fld>
            <a:endParaRPr lang="en-US" dirty="0"/>
          </a:p>
        </p:txBody>
      </p:sp>
    </p:spTree>
    <p:extLst>
      <p:ext uri="{BB962C8B-B14F-4D97-AF65-F5344CB8AC3E}">
        <p14:creationId xmlns:p14="http://schemas.microsoft.com/office/powerpoint/2010/main" val="7870965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ED0F38-9E81-9C46-BC3B-FD1B9DEC0F82}" type="slidenum">
              <a:rPr lang="en-US" smtClean="0"/>
              <a:t>43</a:t>
            </a:fld>
            <a:endParaRPr lang="en-US" dirty="0"/>
          </a:p>
        </p:txBody>
      </p:sp>
    </p:spTree>
    <p:extLst>
      <p:ext uri="{BB962C8B-B14F-4D97-AF65-F5344CB8AC3E}">
        <p14:creationId xmlns:p14="http://schemas.microsoft.com/office/powerpoint/2010/main" val="13962702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C5674CC-F66E-452E-AC16-AEB8E6EB2E42}" type="slidenum">
              <a:rPr kumimoji="0" lang="en-GB"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46</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835030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C5674CC-F66E-452E-AC16-AEB8E6EB2E42}" type="slidenum">
              <a:rPr kumimoji="0" lang="en-GB"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51</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436467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ED0F38-9E81-9C46-BC3B-FD1B9DEC0F82}" type="slidenum">
              <a:rPr lang="en-US" smtClean="0"/>
              <a:t>55</a:t>
            </a:fld>
            <a:endParaRPr lang="en-US" dirty="0"/>
          </a:p>
        </p:txBody>
      </p:sp>
    </p:spTree>
    <p:extLst>
      <p:ext uri="{BB962C8B-B14F-4D97-AF65-F5344CB8AC3E}">
        <p14:creationId xmlns:p14="http://schemas.microsoft.com/office/powerpoint/2010/main" val="23236038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br>
              <a:rPr lang="en-US" b="1" u="sng" dirty="0"/>
            </a:br>
            <a:r>
              <a:rPr lang="en-US" b="1" u="sng" dirty="0"/>
              <a:t>Property &amp; affairs?</a:t>
            </a:r>
          </a:p>
          <a:p>
            <a:pPr marL="171450" indent="-171450">
              <a:buFont typeface="Arial" panose="020B0604020202020204" pitchFamily="34" charset="0"/>
              <a:buChar char="•"/>
            </a:pPr>
            <a:r>
              <a:rPr lang="en-US" dirty="0"/>
              <a:t>Act does not define “property &amp; affairs”</a:t>
            </a:r>
          </a:p>
          <a:p>
            <a:pPr marL="171450" indent="-171450">
              <a:buFont typeface="Arial" panose="020B0604020202020204" pitchFamily="34" charset="0"/>
              <a:buChar char="•"/>
            </a:pPr>
            <a:r>
              <a:rPr lang="en-US" dirty="0"/>
              <a:t>S. 18 gives a non-exhaustive list of the court’s s. 16 powers regarding property &amp; affairs – indicative. Includes:</a:t>
            </a:r>
          </a:p>
          <a:p>
            <a:pPr lvl="1"/>
            <a:r>
              <a:rPr lang="en-US" dirty="0"/>
              <a:t>(f) the carrying out of any contract entered into by P;</a:t>
            </a:r>
          </a:p>
          <a:p>
            <a:pPr lvl="1"/>
            <a:r>
              <a:rPr lang="en-US" dirty="0"/>
              <a:t>(g) the discharge of P’s debts and of any obligations, whether legally enforceable or not;</a:t>
            </a:r>
          </a:p>
          <a:p>
            <a:pPr lvl="1"/>
            <a:r>
              <a:rPr lang="en-US" dirty="0"/>
              <a:t>(k) the conduct of legal proceedings in P’s name or on P’s behalf</a:t>
            </a:r>
          </a:p>
          <a:p>
            <a:pPr marL="171450" indent="-171450">
              <a:buFont typeface="Arial" panose="020B0604020202020204" pitchFamily="34" charset="0"/>
              <a:buChar char="•"/>
            </a:pPr>
            <a:r>
              <a:rPr lang="en-GB" dirty="0"/>
              <a:t>In </a:t>
            </a:r>
            <a:r>
              <a:rPr lang="en-GB" u="sng" dirty="0"/>
              <a:t>Re F </a:t>
            </a:r>
            <a:r>
              <a:rPr lang="en-GB" dirty="0"/>
              <a:t>[1989] 2 FLR 376, Lord Brandon considered meaning of “</a:t>
            </a:r>
            <a:r>
              <a:rPr lang="en-GB" i="1" dirty="0"/>
              <a:t>property and affairs</a:t>
            </a:r>
            <a:r>
              <a:rPr lang="en-GB" dirty="0"/>
              <a:t>” in similar provisions of MHA 1983</a:t>
            </a:r>
          </a:p>
          <a:p>
            <a:pPr lvl="1"/>
            <a:r>
              <a:rPr lang="en-GB" dirty="0"/>
              <a:t>concluded, at [557] “property and affairs” meant “business matters, legal transactions and other dealings of a similar kind”</a:t>
            </a:r>
          </a:p>
          <a:p>
            <a:pPr marL="171450" lvl="0" indent="-171450">
              <a:buFont typeface="Arial" panose="020B0604020202020204" pitchFamily="34" charset="0"/>
              <a:buChar char="•"/>
            </a:pPr>
            <a:r>
              <a:rPr lang="en-US" dirty="0"/>
              <a:t>Concerns regularisation of immigration status – required to fulfil P’s legal obligations after Brexit (legal issue)</a:t>
            </a:r>
          </a:p>
          <a:p>
            <a:pPr marL="171450" lvl="0" indent="-171450">
              <a:buFont typeface="Arial" panose="020B0604020202020204" pitchFamily="34" charset="0"/>
              <a:buChar char="•"/>
            </a:pPr>
            <a:r>
              <a:rPr lang="en-US" dirty="0"/>
              <a:t>However, not all legal issues are “property &amp; affairs” issues – </a:t>
            </a:r>
            <a:r>
              <a:rPr lang="en-US" u="sng" dirty="0"/>
              <a:t>ACC &amp; Ors</a:t>
            </a:r>
            <a:r>
              <a:rPr lang="en-US" dirty="0"/>
              <a:t> [2020] EWCOP 9, at [52], </a:t>
            </a:r>
            <a:r>
              <a:rPr lang="en-US" u="sng" dirty="0"/>
              <a:t>SRK</a:t>
            </a:r>
            <a:r>
              <a:rPr lang="en-US" dirty="0"/>
              <a:t> [2016] EWCOP 27</a:t>
            </a:r>
          </a:p>
          <a:p>
            <a:pPr marL="171450" lvl="0" indent="-171450">
              <a:buFont typeface="Arial" panose="020B0604020202020204" pitchFamily="34" charset="0"/>
              <a:buChar char="•"/>
            </a:pPr>
            <a:r>
              <a:rPr lang="en-US" dirty="0"/>
              <a:t>EUSS applications raise (or may raise) welfare issues</a:t>
            </a:r>
          </a:p>
          <a:p>
            <a:endParaRPr lang="en-US" dirty="0"/>
          </a:p>
        </p:txBody>
      </p:sp>
      <p:sp>
        <p:nvSpPr>
          <p:cNvPr id="4" name="Slide Number Placeholder 3"/>
          <p:cNvSpPr>
            <a:spLocks noGrp="1"/>
          </p:cNvSpPr>
          <p:nvPr>
            <p:ph type="sldNum" sz="quarter" idx="5"/>
          </p:nvPr>
        </p:nvSpPr>
        <p:spPr/>
        <p:txBody>
          <a:bodyPr/>
          <a:lstStyle/>
          <a:p>
            <a:fld id="{3DED0F38-9E81-9C46-BC3B-FD1B9DEC0F82}" type="slidenum">
              <a:rPr lang="en-US" smtClean="0"/>
              <a:t>60</a:t>
            </a:fld>
            <a:endParaRPr lang="en-US" dirty="0"/>
          </a:p>
        </p:txBody>
      </p:sp>
    </p:spTree>
    <p:extLst>
      <p:ext uri="{BB962C8B-B14F-4D97-AF65-F5344CB8AC3E}">
        <p14:creationId xmlns:p14="http://schemas.microsoft.com/office/powerpoint/2010/main" val="420274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5DDBAC-B569-4FEA-B160-1D1EBC6C7F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872009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ED0F38-9E81-9C46-BC3B-FD1B9DEC0F82}" type="slidenum">
              <a:rPr lang="en-US" smtClean="0"/>
              <a:t>62</a:t>
            </a:fld>
            <a:endParaRPr lang="en-US" dirty="0"/>
          </a:p>
        </p:txBody>
      </p:sp>
    </p:spTree>
    <p:extLst>
      <p:ext uri="{BB962C8B-B14F-4D97-AF65-F5344CB8AC3E}">
        <p14:creationId xmlns:p14="http://schemas.microsoft.com/office/powerpoint/2010/main" val="23208218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C5674CC-F66E-452E-AC16-AEB8E6EB2E42}" type="slidenum">
              <a:rPr kumimoji="0" lang="en-GB"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68</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84339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Google Shape;326;p8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27" name="Google Shape;327;p8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364786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Function under Pt</a:t>
            </a:r>
            <a:r>
              <a:rPr lang="en-US" baseline="0" dirty="0"/>
              <a:t> 1 will include: </a:t>
            </a:r>
            <a:r>
              <a:rPr lang="en-US" dirty="0"/>
              <a:t>assessing whether the adult has needs for care and support, and whether those needs are eligible, how to meet eligible needs, and whether to meet non-eligible needs</a:t>
            </a:r>
            <a:endParaRPr lang="en-US" b="1" dirty="0"/>
          </a:p>
          <a:p>
            <a:endParaRPr lang="en-US" dirty="0"/>
          </a:p>
          <a:p>
            <a:r>
              <a:rPr lang="en-US" dirty="0"/>
              <a:t>NEGLECT</a:t>
            </a:r>
            <a:r>
              <a:rPr lang="en-US" baseline="0" dirty="0"/>
              <a:t>– Stat. guidance says includes “neglects &amp; acts of omission” and self-neglect</a:t>
            </a:r>
          </a:p>
          <a:p>
            <a:pPr lvl="0"/>
            <a:r>
              <a:rPr lang="en-US" baseline="0" dirty="0"/>
              <a:t>- Neglect/acts of omission includes </a:t>
            </a:r>
            <a:r>
              <a:rPr lang="en-US" dirty="0"/>
              <a:t>“ignoring medical, emotional or physical care needs, failure to provide access to appropriate health care and support or educational services, the withholding of the necessities of life, such as medication, adequate nutrition and heating”</a:t>
            </a:r>
          </a:p>
          <a:p>
            <a:endParaRPr lang="en-US" baseline="0" dirty="0"/>
          </a:p>
          <a:p>
            <a:r>
              <a:rPr lang="en-US" baseline="0" dirty="0"/>
              <a:t>Duty to investigate – may be conversation with the adult or multi-agency plan/course of action (Stat Guidance [14.77]</a:t>
            </a:r>
          </a:p>
          <a:p>
            <a:endParaRPr lang="en-US" baseline="0" dirty="0"/>
          </a:p>
          <a:p>
            <a:r>
              <a:rPr lang="en-US" baseline="0" dirty="0"/>
              <a:t>DUTY TO ACT:</a:t>
            </a:r>
          </a:p>
          <a:p>
            <a:r>
              <a:rPr lang="en-US" dirty="0"/>
              <a:t>Must take action?</a:t>
            </a:r>
          </a:p>
          <a:p>
            <a:pPr lvl="1"/>
            <a:r>
              <a:rPr lang="en-US" dirty="0"/>
              <a:t>Safeguarding issues may be a route to eligibility for care and support </a:t>
            </a:r>
          </a:p>
          <a:p>
            <a:pPr lvl="1"/>
            <a:r>
              <a:rPr lang="en-US" dirty="0"/>
              <a:t>Art 3/8 ECHR might impose a positive obligation to take steps in some cases</a:t>
            </a:r>
          </a:p>
          <a:p>
            <a:r>
              <a:rPr lang="en-US" dirty="0"/>
              <a:t>People who lack capacity: power to appoint IMCA for individuals who where local authority is contemplating adult protection matters </a:t>
            </a:r>
          </a:p>
          <a:p>
            <a:r>
              <a:rPr lang="en-US" dirty="0"/>
              <a:t>Safeguarding duty could arguably give rise to a need to provide support to someone who is unable to make an EUSS application for themselves and will otherwise be exposed to the hostile environment</a:t>
            </a:r>
          </a:p>
          <a:p>
            <a:endParaRPr lang="en-US" dirty="0"/>
          </a:p>
        </p:txBody>
      </p:sp>
      <p:sp>
        <p:nvSpPr>
          <p:cNvPr id="4" name="Slide Number Placeholder 3"/>
          <p:cNvSpPr>
            <a:spLocks noGrp="1"/>
          </p:cNvSpPr>
          <p:nvPr>
            <p:ph type="sldNum" sz="quarter" idx="5"/>
          </p:nvPr>
        </p:nvSpPr>
        <p:spPr/>
        <p:txBody>
          <a:bodyPr/>
          <a:lstStyle/>
          <a:p>
            <a:fld id="{3DED0F38-9E81-9C46-BC3B-FD1B9DEC0F82}" type="slidenum">
              <a:rPr lang="en-US" smtClean="0"/>
              <a:t>75</a:t>
            </a:fld>
            <a:endParaRPr lang="en-US" dirty="0"/>
          </a:p>
        </p:txBody>
      </p:sp>
    </p:spTree>
    <p:extLst>
      <p:ext uri="{BB962C8B-B14F-4D97-AF65-F5344CB8AC3E}">
        <p14:creationId xmlns:p14="http://schemas.microsoft.com/office/powerpoint/2010/main" val="34214235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 2 – Specified Outcomes:</a:t>
            </a:r>
          </a:p>
          <a:p>
            <a:endParaRPr lang="en-US" dirty="0"/>
          </a:p>
          <a:p>
            <a:pPr marL="914400" marR="0" lvl="1"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solidFill>
                  <a:srgbClr val="FF0000"/>
                </a:solidFill>
              </a:rPr>
              <a:t>**Making use of necessary services </a:t>
            </a:r>
            <a:r>
              <a:rPr lang="en-US" dirty="0"/>
              <a:t>or facilities in the local community (including public transport and recreational services or facilities: – mobility issues that give</a:t>
            </a:r>
            <a:r>
              <a:rPr lang="en-US" baseline="0" dirty="0"/>
              <a:t> rise to need for assistance with attending appointments/collecting relevant documents may fall within this. </a:t>
            </a:r>
            <a:endParaRPr lang="en-US" dirty="0"/>
          </a:p>
          <a:p>
            <a:pPr lvl="1"/>
            <a:r>
              <a:rPr lang="en-US" dirty="0">
                <a:solidFill>
                  <a:srgbClr val="FF0000"/>
                </a:solidFill>
              </a:rPr>
              <a:t>**Maintaining nutrition:</a:t>
            </a:r>
          </a:p>
          <a:p>
            <a:pPr lvl="1"/>
            <a:r>
              <a:rPr lang="en-US" dirty="0">
                <a:solidFill>
                  <a:srgbClr val="FF0000"/>
                </a:solidFill>
              </a:rPr>
              <a:t>**Being appropriately clothed</a:t>
            </a:r>
          </a:p>
          <a:p>
            <a:pPr lvl="1"/>
            <a:r>
              <a:rPr lang="en-US" dirty="0">
                <a:solidFill>
                  <a:srgbClr val="FF0000"/>
                </a:solidFill>
              </a:rPr>
              <a:t>**Maintaining a habitable home environment</a:t>
            </a:r>
          </a:p>
          <a:p>
            <a:pPr lvl="1"/>
            <a:r>
              <a:rPr lang="en-US" dirty="0"/>
              <a:t>**Accessing and </a:t>
            </a:r>
            <a:r>
              <a:rPr lang="en-US" dirty="0">
                <a:solidFill>
                  <a:srgbClr val="FF0000"/>
                </a:solidFill>
              </a:rPr>
              <a:t>engaging in work, training, education or volunteering</a:t>
            </a:r>
          </a:p>
          <a:p>
            <a:pPr lvl="0"/>
            <a:endParaRPr lang="en-US" dirty="0">
              <a:solidFill>
                <a:srgbClr val="FF0000"/>
              </a:solidFill>
            </a:endParaRPr>
          </a:p>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solidFill>
                  <a:srgbClr val="FF0000"/>
                </a:solidFill>
              </a:rPr>
              <a:t>Regularising</a:t>
            </a:r>
            <a:r>
              <a:rPr lang="en-US" baseline="0" dirty="0">
                <a:solidFill>
                  <a:srgbClr val="FF0000"/>
                </a:solidFill>
              </a:rPr>
              <a:t> immigration status might be implied into these. Managing property &amp; affairs is not a specified outcome, but it is implied into others – e.g. for maintaining habitable home environment, Care and Support Statutory Guidance says, </a:t>
            </a:r>
            <a:r>
              <a:rPr lang="en-US" i="1" baseline="0" dirty="0"/>
              <a:t>An adult may require support to sustain their occupancy of the home and to maintain amenities, such as water, electricity and gas”. </a:t>
            </a:r>
            <a:r>
              <a:rPr lang="en-US" i="0" baseline="0" dirty="0"/>
              <a:t>Same may be true re EUSS application – may need support with this where obtaining settled/pre-settled status is necessary for ongoing ability to access/fund specified outcomes. </a:t>
            </a:r>
            <a:endParaRPr lang="en-US" i="1" baseline="0" dirty="0"/>
          </a:p>
          <a:p>
            <a:endParaRPr lang="en-US" dirty="0"/>
          </a:p>
        </p:txBody>
      </p:sp>
      <p:sp>
        <p:nvSpPr>
          <p:cNvPr id="4" name="Slide Number Placeholder 3"/>
          <p:cNvSpPr>
            <a:spLocks noGrp="1"/>
          </p:cNvSpPr>
          <p:nvPr>
            <p:ph type="sldNum" sz="quarter" idx="5"/>
          </p:nvPr>
        </p:nvSpPr>
        <p:spPr/>
        <p:txBody>
          <a:bodyPr/>
          <a:lstStyle/>
          <a:p>
            <a:fld id="{3DED0F38-9E81-9C46-BC3B-FD1B9DEC0F82}" type="slidenum">
              <a:rPr lang="en-US" smtClean="0"/>
              <a:t>76</a:t>
            </a:fld>
            <a:endParaRPr lang="en-US" dirty="0"/>
          </a:p>
        </p:txBody>
      </p:sp>
    </p:spTree>
    <p:extLst>
      <p:ext uri="{BB962C8B-B14F-4D97-AF65-F5344CB8AC3E}">
        <p14:creationId xmlns:p14="http://schemas.microsoft.com/office/powerpoint/2010/main" val="13079379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ED0F38-9E81-9C46-BC3B-FD1B9DEC0F82}" type="slidenum">
              <a:rPr lang="en-US" smtClean="0"/>
              <a:t>77</a:t>
            </a:fld>
            <a:endParaRPr lang="en-US" dirty="0"/>
          </a:p>
        </p:txBody>
      </p:sp>
    </p:spTree>
    <p:extLst>
      <p:ext uri="{BB962C8B-B14F-4D97-AF65-F5344CB8AC3E}">
        <p14:creationId xmlns:p14="http://schemas.microsoft.com/office/powerpoint/2010/main" val="39532114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C5674CC-F66E-452E-AC16-AEB8E6EB2E42}" type="slidenum">
              <a:rPr kumimoji="0" lang="en-GB"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78</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005665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C5674CC-F66E-452E-AC16-AEB8E6EB2E42}" type="slidenum">
              <a:rPr kumimoji="0" lang="en-GB"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84</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73751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C5674CC-F66E-452E-AC16-AEB8E6EB2E42}" type="slidenum">
              <a:rPr kumimoji="0" lang="en-GB"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64135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ED0F38-9E81-9C46-BC3B-FD1B9DEC0F82}" type="slidenum">
              <a:rPr lang="en-US" smtClean="0"/>
              <a:t>12</a:t>
            </a:fld>
            <a:endParaRPr lang="en-US" dirty="0"/>
          </a:p>
        </p:txBody>
      </p:sp>
    </p:spTree>
    <p:extLst>
      <p:ext uri="{BB962C8B-B14F-4D97-AF65-F5344CB8AC3E}">
        <p14:creationId xmlns:p14="http://schemas.microsoft.com/office/powerpoint/2010/main" val="4236105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ED0F38-9E81-9C46-BC3B-FD1B9DEC0F82}" type="slidenum">
              <a:rPr lang="en-US" smtClean="0"/>
              <a:t>18</a:t>
            </a:fld>
            <a:endParaRPr lang="en-US" dirty="0"/>
          </a:p>
        </p:txBody>
      </p:sp>
    </p:spTree>
    <p:extLst>
      <p:ext uri="{BB962C8B-B14F-4D97-AF65-F5344CB8AC3E}">
        <p14:creationId xmlns:p14="http://schemas.microsoft.com/office/powerpoint/2010/main" val="10655144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C5674CC-F66E-452E-AC16-AEB8E6EB2E42}" type="slidenum">
              <a:rPr kumimoji="0" lang="en-GB"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537983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C5674CC-F66E-452E-AC16-AEB8E6EB2E42}" type="slidenum">
              <a:rPr kumimoji="0" lang="en-GB"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044459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C5674CC-F66E-452E-AC16-AEB8E6EB2E42}" type="slidenum">
              <a:rPr kumimoji="0" lang="en-GB"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35419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Presumption of capacity:</a:t>
            </a:r>
          </a:p>
          <a:p>
            <a:endParaRPr lang="en-US" dirty="0"/>
          </a:p>
          <a:p>
            <a:r>
              <a:rPr lang="en-US" dirty="0"/>
              <a:t>A person (P) must be assumed to have capacity unless it is established that he lacks capacity (s. 1(2))</a:t>
            </a:r>
          </a:p>
          <a:p>
            <a:pPr lvl="1"/>
            <a:r>
              <a:rPr lang="en-US" dirty="0"/>
              <a:t>Burden is on the person seeking to make a decision or do an act on behalf of P</a:t>
            </a:r>
          </a:p>
          <a:p>
            <a:pPr lvl="1"/>
            <a:r>
              <a:rPr lang="en-US" dirty="0"/>
              <a:t>Must establish this on the balance of probabilities (s. 2(4))</a:t>
            </a:r>
          </a:p>
          <a:p>
            <a:pPr lvl="1"/>
            <a:r>
              <a:rPr lang="en-US" dirty="0"/>
              <a:t>Need grounds for undertaking a capacity assessment</a:t>
            </a:r>
          </a:p>
          <a:p>
            <a:pPr lvl="1"/>
            <a:r>
              <a:rPr lang="en-US" dirty="0"/>
              <a:t>But should not hide behind presumption of capacity to avoid responsibility</a:t>
            </a:r>
          </a:p>
          <a:p>
            <a:endParaRPr lang="en-US" dirty="0"/>
          </a:p>
        </p:txBody>
      </p:sp>
      <p:sp>
        <p:nvSpPr>
          <p:cNvPr id="4" name="Slide Number Placeholder 3"/>
          <p:cNvSpPr>
            <a:spLocks noGrp="1"/>
          </p:cNvSpPr>
          <p:nvPr>
            <p:ph type="sldNum" sz="quarter" idx="5"/>
          </p:nvPr>
        </p:nvSpPr>
        <p:spPr/>
        <p:txBody>
          <a:bodyPr/>
          <a:lstStyle/>
          <a:p>
            <a:fld id="{3DED0F38-9E81-9C46-BC3B-FD1B9DEC0F82}" type="slidenum">
              <a:rPr lang="en-US" smtClean="0"/>
              <a:t>28</a:t>
            </a:fld>
            <a:endParaRPr lang="en-US" dirty="0"/>
          </a:p>
        </p:txBody>
      </p:sp>
    </p:spTree>
    <p:extLst>
      <p:ext uri="{BB962C8B-B14F-4D97-AF65-F5344CB8AC3E}">
        <p14:creationId xmlns:p14="http://schemas.microsoft.com/office/powerpoint/2010/main" val="1333580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C3DE9BAD-DD2F-4CF2-9BBF-922121911CD7}" type="datetimeFigureOut">
              <a:rPr lang="en-US" smtClean="0">
                <a:solidFill>
                  <a:prstClr val="black">
                    <a:tint val="75000"/>
                  </a:prstClr>
                </a:solidFill>
              </a:rPr>
              <a:pPr/>
              <a:t>6/11/2021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CBC5ADA-08F1-4571-B0B5-2271E187C5C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87802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DE9BAD-DD2F-4CF2-9BBF-922121911CD7}" type="datetimeFigureOut">
              <a:rPr lang="en-US" smtClean="0">
                <a:solidFill>
                  <a:prstClr val="black">
                    <a:tint val="75000"/>
                  </a:prstClr>
                </a:solidFill>
              </a:rPr>
              <a:pPr/>
              <a:t>6/11/2021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CBC5ADA-08F1-4571-B0B5-2271E187C5C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65098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DE9BAD-DD2F-4CF2-9BBF-922121911CD7}" type="datetimeFigureOut">
              <a:rPr lang="en-US" smtClean="0">
                <a:solidFill>
                  <a:prstClr val="black">
                    <a:tint val="75000"/>
                  </a:prstClr>
                </a:solidFill>
              </a:rPr>
              <a:pPr/>
              <a:t>6/11/2021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CBC5ADA-08F1-4571-B0B5-2271E187C5C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624390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772885" y="1099910"/>
            <a:ext cx="10515600" cy="1325563"/>
          </a:xfrm>
        </p:spPr>
        <p:txBody>
          <a:bodyPr/>
          <a:lstStyle/>
          <a:p>
            <a:r>
              <a:rPr lang="en-US"/>
              <a:t>Click to edit Master title style</a:t>
            </a:r>
            <a:endParaRPr lang="en-GB"/>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7891918E-74E5-4522-A71A-638D48B4E7FA}" type="datetimeFigureOut">
              <a:rPr lang="en-GB">
                <a:solidFill>
                  <a:prstClr val="black"/>
                </a:solidFill>
              </a:rPr>
              <a:pPr/>
              <a:t>11/06/2021</a:t>
            </a:fld>
            <a:endParaRPr lang="en-GB" dirty="0">
              <a:solidFill>
                <a:prstClr val="black"/>
              </a:solidFill>
            </a:endParaRPr>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GB" dirty="0">
              <a:solidFill>
                <a:prstClr val="black"/>
              </a:solidFill>
            </a:endParaRPr>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1D5070F3-6DC6-4404-92FB-F476D2E4E963}" type="slidenum">
              <a:rPr lang="en-GB">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2708792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DE9BAD-DD2F-4CF2-9BBF-922121911CD7}" type="datetimeFigureOut">
              <a:rPr lang="en-US" smtClean="0">
                <a:solidFill>
                  <a:prstClr val="black">
                    <a:tint val="75000"/>
                  </a:prstClr>
                </a:solidFill>
              </a:rPr>
              <a:pPr/>
              <a:t>6/11/2021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CBC5ADA-08F1-4571-B0B5-2271E187C5C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93716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DE9BAD-DD2F-4CF2-9BBF-922121911CD7}" type="datetimeFigureOut">
              <a:rPr lang="en-US" smtClean="0">
                <a:solidFill>
                  <a:prstClr val="black">
                    <a:tint val="75000"/>
                  </a:prstClr>
                </a:solidFill>
              </a:rPr>
              <a:pPr/>
              <a:t>6/11/2021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CBC5ADA-08F1-4571-B0B5-2271E187C5C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97776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3DE9BAD-DD2F-4CF2-9BBF-922121911CD7}" type="datetimeFigureOut">
              <a:rPr lang="en-US" smtClean="0">
                <a:solidFill>
                  <a:prstClr val="black">
                    <a:tint val="75000"/>
                  </a:prstClr>
                </a:solidFill>
              </a:rPr>
              <a:pPr/>
              <a:t>6/11/2021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CBC5ADA-08F1-4571-B0B5-2271E187C5C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16553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3DE9BAD-DD2F-4CF2-9BBF-922121911CD7}" type="datetimeFigureOut">
              <a:rPr lang="en-US" smtClean="0">
                <a:solidFill>
                  <a:prstClr val="black">
                    <a:tint val="75000"/>
                  </a:prstClr>
                </a:solidFill>
              </a:rPr>
              <a:pPr/>
              <a:t>6/11/2021</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1CBC5ADA-08F1-4571-B0B5-2271E187C5C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9471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3DE9BAD-DD2F-4CF2-9BBF-922121911CD7}" type="datetimeFigureOut">
              <a:rPr lang="en-US" smtClean="0">
                <a:solidFill>
                  <a:prstClr val="black">
                    <a:tint val="75000"/>
                  </a:prstClr>
                </a:solidFill>
              </a:rPr>
              <a:pPr/>
              <a:t>6/11/2021</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1CBC5ADA-08F1-4571-B0B5-2271E187C5C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69556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DE9BAD-DD2F-4CF2-9BBF-922121911CD7}" type="datetimeFigureOut">
              <a:rPr lang="en-US" smtClean="0">
                <a:solidFill>
                  <a:prstClr val="black">
                    <a:tint val="75000"/>
                  </a:prstClr>
                </a:solidFill>
              </a:rPr>
              <a:pPr/>
              <a:t>6/11/2021</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1CBC5ADA-08F1-4571-B0B5-2271E187C5C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55311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DE9BAD-DD2F-4CF2-9BBF-922121911CD7}" type="datetimeFigureOut">
              <a:rPr lang="en-US" smtClean="0">
                <a:solidFill>
                  <a:prstClr val="black">
                    <a:tint val="75000"/>
                  </a:prstClr>
                </a:solidFill>
              </a:rPr>
              <a:pPr/>
              <a:t>6/11/2021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CBC5ADA-08F1-4571-B0B5-2271E187C5C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61205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DE9BAD-DD2F-4CF2-9BBF-922121911CD7}" type="datetimeFigureOut">
              <a:rPr lang="en-US" smtClean="0">
                <a:solidFill>
                  <a:prstClr val="black">
                    <a:tint val="75000"/>
                  </a:prstClr>
                </a:solidFill>
              </a:rPr>
              <a:pPr/>
              <a:t>6/11/2021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CBC5ADA-08F1-4571-B0B5-2271E187C5C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51386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alphaModFix amt="15000"/>
            <a:lum/>
          </a:blip>
          <a:srcRect/>
          <a:stretch>
            <a:fillRect l="-16000" t="-29000" r="-9000" b="-3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DE9BAD-DD2F-4CF2-9BBF-922121911CD7}" type="datetimeFigureOut">
              <a:rPr lang="en-US" smtClean="0">
                <a:solidFill>
                  <a:prstClr val="black">
                    <a:tint val="75000"/>
                  </a:prstClr>
                </a:solidFill>
              </a:rPr>
              <a:pPr/>
              <a:t>6/11/2021</a:t>
            </a:fld>
            <a:endParaRPr lang="en-US"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BC5ADA-08F1-4571-B0B5-2271E187C5C7}" type="slidenum">
              <a:rPr lang="en-US" smtClean="0">
                <a:solidFill>
                  <a:prstClr val="black">
                    <a:tint val="75000"/>
                  </a:prstClr>
                </a:solidFill>
              </a:rPr>
              <a:pPr/>
              <a:t>‹#›</a:t>
            </a:fld>
            <a:endParaRPr lang="en-US" dirty="0">
              <a:solidFill>
                <a:prstClr val="black">
                  <a:tint val="75000"/>
                </a:prstClr>
              </a:solidFill>
            </a:endParaRPr>
          </a:p>
        </p:txBody>
      </p:sp>
      <p:pic>
        <p:nvPicPr>
          <p:cNvPr id="1026" name="Picture 2"/>
          <p:cNvPicPr>
            <a:picLocks noChangeAspect="1" noChangeArrowheads="1"/>
          </p:cNvPicPr>
          <p:nvPr userDrawn="1"/>
        </p:nvPicPr>
        <p:blipFill rotWithShape="1">
          <a:blip r:embed="rId15"/>
          <a:srcRect t="11501" b="31382"/>
          <a:stretch/>
        </p:blipFill>
        <p:spPr bwMode="auto">
          <a:xfrm>
            <a:off x="9020908" y="6066000"/>
            <a:ext cx="3171092" cy="792000"/>
          </a:xfrm>
          <a:prstGeom prst="rect">
            <a:avLst/>
          </a:prstGeom>
          <a:noFill/>
        </p:spPr>
      </p:pic>
    </p:spTree>
    <p:extLst>
      <p:ext uri="{BB962C8B-B14F-4D97-AF65-F5344CB8AC3E}">
        <p14:creationId xmlns:p14="http://schemas.microsoft.com/office/powerpoint/2010/main" val="9667193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assets.publishing.service.gov.uk/government/uploads/system/uploads/attachment_data/file/988540/main-euss-guidance-v12.0-gov-uk.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s://assets.publishing.service.gov.uk/government/uploads/system/uploads/attachment_data/file/988540/main-euss-guidance-v12.0-gov-uk.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www.gov.uk/government/publications/mental-capacity-act-code-of-practic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s://www.gov.uk/government/publications/mental-capacity-act-code-of-practice"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hyperlink" Target="https://www.gov.uk/government/publications/eu-settlement-scheme-introduction-for-local-authorities/eu-settlement-scheme-introduction-for-local-authorities#offering-assistance-adul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hyperlink" Target="https://www.gov.uk/eu-settled-status"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ctrTitle"/>
          </p:nvPr>
        </p:nvSpPr>
        <p:spPr>
          <a:xfrm>
            <a:off x="2279576" y="1268760"/>
            <a:ext cx="7772400" cy="2087562"/>
          </a:xfrm>
        </p:spPr>
        <p:txBody>
          <a:bodyPr/>
          <a:lstStyle/>
          <a:p>
            <a:pPr eaLnBrk="1" hangingPunct="1"/>
            <a:r>
              <a:rPr lang="en-GB" sz="4000" b="1" dirty="0"/>
              <a:t>EU Settlement Scheme</a:t>
            </a:r>
            <a:br>
              <a:rPr lang="en-GB" sz="4000" b="1" dirty="0"/>
            </a:br>
            <a:r>
              <a:rPr lang="en-GB" sz="4000" b="1" dirty="0"/>
              <a:t>People who lack mental capacity</a:t>
            </a:r>
          </a:p>
        </p:txBody>
      </p:sp>
      <p:sp>
        <p:nvSpPr>
          <p:cNvPr id="27650" name="Subtitle 2"/>
          <p:cNvSpPr>
            <a:spLocks noGrp="1"/>
          </p:cNvSpPr>
          <p:nvPr>
            <p:ph type="subTitle" idx="1"/>
          </p:nvPr>
        </p:nvSpPr>
        <p:spPr>
          <a:xfrm>
            <a:off x="2855913" y="4005064"/>
            <a:ext cx="6400800" cy="1296144"/>
          </a:xfrm>
        </p:spPr>
        <p:txBody>
          <a:bodyPr>
            <a:normAutofit/>
          </a:bodyPr>
          <a:lstStyle/>
          <a:p>
            <a:pPr eaLnBrk="1" hangingPunct="1">
              <a:lnSpc>
                <a:spcPct val="80000"/>
              </a:lnSpc>
            </a:pPr>
            <a:r>
              <a:rPr lang="en-GB" sz="2500" dirty="0">
                <a:solidFill>
                  <a:schemeClr val="tx1"/>
                </a:solidFill>
              </a:rPr>
              <a:t>26 May 2021</a:t>
            </a:r>
          </a:p>
          <a:p>
            <a:pPr eaLnBrk="1" hangingPunct="1">
              <a:lnSpc>
                <a:spcPct val="80000"/>
              </a:lnSpc>
            </a:pPr>
            <a:endParaRPr lang="en-GB" sz="2500" dirty="0">
              <a:solidFill>
                <a:schemeClr val="tx1"/>
              </a:solidFill>
            </a:endParaRPr>
          </a:p>
          <a:p>
            <a:pPr eaLnBrk="1" hangingPunct="1">
              <a:lnSpc>
                <a:spcPct val="80000"/>
              </a:lnSpc>
            </a:pPr>
            <a:r>
              <a:rPr lang="en-GB" sz="2500" dirty="0">
                <a:solidFill>
                  <a:schemeClr val="tx1"/>
                </a:solidFill>
              </a:rPr>
              <a:t>Eleanor Sibley and Hannah Smith</a:t>
            </a:r>
          </a:p>
        </p:txBody>
      </p:sp>
    </p:spTree>
    <p:extLst>
      <p:ext uri="{BB962C8B-B14F-4D97-AF65-F5344CB8AC3E}">
        <p14:creationId xmlns:p14="http://schemas.microsoft.com/office/powerpoint/2010/main" val="13160784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Requirements for settled status (3) </a:t>
            </a:r>
          </a:p>
        </p:txBody>
      </p:sp>
      <p:sp>
        <p:nvSpPr>
          <p:cNvPr id="3" name="Content Placeholder 2"/>
          <p:cNvSpPr>
            <a:spLocks noGrp="1"/>
          </p:cNvSpPr>
          <p:nvPr>
            <p:ph idx="1"/>
          </p:nvPr>
        </p:nvSpPr>
        <p:spPr/>
        <p:txBody>
          <a:bodyPr>
            <a:normAutofit lnSpcReduction="10000"/>
          </a:bodyPr>
          <a:lstStyle/>
          <a:p>
            <a:r>
              <a:rPr lang="en-US" dirty="0"/>
              <a:t>Some EEA citizens/family members can get settled status before 5 years, including:</a:t>
            </a:r>
          </a:p>
          <a:p>
            <a:pPr lvl="1"/>
            <a:r>
              <a:rPr lang="en-US" dirty="0"/>
              <a:t>Child (of any nationality) aged under 21 of an EEA citizen who has or (if apply before 1 July 2021) is getting settled status</a:t>
            </a:r>
          </a:p>
          <a:p>
            <a:pPr lvl="1"/>
            <a:r>
              <a:rPr lang="en-US" dirty="0"/>
              <a:t>Family member of a deceased EEA citizen if:</a:t>
            </a:r>
          </a:p>
          <a:p>
            <a:pPr lvl="2"/>
            <a:r>
              <a:rPr lang="en-US" dirty="0"/>
              <a:t>They were living with the EEA citizen at the time of their death; and</a:t>
            </a:r>
          </a:p>
          <a:p>
            <a:pPr lvl="2"/>
            <a:r>
              <a:rPr lang="en-US" dirty="0"/>
              <a:t>The EEA citizen was working or self-employed in the UK at the time of their death; and</a:t>
            </a:r>
          </a:p>
          <a:p>
            <a:pPr lvl="2"/>
            <a:r>
              <a:rPr lang="en-US" dirty="0"/>
              <a:t>The EEA citizen had been living in the UK for at least two years before their death, or their death was the result of an accident at work/ an occupational illness</a:t>
            </a:r>
          </a:p>
        </p:txBody>
      </p:sp>
    </p:spTree>
    <p:extLst>
      <p:ext uri="{BB962C8B-B14F-4D97-AF65-F5344CB8AC3E}">
        <p14:creationId xmlns:p14="http://schemas.microsoft.com/office/powerpoint/2010/main" val="3092518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Supervening events</a:t>
            </a:r>
          </a:p>
        </p:txBody>
      </p:sp>
      <p:sp>
        <p:nvSpPr>
          <p:cNvPr id="3" name="Content Placeholder 2"/>
          <p:cNvSpPr>
            <a:spLocks noGrp="1"/>
          </p:cNvSpPr>
          <p:nvPr>
            <p:ph idx="1"/>
          </p:nvPr>
        </p:nvSpPr>
        <p:spPr/>
        <p:txBody>
          <a:bodyPr/>
          <a:lstStyle/>
          <a:p>
            <a:r>
              <a:rPr lang="en-US" dirty="0"/>
              <a:t>Supervening event:</a:t>
            </a:r>
          </a:p>
          <a:p>
            <a:pPr lvl="1"/>
            <a:r>
              <a:rPr lang="en-US" dirty="0"/>
              <a:t>There will be a supervening event which will prevent a person from getting settled/pre-settled status if:</a:t>
            </a:r>
          </a:p>
          <a:p>
            <a:pPr lvl="2"/>
            <a:r>
              <a:rPr lang="en-US" dirty="0"/>
              <a:t>They have been absent from the UK for more than five consecutive years at the date of the application; or</a:t>
            </a:r>
          </a:p>
          <a:p>
            <a:pPr lvl="2"/>
            <a:r>
              <a:rPr lang="en-US" dirty="0"/>
              <a:t>They are subject to an exclusion, removal or deportation order (justified under EU law)</a:t>
            </a:r>
          </a:p>
        </p:txBody>
      </p:sp>
    </p:spTree>
    <p:extLst>
      <p:ext uri="{BB962C8B-B14F-4D97-AF65-F5344CB8AC3E}">
        <p14:creationId xmlns:p14="http://schemas.microsoft.com/office/powerpoint/2010/main" val="2805650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Suitability Assessment</a:t>
            </a:r>
          </a:p>
        </p:txBody>
      </p:sp>
      <p:sp>
        <p:nvSpPr>
          <p:cNvPr id="3" name="Content Placeholder 2"/>
          <p:cNvSpPr>
            <a:spLocks noGrp="1"/>
          </p:cNvSpPr>
          <p:nvPr>
            <p:ph idx="1"/>
          </p:nvPr>
        </p:nvSpPr>
        <p:spPr/>
        <p:txBody>
          <a:bodyPr>
            <a:normAutofit fontScale="77500" lnSpcReduction="20000"/>
          </a:bodyPr>
          <a:lstStyle/>
          <a:p>
            <a:r>
              <a:rPr lang="en-US" dirty="0"/>
              <a:t>Suitability criteria:</a:t>
            </a:r>
          </a:p>
          <a:p>
            <a:pPr lvl="1"/>
            <a:r>
              <a:rPr lang="en-US" dirty="0"/>
              <a:t>Applicants also need to pass a suitability assessment</a:t>
            </a:r>
          </a:p>
          <a:p>
            <a:pPr lvl="1"/>
            <a:r>
              <a:rPr lang="en-US" dirty="0"/>
              <a:t>Looks at various factors, including criminal record, and whether the applicant is subject to a deportation/exclusion order or decision</a:t>
            </a:r>
          </a:p>
          <a:p>
            <a:pPr lvl="1"/>
            <a:r>
              <a:rPr lang="en-US" dirty="0"/>
              <a:t>Applicants aged 18+ are required to disclose any convictions in the UK or elsewhere, and say if they are awaiting a charging decision/trial</a:t>
            </a:r>
          </a:p>
          <a:p>
            <a:pPr lvl="1"/>
            <a:r>
              <a:rPr lang="en-US" dirty="0"/>
              <a:t>Applicants will be refused if they are subject to a deportation order, decision to make a deportation order, exclusion order or exclusion decision</a:t>
            </a:r>
          </a:p>
          <a:p>
            <a:pPr lvl="1"/>
            <a:r>
              <a:rPr lang="en-US" dirty="0"/>
              <a:t>Applicants with a serious record may be referred to immigration enforcement for a decision on whether to make a deportation order</a:t>
            </a:r>
          </a:p>
          <a:p>
            <a:pPr lvl="1"/>
            <a:r>
              <a:rPr lang="en-US" dirty="0"/>
              <a:t>However, having a criminal record and/or making false representations will not automatically lead to an application being refused. Each case must be considered on its own merits. For criminal offending, different rules apply depending on when the offence was committed. </a:t>
            </a:r>
          </a:p>
        </p:txBody>
      </p:sp>
    </p:spTree>
    <p:extLst>
      <p:ext uri="{BB962C8B-B14F-4D97-AF65-F5344CB8AC3E}">
        <p14:creationId xmlns:p14="http://schemas.microsoft.com/office/powerpoint/2010/main" val="234469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Requirements for pre-settled status</a:t>
            </a:r>
          </a:p>
        </p:txBody>
      </p:sp>
      <p:sp>
        <p:nvSpPr>
          <p:cNvPr id="3" name="Content Placeholder 2"/>
          <p:cNvSpPr>
            <a:spLocks noGrp="1"/>
          </p:cNvSpPr>
          <p:nvPr>
            <p:ph idx="1"/>
          </p:nvPr>
        </p:nvSpPr>
        <p:spPr/>
        <p:txBody>
          <a:bodyPr/>
          <a:lstStyle/>
          <a:p>
            <a:r>
              <a:rPr lang="en-US" dirty="0"/>
              <a:t>Relevant EEA citizens and their family members who are ineligible for settled status merely because they have less than 5 years’ continuous residence in the UK should be eligible for pre-settled status</a:t>
            </a:r>
          </a:p>
          <a:p>
            <a:r>
              <a:rPr lang="en-US" dirty="0"/>
              <a:t>Just like for settled status, eligibility is subject to:</a:t>
            </a:r>
          </a:p>
          <a:p>
            <a:pPr lvl="1"/>
            <a:r>
              <a:rPr lang="en-US" dirty="0"/>
              <a:t>No supervening event</a:t>
            </a:r>
          </a:p>
          <a:p>
            <a:pPr lvl="1"/>
            <a:r>
              <a:rPr lang="en-US" dirty="0"/>
              <a:t>Passing “suitability criteria”</a:t>
            </a:r>
          </a:p>
        </p:txBody>
      </p:sp>
    </p:spTree>
    <p:extLst>
      <p:ext uri="{BB962C8B-B14F-4D97-AF65-F5344CB8AC3E}">
        <p14:creationId xmlns:p14="http://schemas.microsoft.com/office/powerpoint/2010/main" val="29096269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549CE-C8A4-5246-AC7B-930F88AE7EC5}"/>
              </a:ext>
            </a:extLst>
          </p:cNvPr>
          <p:cNvSpPr>
            <a:spLocks noGrp="1"/>
          </p:cNvSpPr>
          <p:nvPr>
            <p:ph type="title"/>
          </p:nvPr>
        </p:nvSpPr>
        <p:spPr/>
        <p:txBody>
          <a:bodyPr/>
          <a:lstStyle/>
          <a:p>
            <a:r>
              <a:rPr lang="en-US" dirty="0"/>
              <a:t>Consequences of Failing to Apply by deadline</a:t>
            </a:r>
          </a:p>
        </p:txBody>
      </p:sp>
      <p:sp>
        <p:nvSpPr>
          <p:cNvPr id="3" name="Content Placeholder 2">
            <a:extLst>
              <a:ext uri="{FF2B5EF4-FFF2-40B4-BE49-F238E27FC236}">
                <a16:creationId xmlns:a16="http://schemas.microsoft.com/office/drawing/2014/main" id="{EB781C33-1F68-054B-A615-78E7AD35D195}"/>
              </a:ext>
            </a:extLst>
          </p:cNvPr>
          <p:cNvSpPr>
            <a:spLocks noGrp="1"/>
          </p:cNvSpPr>
          <p:nvPr>
            <p:ph idx="1"/>
          </p:nvPr>
        </p:nvSpPr>
        <p:spPr/>
        <p:txBody>
          <a:bodyPr>
            <a:normAutofit fontScale="92500" lnSpcReduction="20000"/>
          </a:bodyPr>
          <a:lstStyle/>
          <a:p>
            <a:r>
              <a:rPr lang="en-US" dirty="0"/>
              <a:t>EEA nationals who do not apply by the deadline risk being:</a:t>
            </a:r>
          </a:p>
          <a:p>
            <a:pPr lvl="1"/>
            <a:r>
              <a:rPr lang="en-US" dirty="0"/>
              <a:t>In the UK unlawfully</a:t>
            </a:r>
          </a:p>
          <a:p>
            <a:pPr lvl="1"/>
            <a:r>
              <a:rPr lang="en-US" dirty="0"/>
              <a:t>Subject to removal proceedings, including indefinite immigration detention</a:t>
            </a:r>
          </a:p>
          <a:p>
            <a:pPr lvl="1"/>
            <a:r>
              <a:rPr lang="en-US" dirty="0"/>
              <a:t>Excluded from mainstream benefits (s. 115 Immigration &amp; Asylum Act 1999)</a:t>
            </a:r>
          </a:p>
          <a:p>
            <a:pPr lvl="1"/>
            <a:r>
              <a:rPr lang="en-US" dirty="0"/>
              <a:t>Banned from working</a:t>
            </a:r>
          </a:p>
          <a:p>
            <a:pPr lvl="1"/>
            <a:r>
              <a:rPr lang="en-US" dirty="0"/>
              <a:t>Unable to have a bank account</a:t>
            </a:r>
          </a:p>
          <a:p>
            <a:pPr lvl="1"/>
            <a:r>
              <a:rPr lang="en-US" dirty="0"/>
              <a:t>Charged for many secondary NHS services</a:t>
            </a:r>
          </a:p>
          <a:p>
            <a:pPr lvl="1"/>
            <a:r>
              <a:rPr lang="en-US" dirty="0"/>
              <a:t>Prevented from renting private residential accommodation</a:t>
            </a:r>
          </a:p>
          <a:p>
            <a:pPr lvl="1"/>
            <a:r>
              <a:rPr lang="en-US" dirty="0"/>
              <a:t>May be excluded  from community care – unless they have some other lawful basis for being in the UK/it would breach their human rights</a:t>
            </a:r>
          </a:p>
          <a:p>
            <a:endParaRPr lang="en-US" dirty="0"/>
          </a:p>
        </p:txBody>
      </p:sp>
    </p:spTree>
    <p:extLst>
      <p:ext uri="{BB962C8B-B14F-4D97-AF65-F5344CB8AC3E}">
        <p14:creationId xmlns:p14="http://schemas.microsoft.com/office/powerpoint/2010/main" val="4340252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43C86-1363-4B44-B700-BB8077F746CD}"/>
              </a:ext>
            </a:extLst>
          </p:cNvPr>
          <p:cNvSpPr>
            <a:spLocks noGrp="1"/>
          </p:cNvSpPr>
          <p:nvPr>
            <p:ph type="title"/>
          </p:nvPr>
        </p:nvSpPr>
        <p:spPr/>
        <p:txBody>
          <a:bodyPr>
            <a:normAutofit fontScale="90000"/>
          </a:bodyPr>
          <a:lstStyle/>
          <a:p>
            <a:r>
              <a:rPr lang="en-US" dirty="0"/>
              <a:t>Late applications – People who Lack Mental Capacity</a:t>
            </a:r>
          </a:p>
        </p:txBody>
      </p:sp>
      <p:sp>
        <p:nvSpPr>
          <p:cNvPr id="3" name="Content Placeholder 2">
            <a:extLst>
              <a:ext uri="{FF2B5EF4-FFF2-40B4-BE49-F238E27FC236}">
                <a16:creationId xmlns:a16="http://schemas.microsoft.com/office/drawing/2014/main" id="{8199F9E9-5891-F24B-A42C-1D68910E21F5}"/>
              </a:ext>
            </a:extLst>
          </p:cNvPr>
          <p:cNvSpPr>
            <a:spLocks noGrp="1"/>
          </p:cNvSpPr>
          <p:nvPr>
            <p:ph idx="1"/>
          </p:nvPr>
        </p:nvSpPr>
        <p:spPr/>
        <p:txBody>
          <a:bodyPr>
            <a:normAutofit fontScale="77500" lnSpcReduction="20000"/>
          </a:bodyPr>
          <a:lstStyle/>
          <a:p>
            <a:r>
              <a:rPr lang="en-US" dirty="0"/>
              <a:t>People who have reasonable grounds for missing the deadline should be given a further reasonable period of time to apply</a:t>
            </a:r>
          </a:p>
          <a:p>
            <a:r>
              <a:rPr lang="en-US" dirty="0">
                <a:hlinkClick r:id="rId2"/>
              </a:rPr>
              <a:t>EUSS Home Office Caseworker Guidance</a:t>
            </a:r>
            <a:r>
              <a:rPr lang="en-US" dirty="0"/>
              <a:t> now contains detailed guidance on situations when there may be reasonable grounds for missing the deadline</a:t>
            </a:r>
          </a:p>
          <a:p>
            <a:pPr lvl="1"/>
            <a:r>
              <a:rPr lang="en-US" dirty="0"/>
              <a:t>Applies indefinitely – but should make application asap</a:t>
            </a:r>
          </a:p>
          <a:p>
            <a:pPr lvl="1"/>
            <a:r>
              <a:rPr lang="en-US" dirty="0"/>
              <a:t>Home Office should take a flexible approach</a:t>
            </a:r>
          </a:p>
          <a:p>
            <a:pPr lvl="1"/>
            <a:r>
              <a:rPr lang="en-US" dirty="0"/>
              <a:t>Home Office should look for reasons to grant status</a:t>
            </a:r>
          </a:p>
          <a:p>
            <a:pPr lvl="1"/>
            <a:r>
              <a:rPr lang="en-US" dirty="0"/>
              <a:t>If encountered by immigration enforcement, should be given written notice, giving them an opportunity to make a valid application within 28 days</a:t>
            </a:r>
          </a:p>
          <a:p>
            <a:pPr lvl="1"/>
            <a:r>
              <a:rPr lang="en-US" dirty="0"/>
              <a:t>Physical or mental capacity and/or care or support needs are a reasonable ground</a:t>
            </a:r>
          </a:p>
          <a:p>
            <a:r>
              <a:rPr lang="en-US" dirty="0"/>
              <a:t>However, although they are likely to be granted further time to apply, they will still, as things stand,  face the “hostile environment” in the meantime</a:t>
            </a:r>
          </a:p>
        </p:txBody>
      </p:sp>
    </p:spTree>
    <p:extLst>
      <p:ext uri="{BB962C8B-B14F-4D97-AF65-F5344CB8AC3E}">
        <p14:creationId xmlns:p14="http://schemas.microsoft.com/office/powerpoint/2010/main" val="37817300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C6099-42F7-0E4A-BB4E-7BCB187B3F12}"/>
              </a:ext>
            </a:extLst>
          </p:cNvPr>
          <p:cNvSpPr>
            <a:spLocks noGrp="1"/>
          </p:cNvSpPr>
          <p:nvPr>
            <p:ph type="title"/>
          </p:nvPr>
        </p:nvSpPr>
        <p:spPr/>
        <p:txBody>
          <a:bodyPr>
            <a:normAutofit fontScale="90000"/>
          </a:bodyPr>
          <a:lstStyle/>
          <a:p>
            <a:r>
              <a:rPr lang="en-US" dirty="0"/>
              <a:t>Late applications – People who Lack Mental Capacity</a:t>
            </a:r>
          </a:p>
        </p:txBody>
      </p:sp>
      <p:sp>
        <p:nvSpPr>
          <p:cNvPr id="3" name="Content Placeholder 2">
            <a:extLst>
              <a:ext uri="{FF2B5EF4-FFF2-40B4-BE49-F238E27FC236}">
                <a16:creationId xmlns:a16="http://schemas.microsoft.com/office/drawing/2014/main" id="{546BA889-F771-1846-B44C-13ED0D63EF90}"/>
              </a:ext>
            </a:extLst>
          </p:cNvPr>
          <p:cNvSpPr>
            <a:spLocks noGrp="1"/>
          </p:cNvSpPr>
          <p:nvPr>
            <p:ph idx="1"/>
          </p:nvPr>
        </p:nvSpPr>
        <p:spPr/>
        <p:txBody>
          <a:bodyPr>
            <a:normAutofit fontScale="77500" lnSpcReduction="20000"/>
          </a:bodyPr>
          <a:lstStyle/>
          <a:p>
            <a:r>
              <a:rPr lang="en-US" dirty="0"/>
              <a:t>Guidance says,</a:t>
            </a:r>
          </a:p>
          <a:p>
            <a:r>
              <a:rPr lang="en-GB" i="1" dirty="0"/>
              <a:t>“Where a person lacks the physical or mental capacity to apply to the EU Settlement Scheme (or for example did so in the months before the deadline applicable to them), that will normally constitute reasonable grounds for the person to make a late application to the scheme or for an appropriate third party to apply to the scheme on their behalf.”</a:t>
            </a:r>
          </a:p>
          <a:p>
            <a:r>
              <a:rPr lang="en-GB" i="1" dirty="0"/>
              <a:t>“Where a person has care or support needs (or for example did so in the months before the deadline applicable to them), that will also normally constitute reasonable grounds for the person to make a late application to the scheme or for an appropriate third party to apply to the scheme on their behalf. This may include many adults with physical or mental capacity issues, but will also include adults with broader care or support needs, such as those who may be residing in a residential care home, or receiving care and support services in their own home, with long-term physical or mental health needs or a disability”</a:t>
            </a:r>
            <a:endParaRPr lang="en-US" i="1" dirty="0"/>
          </a:p>
        </p:txBody>
      </p:sp>
    </p:spTree>
    <p:extLst>
      <p:ext uri="{BB962C8B-B14F-4D97-AF65-F5344CB8AC3E}">
        <p14:creationId xmlns:p14="http://schemas.microsoft.com/office/powerpoint/2010/main" val="5817573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533F8-7C0A-AF42-8CDE-0E55AF10371A}"/>
              </a:ext>
            </a:extLst>
          </p:cNvPr>
          <p:cNvSpPr>
            <a:spLocks noGrp="1"/>
          </p:cNvSpPr>
          <p:nvPr>
            <p:ph type="title"/>
          </p:nvPr>
        </p:nvSpPr>
        <p:spPr/>
        <p:txBody>
          <a:bodyPr>
            <a:normAutofit fontScale="90000"/>
          </a:bodyPr>
          <a:lstStyle/>
          <a:p>
            <a:r>
              <a:rPr lang="en-US" dirty="0"/>
              <a:t>Late applications – People who Lack Mental Capacity</a:t>
            </a:r>
          </a:p>
        </p:txBody>
      </p:sp>
      <p:sp>
        <p:nvSpPr>
          <p:cNvPr id="3" name="Content Placeholder 2">
            <a:extLst>
              <a:ext uri="{FF2B5EF4-FFF2-40B4-BE49-F238E27FC236}">
                <a16:creationId xmlns:a16="http://schemas.microsoft.com/office/drawing/2014/main" id="{90159166-6E26-224B-85E6-8478AC6CEC7D}"/>
              </a:ext>
            </a:extLst>
          </p:cNvPr>
          <p:cNvSpPr>
            <a:spLocks noGrp="1"/>
          </p:cNvSpPr>
          <p:nvPr>
            <p:ph idx="1"/>
          </p:nvPr>
        </p:nvSpPr>
        <p:spPr/>
        <p:txBody>
          <a:bodyPr>
            <a:normAutofit fontScale="85000" lnSpcReduction="10000"/>
          </a:bodyPr>
          <a:lstStyle/>
          <a:p>
            <a:r>
              <a:rPr lang="en-US" dirty="0"/>
              <a:t>Guidance says that evidence that may satisfy the Home Office that a person lacks the physical or mental capacity to apply to the EU Settlement Scheme (or did so), or has relevant care or support needs, may include:</a:t>
            </a:r>
          </a:p>
          <a:p>
            <a:pPr lvl="1"/>
            <a:r>
              <a:rPr lang="en-GB" dirty="0"/>
              <a:t>evidence that a formal arrangement, such as a Power of Attorney, is or was in place in respect of the person</a:t>
            </a:r>
          </a:p>
          <a:p>
            <a:pPr lvl="1"/>
            <a:r>
              <a:rPr lang="en-GB" dirty="0"/>
              <a:t>a letter from a doctor, health professional, social services department or solicitor confirming the circumstances </a:t>
            </a:r>
          </a:p>
          <a:p>
            <a:pPr lvl="1"/>
            <a:r>
              <a:rPr lang="en-GB" dirty="0"/>
              <a:t>a letter from the applicant themselves explaining the circumstances and authorising an appropriate third party to act on their behalf</a:t>
            </a:r>
          </a:p>
          <a:p>
            <a:pPr lvl="1"/>
            <a:r>
              <a:rPr lang="en-GB" dirty="0"/>
              <a:t>evidence of a carer relationship where an appropriate third party is providing for the person’s care needs, for example a Department for Work and Pensions letter confirming the eligibility of the third party for Carer’s Allowance</a:t>
            </a:r>
            <a:endParaRPr lang="en-US" dirty="0"/>
          </a:p>
        </p:txBody>
      </p:sp>
    </p:spTree>
    <p:extLst>
      <p:ext uri="{BB962C8B-B14F-4D97-AF65-F5344CB8AC3E}">
        <p14:creationId xmlns:p14="http://schemas.microsoft.com/office/powerpoint/2010/main" val="36175976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549CE-C8A4-5246-AC7B-930F88AE7EC5}"/>
              </a:ext>
            </a:extLst>
          </p:cNvPr>
          <p:cNvSpPr>
            <a:spLocks noGrp="1"/>
          </p:cNvSpPr>
          <p:nvPr>
            <p:ph type="title"/>
          </p:nvPr>
        </p:nvSpPr>
        <p:spPr>
          <a:xfrm>
            <a:off x="609600" y="17463"/>
            <a:ext cx="10972800" cy="1143000"/>
          </a:xfrm>
        </p:spPr>
        <p:txBody>
          <a:bodyPr/>
          <a:lstStyle/>
          <a:p>
            <a:r>
              <a:rPr lang="en-US" dirty="0"/>
              <a:t>Consequences of Failing to Apply by deadline</a:t>
            </a:r>
          </a:p>
        </p:txBody>
      </p:sp>
      <p:sp>
        <p:nvSpPr>
          <p:cNvPr id="3" name="Content Placeholder 2">
            <a:extLst>
              <a:ext uri="{FF2B5EF4-FFF2-40B4-BE49-F238E27FC236}">
                <a16:creationId xmlns:a16="http://schemas.microsoft.com/office/drawing/2014/main" id="{EB781C33-1F68-054B-A615-78E7AD35D195}"/>
              </a:ext>
            </a:extLst>
          </p:cNvPr>
          <p:cNvSpPr>
            <a:spLocks noGrp="1"/>
          </p:cNvSpPr>
          <p:nvPr>
            <p:ph idx="1"/>
          </p:nvPr>
        </p:nvSpPr>
        <p:spPr>
          <a:xfrm>
            <a:off x="190500" y="941389"/>
            <a:ext cx="11811000" cy="4708526"/>
          </a:xfrm>
        </p:spPr>
        <p:txBody>
          <a:bodyPr>
            <a:noAutofit/>
          </a:bodyPr>
          <a:lstStyle/>
          <a:p>
            <a:r>
              <a:rPr lang="en-US" sz="1800" dirty="0">
                <a:latin typeface="+mj-lt"/>
              </a:rPr>
              <a:t>As things stand, even those who are likely to be granted further time to apply to make a late application face the “hostile environment” until they are </a:t>
            </a:r>
            <a:r>
              <a:rPr lang="en-US" sz="1800" b="1" dirty="0">
                <a:latin typeface="+mj-lt"/>
              </a:rPr>
              <a:t>granted</a:t>
            </a:r>
            <a:r>
              <a:rPr lang="en-US" sz="1800" dirty="0">
                <a:latin typeface="+mj-lt"/>
              </a:rPr>
              <a:t> status under the EUSS. </a:t>
            </a:r>
          </a:p>
          <a:p>
            <a:r>
              <a:rPr lang="en-US" sz="1800" dirty="0">
                <a:latin typeface="+mj-lt"/>
              </a:rPr>
              <a:t>The Citizens’ Rights (Application and Temporary Protection) (EU Exit) Regulations 2020:</a:t>
            </a:r>
          </a:p>
          <a:p>
            <a:pPr lvl="1"/>
            <a:r>
              <a:rPr lang="en-US" sz="1800" dirty="0">
                <a:latin typeface="+mj-lt"/>
              </a:rPr>
              <a:t>Protect status of people who were exercising a right to reside immediately before 11pm on 31 December 2020 but who do not yet have settled or pre-settled status until:</a:t>
            </a:r>
          </a:p>
          <a:p>
            <a:pPr lvl="2"/>
            <a:r>
              <a:rPr lang="en-US" sz="1800" dirty="0">
                <a:latin typeface="+mj-lt"/>
              </a:rPr>
              <a:t>The deadline of 30 June 2020; or</a:t>
            </a:r>
          </a:p>
          <a:p>
            <a:pPr lvl="2"/>
            <a:r>
              <a:rPr lang="en-US" sz="1800" dirty="0">
                <a:latin typeface="+mj-lt"/>
              </a:rPr>
              <a:t>(If later) a valid, </a:t>
            </a:r>
            <a:r>
              <a:rPr lang="en-US" sz="1800" b="1" dirty="0">
                <a:latin typeface="+mj-lt"/>
              </a:rPr>
              <a:t>in-time application </a:t>
            </a:r>
            <a:r>
              <a:rPr lang="en-US" sz="1800" dirty="0">
                <a:latin typeface="+mj-lt"/>
              </a:rPr>
              <a:t>has been determined</a:t>
            </a:r>
          </a:p>
          <a:p>
            <a:pPr lvl="1"/>
            <a:r>
              <a:rPr lang="en-US" sz="1800" dirty="0">
                <a:latin typeface="+mj-lt"/>
              </a:rPr>
              <a:t>For these people, the Immigration (European Economic) Area Regulations will continue to apply during this period, and they will continue to be lawfully present and eligible to claim benefits so long as they are exercising a right to reside</a:t>
            </a:r>
          </a:p>
          <a:p>
            <a:r>
              <a:rPr lang="en-US" sz="1800" dirty="0">
                <a:latin typeface="+mj-lt"/>
              </a:rPr>
              <a:t>This protection does not extend to those </a:t>
            </a:r>
            <a:r>
              <a:rPr lang="en-GB" sz="1800" b="1" i="0" u="none" strike="noStrike" baseline="0" dirty="0">
                <a:solidFill>
                  <a:srgbClr val="000000"/>
                </a:solidFill>
                <a:latin typeface="+mj-lt"/>
              </a:rPr>
              <a:t>who do not apply to the EUSS by 30.6.21 (</a:t>
            </a:r>
            <a:r>
              <a:rPr lang="en-GB" sz="1800" b="0" i="0" u="none" strike="noStrike" baseline="0" dirty="0">
                <a:solidFill>
                  <a:srgbClr val="000000"/>
                </a:solidFill>
                <a:latin typeface="+mj-lt"/>
              </a:rPr>
              <a:t>Reg 4 of the Temporary Protection Regs only applies if make a valid application to EUSS </a:t>
            </a:r>
            <a:r>
              <a:rPr lang="en-GB" sz="1800" b="1" i="0" u="none" strike="noStrike" baseline="0" dirty="0">
                <a:solidFill>
                  <a:srgbClr val="000000"/>
                </a:solidFill>
                <a:latin typeface="+mj-lt"/>
              </a:rPr>
              <a:t>on or before </a:t>
            </a:r>
            <a:r>
              <a:rPr lang="en-GB" sz="1800" b="1" dirty="0">
                <a:solidFill>
                  <a:srgbClr val="000000"/>
                </a:solidFill>
                <a:latin typeface="+mj-lt"/>
              </a:rPr>
              <a:t>30.6.21</a:t>
            </a:r>
            <a:r>
              <a:rPr lang="en-GB" sz="1800" dirty="0">
                <a:solidFill>
                  <a:srgbClr val="000000"/>
                </a:solidFill>
                <a:latin typeface="+mj-lt"/>
              </a:rPr>
              <a:t>) </a:t>
            </a:r>
          </a:p>
          <a:p>
            <a:r>
              <a:rPr lang="en-GB" sz="1800" dirty="0">
                <a:solidFill>
                  <a:srgbClr val="000000"/>
                </a:solidFill>
                <a:latin typeface="+mj-lt"/>
              </a:rPr>
              <a:t>The UK government has repeatedly stated that although their right to obtain leave (</a:t>
            </a:r>
            <a:r>
              <a:rPr lang="en-GB" sz="1800" dirty="0" err="1">
                <a:solidFill>
                  <a:srgbClr val="000000"/>
                </a:solidFill>
                <a:latin typeface="+mj-lt"/>
              </a:rPr>
              <a:t>ie</a:t>
            </a:r>
            <a:r>
              <a:rPr lang="en-GB" sz="1800" dirty="0">
                <a:solidFill>
                  <a:srgbClr val="000000"/>
                </a:solidFill>
                <a:latin typeface="+mj-lt"/>
              </a:rPr>
              <a:t> their lawful right to remain in the UK) is provided for through allowing later applications to the EUSS, their right to claim benefits will not continue beyond 30 June 2021. This right will recommence from the date they are granted status under the EUSS. </a:t>
            </a:r>
          </a:p>
          <a:p>
            <a:r>
              <a:rPr lang="en-GB" sz="1800" dirty="0">
                <a:solidFill>
                  <a:srgbClr val="000000"/>
                </a:solidFill>
                <a:latin typeface="+mj-lt"/>
              </a:rPr>
              <a:t>The response offered by the government so far, is that such people should apply to the EUSS before the deadline. </a:t>
            </a:r>
          </a:p>
        </p:txBody>
      </p:sp>
    </p:spTree>
    <p:extLst>
      <p:ext uri="{BB962C8B-B14F-4D97-AF65-F5344CB8AC3E}">
        <p14:creationId xmlns:p14="http://schemas.microsoft.com/office/powerpoint/2010/main" val="7391287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ctrTitle"/>
          </p:nvPr>
        </p:nvSpPr>
        <p:spPr>
          <a:xfrm>
            <a:off x="2279576" y="2063889"/>
            <a:ext cx="7772400" cy="2087562"/>
          </a:xfrm>
        </p:spPr>
        <p:txBody>
          <a:bodyPr/>
          <a:lstStyle/>
          <a:p>
            <a:pPr eaLnBrk="1" hangingPunct="1"/>
            <a:r>
              <a:rPr lang="en-GB" sz="4000" b="1" dirty="0"/>
              <a:t>Challenges for people who lack mental capacity</a:t>
            </a:r>
          </a:p>
        </p:txBody>
      </p:sp>
    </p:spTree>
    <p:extLst>
      <p:ext uri="{BB962C8B-B14F-4D97-AF65-F5344CB8AC3E}">
        <p14:creationId xmlns:p14="http://schemas.microsoft.com/office/powerpoint/2010/main" val="271402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1981200" y="404664"/>
            <a:ext cx="8229600" cy="1143000"/>
          </a:xfrm>
        </p:spPr>
        <p:txBody>
          <a:bodyPr/>
          <a:lstStyle/>
          <a:p>
            <a:r>
              <a:rPr lang="en-GB" b="1" dirty="0"/>
              <a:t>Objectives of this Session</a:t>
            </a:r>
          </a:p>
        </p:txBody>
      </p:sp>
      <p:sp>
        <p:nvSpPr>
          <p:cNvPr id="31746" name="Content Placeholder 2"/>
          <p:cNvSpPr>
            <a:spLocks noGrp="1"/>
          </p:cNvSpPr>
          <p:nvPr>
            <p:ph idx="1"/>
          </p:nvPr>
        </p:nvSpPr>
        <p:spPr>
          <a:xfrm>
            <a:off x="1981200" y="1988840"/>
            <a:ext cx="8229600" cy="3528392"/>
          </a:xfrm>
        </p:spPr>
        <p:txBody>
          <a:bodyPr>
            <a:normAutofit fontScale="77500" lnSpcReduction="20000"/>
          </a:bodyPr>
          <a:lstStyle/>
          <a:p>
            <a:pPr marL="0" indent="0">
              <a:spcBef>
                <a:spcPct val="0"/>
              </a:spcBef>
              <a:buNone/>
            </a:pPr>
            <a:r>
              <a:rPr lang="en-GB" sz="2800" dirty="0"/>
              <a:t>This session aims to give you an introduction to:</a:t>
            </a:r>
          </a:p>
          <a:p>
            <a:pPr marL="514350" indent="-514350">
              <a:spcBef>
                <a:spcPct val="0"/>
              </a:spcBef>
              <a:buFont typeface="+mj-lt"/>
              <a:buAutoNum type="arabicPeriod"/>
            </a:pPr>
            <a:r>
              <a:rPr lang="en-GB" sz="2800" dirty="0"/>
              <a:t>Particular challenges faced by people who lack mental capacity to make an EU Settlement Scheme Application</a:t>
            </a:r>
          </a:p>
          <a:p>
            <a:pPr marL="514350" indent="-514350">
              <a:spcBef>
                <a:spcPct val="0"/>
              </a:spcBef>
              <a:buFont typeface="+mj-lt"/>
              <a:buAutoNum type="arabicPeriod"/>
            </a:pPr>
            <a:r>
              <a:rPr lang="en-GB" sz="2800" dirty="0"/>
              <a:t>Basic principles under the Mental Capacity Act 2005</a:t>
            </a:r>
          </a:p>
          <a:p>
            <a:pPr marL="514350" indent="-514350">
              <a:spcBef>
                <a:spcPct val="0"/>
              </a:spcBef>
              <a:buFont typeface="+mj-lt"/>
              <a:buAutoNum type="arabicPeriod"/>
            </a:pPr>
            <a:r>
              <a:rPr lang="en-GB" sz="2800" dirty="0"/>
              <a:t>The test for whether someone lacks mental capacity</a:t>
            </a:r>
          </a:p>
          <a:p>
            <a:pPr marL="514350" indent="-514350">
              <a:spcBef>
                <a:spcPct val="0"/>
              </a:spcBef>
              <a:buFont typeface="+mj-lt"/>
              <a:buAutoNum type="arabicPeriod"/>
            </a:pPr>
            <a:r>
              <a:rPr lang="en-GB" sz="2800" dirty="0"/>
              <a:t>Making best interests decisions</a:t>
            </a:r>
          </a:p>
          <a:p>
            <a:pPr marL="514350" indent="-514350">
              <a:spcBef>
                <a:spcPct val="0"/>
              </a:spcBef>
              <a:buFont typeface="+mj-lt"/>
              <a:buAutoNum type="arabicPeriod"/>
            </a:pPr>
            <a:r>
              <a:rPr lang="en-GB" sz="2800" dirty="0"/>
              <a:t>When it’s permissible to make an EUSS application on behalf of someone who lacks mental capacity</a:t>
            </a:r>
          </a:p>
          <a:p>
            <a:pPr marL="514350" indent="-514350">
              <a:spcBef>
                <a:spcPct val="0"/>
              </a:spcBef>
              <a:buFont typeface="+mj-lt"/>
              <a:buAutoNum type="arabicPeriod"/>
            </a:pPr>
            <a:r>
              <a:rPr lang="en-GB" sz="2800" dirty="0"/>
              <a:t>Who is responsible for making applications on behalf of people who lack mental capacity?</a:t>
            </a:r>
          </a:p>
          <a:p>
            <a:pPr marL="514350" indent="-514350">
              <a:spcBef>
                <a:spcPct val="0"/>
              </a:spcBef>
              <a:buFont typeface="+mj-lt"/>
              <a:buAutoNum type="arabicPeriod"/>
            </a:pPr>
            <a:r>
              <a:rPr lang="en-GB" sz="2800" dirty="0"/>
              <a:t>Practical aspects of making an application on behalf of someone who lacks mental capacity to do so</a:t>
            </a:r>
          </a:p>
          <a:p>
            <a:pPr marL="514350" indent="-514350">
              <a:spcBef>
                <a:spcPct val="0"/>
              </a:spcBef>
              <a:buFont typeface="+mj-lt"/>
              <a:buAutoNum type="arabicPeriod"/>
            </a:pPr>
            <a:endParaRPr lang="en-GB" sz="2800" dirty="0"/>
          </a:p>
          <a:p>
            <a:pPr marL="514350" indent="-514350">
              <a:spcBef>
                <a:spcPct val="0"/>
              </a:spcBef>
              <a:buFont typeface="+mj-lt"/>
              <a:buAutoNum type="arabicPeriod"/>
            </a:pPr>
            <a:endParaRPr lang="en-GB" sz="2800" dirty="0"/>
          </a:p>
          <a:p>
            <a:pPr marL="514350" indent="-514350">
              <a:spcBef>
                <a:spcPct val="0"/>
              </a:spcBef>
              <a:buFont typeface="+mj-lt"/>
              <a:buAutoNum type="arabicPeriod"/>
            </a:pPr>
            <a:endParaRPr lang="en-GB" sz="2800" dirty="0"/>
          </a:p>
          <a:p>
            <a:pPr marL="0" indent="0">
              <a:spcBef>
                <a:spcPct val="0"/>
              </a:spcBef>
              <a:buNone/>
            </a:pPr>
            <a:endParaRPr lang="en-GB" sz="2800" dirty="0"/>
          </a:p>
          <a:p>
            <a:pPr marL="514350" indent="-514350">
              <a:spcBef>
                <a:spcPct val="0"/>
              </a:spcBef>
              <a:buFont typeface="+mj-lt"/>
              <a:buAutoNum type="arabicPeriod"/>
            </a:pPr>
            <a:endParaRPr lang="en-GB" sz="2800" dirty="0"/>
          </a:p>
        </p:txBody>
      </p:sp>
    </p:spTree>
    <p:extLst>
      <p:ext uri="{BB962C8B-B14F-4D97-AF65-F5344CB8AC3E}">
        <p14:creationId xmlns:p14="http://schemas.microsoft.com/office/powerpoint/2010/main" val="14859936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C6CF6-03D3-7F43-A70B-EE2EFC95EA60}"/>
              </a:ext>
            </a:extLst>
          </p:cNvPr>
          <p:cNvSpPr>
            <a:spLocks noGrp="1"/>
          </p:cNvSpPr>
          <p:nvPr>
            <p:ph type="title"/>
          </p:nvPr>
        </p:nvSpPr>
        <p:spPr/>
        <p:txBody>
          <a:bodyPr/>
          <a:lstStyle/>
          <a:p>
            <a:r>
              <a:rPr lang="en-US" dirty="0"/>
              <a:t>Challenges</a:t>
            </a:r>
          </a:p>
        </p:txBody>
      </p:sp>
      <p:sp>
        <p:nvSpPr>
          <p:cNvPr id="3" name="Content Placeholder 2">
            <a:extLst>
              <a:ext uri="{FF2B5EF4-FFF2-40B4-BE49-F238E27FC236}">
                <a16:creationId xmlns:a16="http://schemas.microsoft.com/office/drawing/2014/main" id="{2509A771-BD65-6947-80A5-461118D8C5BD}"/>
              </a:ext>
            </a:extLst>
          </p:cNvPr>
          <p:cNvSpPr>
            <a:spLocks noGrp="1"/>
          </p:cNvSpPr>
          <p:nvPr>
            <p:ph idx="1"/>
          </p:nvPr>
        </p:nvSpPr>
        <p:spPr/>
        <p:txBody>
          <a:bodyPr/>
          <a:lstStyle/>
          <a:p>
            <a:r>
              <a:rPr lang="en-US" dirty="0"/>
              <a:t>Lack of knowledge that they need to apply</a:t>
            </a:r>
          </a:p>
          <a:p>
            <a:r>
              <a:rPr lang="en-US" dirty="0"/>
              <a:t>Potential barriers to giving instructions about, and providing evidence of their nationality, identity, and residence in the UK</a:t>
            </a:r>
          </a:p>
          <a:p>
            <a:r>
              <a:rPr lang="en-US" dirty="0"/>
              <a:t>Lack of knowledge about criminal record in the UK or details of any prior offences</a:t>
            </a:r>
          </a:p>
          <a:p>
            <a:r>
              <a:rPr lang="en-US" dirty="0"/>
              <a:t>Lack of authority to make an application on their behalf</a:t>
            </a:r>
          </a:p>
          <a:p>
            <a:r>
              <a:rPr lang="en-US" dirty="0"/>
              <a:t>Lack of resources to apply to the Court of Protection for authority to make an application on their behalf</a:t>
            </a:r>
          </a:p>
        </p:txBody>
      </p:sp>
    </p:spTree>
    <p:extLst>
      <p:ext uri="{BB962C8B-B14F-4D97-AF65-F5344CB8AC3E}">
        <p14:creationId xmlns:p14="http://schemas.microsoft.com/office/powerpoint/2010/main" val="37794625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ctrTitle"/>
          </p:nvPr>
        </p:nvSpPr>
        <p:spPr>
          <a:xfrm>
            <a:off x="2279576" y="2063889"/>
            <a:ext cx="7772400" cy="2087562"/>
          </a:xfrm>
        </p:spPr>
        <p:txBody>
          <a:bodyPr/>
          <a:lstStyle/>
          <a:p>
            <a:pPr eaLnBrk="1" hangingPunct="1"/>
            <a:r>
              <a:rPr lang="en-GB" sz="4000" b="1" dirty="0"/>
              <a:t>Home Office Guidance on Applications for people who Lack Mental Capacity</a:t>
            </a:r>
          </a:p>
        </p:txBody>
      </p:sp>
    </p:spTree>
    <p:extLst>
      <p:ext uri="{BB962C8B-B14F-4D97-AF65-F5344CB8AC3E}">
        <p14:creationId xmlns:p14="http://schemas.microsoft.com/office/powerpoint/2010/main" val="32695592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81042-4BA7-894C-BBF5-F77072D997FF}"/>
              </a:ext>
            </a:extLst>
          </p:cNvPr>
          <p:cNvSpPr>
            <a:spLocks noGrp="1"/>
          </p:cNvSpPr>
          <p:nvPr>
            <p:ph type="title"/>
          </p:nvPr>
        </p:nvSpPr>
        <p:spPr/>
        <p:txBody>
          <a:bodyPr/>
          <a:lstStyle/>
          <a:p>
            <a:r>
              <a:rPr lang="en-US" dirty="0"/>
              <a:t>Home Office Guidance (1)</a:t>
            </a:r>
          </a:p>
        </p:txBody>
      </p:sp>
      <p:sp>
        <p:nvSpPr>
          <p:cNvPr id="3" name="Content Placeholder 2">
            <a:extLst>
              <a:ext uri="{FF2B5EF4-FFF2-40B4-BE49-F238E27FC236}">
                <a16:creationId xmlns:a16="http://schemas.microsoft.com/office/drawing/2014/main" id="{8EA3D92F-AE99-D848-88F9-6E7BC43CF9C0}"/>
              </a:ext>
            </a:extLst>
          </p:cNvPr>
          <p:cNvSpPr>
            <a:spLocks noGrp="1"/>
          </p:cNvSpPr>
          <p:nvPr>
            <p:ph idx="1"/>
          </p:nvPr>
        </p:nvSpPr>
        <p:spPr/>
        <p:txBody>
          <a:bodyPr>
            <a:normAutofit fontScale="70000" lnSpcReduction="20000"/>
          </a:bodyPr>
          <a:lstStyle/>
          <a:p>
            <a:r>
              <a:rPr lang="en-US" dirty="0">
                <a:hlinkClick r:id="rId2"/>
              </a:rPr>
              <a:t>Home Office EUSS Caseworker Guida</a:t>
            </a:r>
            <a:r>
              <a:rPr lang="en-US" sz="3100" dirty="0">
                <a:hlinkClick r:id="rId2"/>
              </a:rPr>
              <a:t>nce</a:t>
            </a:r>
            <a:r>
              <a:rPr lang="en-US" dirty="0">
                <a:hlinkClick r:id="rId2"/>
              </a:rPr>
              <a:t> </a:t>
            </a:r>
            <a:r>
              <a:rPr lang="en-US" dirty="0"/>
              <a:t>contains guidance on making an application for someone who lacks mental capacity</a:t>
            </a:r>
          </a:p>
          <a:p>
            <a:pPr lvl="1"/>
            <a:r>
              <a:rPr lang="en-US" dirty="0"/>
              <a:t>Applications can be made on behalf of adults with mental capacity issues by (amongst others)</a:t>
            </a:r>
          </a:p>
          <a:p>
            <a:pPr lvl="2"/>
            <a:r>
              <a:rPr lang="en-US" dirty="0"/>
              <a:t>Person with power of attorney</a:t>
            </a:r>
          </a:p>
          <a:p>
            <a:pPr lvl="2"/>
            <a:r>
              <a:rPr lang="en-US" dirty="0"/>
              <a:t>Deputy appointed by the CoP</a:t>
            </a:r>
          </a:p>
          <a:p>
            <a:pPr lvl="2"/>
            <a:r>
              <a:rPr lang="en-US" dirty="0"/>
              <a:t>Another appropriate third party, for example, a friend, relative, carer, social worker, support worker or legal representative</a:t>
            </a:r>
          </a:p>
          <a:p>
            <a:pPr lvl="1"/>
            <a:r>
              <a:rPr lang="en-US" dirty="0"/>
              <a:t>If the person has capacity to consent to the application being made on their behalf, this must be sought</a:t>
            </a:r>
          </a:p>
          <a:p>
            <a:pPr lvl="1"/>
            <a:r>
              <a:rPr lang="en-US" dirty="0"/>
              <a:t>If capacity fluctuates, their consent must be sought when they have capacity</a:t>
            </a:r>
          </a:p>
          <a:p>
            <a:pPr lvl="1"/>
            <a:r>
              <a:rPr lang="en-US" dirty="0"/>
              <a:t>In all cases where a person lacks capacity must be satisfied that the person acting on behalf of the individual either or both:</a:t>
            </a:r>
          </a:p>
          <a:p>
            <a:pPr lvl="2"/>
            <a:r>
              <a:rPr lang="en-US" dirty="0"/>
              <a:t>Has the authority (in the general sense of permission or consent) to do so</a:t>
            </a:r>
          </a:p>
          <a:p>
            <a:pPr lvl="2"/>
            <a:r>
              <a:rPr lang="en-US" dirty="0"/>
              <a:t>Is acting in the best interests of the individual</a:t>
            </a:r>
          </a:p>
          <a:p>
            <a:pPr marL="457200" lvl="1" indent="0">
              <a:buNone/>
            </a:pPr>
            <a:endParaRPr lang="en-US" dirty="0"/>
          </a:p>
        </p:txBody>
      </p:sp>
    </p:spTree>
    <p:extLst>
      <p:ext uri="{BB962C8B-B14F-4D97-AF65-F5344CB8AC3E}">
        <p14:creationId xmlns:p14="http://schemas.microsoft.com/office/powerpoint/2010/main" val="7946651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D869B-986D-8C44-9672-50ADF71551C3}"/>
              </a:ext>
            </a:extLst>
          </p:cNvPr>
          <p:cNvSpPr>
            <a:spLocks noGrp="1"/>
          </p:cNvSpPr>
          <p:nvPr>
            <p:ph type="title"/>
          </p:nvPr>
        </p:nvSpPr>
        <p:spPr/>
        <p:txBody>
          <a:bodyPr/>
          <a:lstStyle/>
          <a:p>
            <a:r>
              <a:rPr lang="en-US" dirty="0"/>
              <a:t>Home Office Guidance (2)</a:t>
            </a:r>
          </a:p>
        </p:txBody>
      </p:sp>
      <p:sp>
        <p:nvSpPr>
          <p:cNvPr id="3" name="Content Placeholder 2">
            <a:extLst>
              <a:ext uri="{FF2B5EF4-FFF2-40B4-BE49-F238E27FC236}">
                <a16:creationId xmlns:a16="http://schemas.microsoft.com/office/drawing/2014/main" id="{91ED474E-6779-D646-A388-0CDA2547AD60}"/>
              </a:ext>
            </a:extLst>
          </p:cNvPr>
          <p:cNvSpPr>
            <a:spLocks noGrp="1"/>
          </p:cNvSpPr>
          <p:nvPr>
            <p:ph idx="1"/>
          </p:nvPr>
        </p:nvSpPr>
        <p:spPr/>
        <p:txBody>
          <a:bodyPr>
            <a:normAutofit fontScale="92500" lnSpcReduction="10000"/>
          </a:bodyPr>
          <a:lstStyle/>
          <a:p>
            <a:r>
              <a:rPr lang="en-US" dirty="0"/>
              <a:t>Comment on guidance:</a:t>
            </a:r>
          </a:p>
          <a:p>
            <a:pPr lvl="1"/>
            <a:r>
              <a:rPr lang="en-US" dirty="0"/>
              <a:t>Caution - if the third party that makes the application is acting in a professional capacity (whether paid or not), they are likely to need to be regulated to provide immigration advice and services in order to make an application on the person’s behalf. </a:t>
            </a:r>
          </a:p>
          <a:p>
            <a:pPr lvl="2"/>
            <a:r>
              <a:rPr lang="en-US" dirty="0"/>
              <a:t>Could be a criminal offence to make immigration representations on their behalf</a:t>
            </a:r>
          </a:p>
          <a:p>
            <a:pPr lvl="2"/>
            <a:r>
              <a:rPr lang="en-US" dirty="0"/>
              <a:t>Likely to apply to:</a:t>
            </a:r>
          </a:p>
          <a:p>
            <a:pPr lvl="3"/>
            <a:r>
              <a:rPr lang="en-US" dirty="0"/>
              <a:t>Social workers</a:t>
            </a:r>
          </a:p>
          <a:p>
            <a:pPr lvl="3"/>
            <a:r>
              <a:rPr lang="en-US" dirty="0"/>
              <a:t>Perhaps even professional deputies </a:t>
            </a:r>
          </a:p>
          <a:p>
            <a:pPr lvl="3"/>
            <a:r>
              <a:rPr lang="en-US" dirty="0"/>
              <a:t>CHECK WTH OFFICE OF THE IMMIGRATION SERVICES COMMISIONER BEFORE ACTING</a:t>
            </a:r>
          </a:p>
          <a:p>
            <a:pPr lvl="1"/>
            <a:r>
              <a:rPr lang="en-US" dirty="0"/>
              <a:t>Guidance suggests that “authority” and “best interests” are either/or:</a:t>
            </a:r>
          </a:p>
          <a:p>
            <a:pPr lvl="2"/>
            <a:r>
              <a:rPr lang="en-US" dirty="0"/>
              <a:t>However, arguably need </a:t>
            </a:r>
            <a:r>
              <a:rPr lang="en-US" b="1" dirty="0"/>
              <a:t>both</a:t>
            </a:r>
            <a:endParaRPr lang="en-US" dirty="0"/>
          </a:p>
        </p:txBody>
      </p:sp>
    </p:spTree>
    <p:extLst>
      <p:ext uri="{BB962C8B-B14F-4D97-AF65-F5344CB8AC3E}">
        <p14:creationId xmlns:p14="http://schemas.microsoft.com/office/powerpoint/2010/main" val="25373745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EB462-CE4B-6B42-8D2A-DD787D104B2E}"/>
              </a:ext>
            </a:extLst>
          </p:cNvPr>
          <p:cNvSpPr>
            <a:spLocks noGrp="1"/>
          </p:cNvSpPr>
          <p:nvPr>
            <p:ph type="title"/>
          </p:nvPr>
        </p:nvSpPr>
        <p:spPr/>
        <p:txBody>
          <a:bodyPr/>
          <a:lstStyle/>
          <a:p>
            <a:r>
              <a:rPr lang="en-US" dirty="0"/>
              <a:t>Home Office Guidance (3)</a:t>
            </a:r>
          </a:p>
        </p:txBody>
      </p:sp>
      <p:sp>
        <p:nvSpPr>
          <p:cNvPr id="3" name="Content Placeholder 2">
            <a:extLst>
              <a:ext uri="{FF2B5EF4-FFF2-40B4-BE49-F238E27FC236}">
                <a16:creationId xmlns:a16="http://schemas.microsoft.com/office/drawing/2014/main" id="{C095F41F-C5B1-694D-93AA-EEF33087581E}"/>
              </a:ext>
            </a:extLst>
          </p:cNvPr>
          <p:cNvSpPr>
            <a:spLocks noGrp="1"/>
          </p:cNvSpPr>
          <p:nvPr>
            <p:ph idx="1"/>
          </p:nvPr>
        </p:nvSpPr>
        <p:spPr>
          <a:xfrm>
            <a:off x="476250" y="1247777"/>
            <a:ext cx="10972800" cy="4525963"/>
          </a:xfrm>
        </p:spPr>
        <p:txBody>
          <a:bodyPr>
            <a:noAutofit/>
          </a:bodyPr>
          <a:lstStyle/>
          <a:p>
            <a:pPr marL="0" indent="0">
              <a:buNone/>
            </a:pPr>
            <a:r>
              <a:rPr lang="en-GB" sz="1600" dirty="0"/>
              <a:t>“Power of Attorney”:  </a:t>
            </a:r>
            <a:r>
              <a:rPr lang="en-GB" sz="1600" i="1" dirty="0"/>
              <a:t>A Power of Attorney is a document that grants the holder (the attorney) power to make certain decisions on behalf of the person named in the document. Someone who holds Power of Attorney for an individual may make any necessary application for immigration status (including under the EU Settlement Scheme) on their behalf as a result of the Power of Attorney or as a result of their general duty to act in the best interests of the individual. In any given case, you must be satisfied that the person is acting within the scope of their decision-making powers by checking the terms of the Power of Attorney, which must be provided to support the application. For example, the Power of Attorney may grant the holder general authority to take possession and control of the affairs of the person named in the document.</a:t>
            </a:r>
          </a:p>
          <a:p>
            <a:pPr marL="0" indent="0">
              <a:buNone/>
            </a:pPr>
            <a:endParaRPr lang="en-GB" sz="1600" dirty="0"/>
          </a:p>
          <a:p>
            <a:pPr marL="0" indent="0">
              <a:buNone/>
            </a:pPr>
            <a:r>
              <a:rPr lang="en-GB" sz="1600" i="1" dirty="0"/>
              <a:t>There are different types of Power of Attorney according to the jurisdiction: </a:t>
            </a:r>
          </a:p>
          <a:p>
            <a:pPr marL="0" indent="0">
              <a:buNone/>
            </a:pPr>
            <a:r>
              <a:rPr lang="en-GB" sz="1600" i="1" dirty="0"/>
              <a:t>• in England and Wales, an attorney will be appointed under either a Lasting Power of Attorney (LPA) or an Enduring Power of Attorney (the forerunner of the LPA) – a person must be aged 18 or over to be able to make a Power of Attorney and have capacity to understand what they are doing when granting this </a:t>
            </a:r>
          </a:p>
          <a:p>
            <a:pPr marL="0" indent="0">
              <a:buNone/>
            </a:pPr>
            <a:r>
              <a:rPr lang="en-GB" sz="1600" i="1" dirty="0"/>
              <a:t>• in Scotland, there are three types of Power of Attorney, either Continuing, Welfare or Combined, which can be made by a person aged 16 or over with capacity </a:t>
            </a:r>
          </a:p>
          <a:p>
            <a:pPr marL="0" indent="0">
              <a:buNone/>
            </a:pPr>
            <a:r>
              <a:rPr lang="en-GB" sz="1600" i="1" dirty="0"/>
              <a:t>• in Northern Ireland, there is the Enduring Power of Attorney, which can be made by a person aged 18 or over with capacity </a:t>
            </a:r>
          </a:p>
          <a:p>
            <a:pPr marL="0" indent="0">
              <a:buNone/>
            </a:pPr>
            <a:endParaRPr lang="en-GB" sz="1600" i="1" dirty="0"/>
          </a:p>
          <a:p>
            <a:pPr marL="0" indent="0">
              <a:buNone/>
            </a:pPr>
            <a:r>
              <a:rPr lang="en-GB" sz="1600" i="1" dirty="0"/>
              <a:t>You must check with the relevant office in the UK (the Office of the Public Guardian in England and Wales, the Office of the Public Guardian in Scotland or the Office of Care and Protection in Northern Ireland) or the relevant issuing office abroad if you have doubts about the document, including its validity.</a:t>
            </a:r>
            <a:endParaRPr lang="en-US" sz="1600" i="1" dirty="0"/>
          </a:p>
        </p:txBody>
      </p:sp>
    </p:spTree>
    <p:extLst>
      <p:ext uri="{BB962C8B-B14F-4D97-AF65-F5344CB8AC3E}">
        <p14:creationId xmlns:p14="http://schemas.microsoft.com/office/powerpoint/2010/main" val="3338279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BDD4C-E0D6-DE42-A1E8-606BFA00C0CA}"/>
              </a:ext>
            </a:extLst>
          </p:cNvPr>
          <p:cNvSpPr>
            <a:spLocks noGrp="1"/>
          </p:cNvSpPr>
          <p:nvPr>
            <p:ph type="title"/>
          </p:nvPr>
        </p:nvSpPr>
        <p:spPr/>
        <p:txBody>
          <a:bodyPr/>
          <a:lstStyle/>
          <a:p>
            <a:r>
              <a:rPr lang="en-US" dirty="0"/>
              <a:t>Home Office Guidance (4)</a:t>
            </a:r>
          </a:p>
        </p:txBody>
      </p:sp>
      <p:sp>
        <p:nvSpPr>
          <p:cNvPr id="3" name="Content Placeholder 2">
            <a:extLst>
              <a:ext uri="{FF2B5EF4-FFF2-40B4-BE49-F238E27FC236}">
                <a16:creationId xmlns:a16="http://schemas.microsoft.com/office/drawing/2014/main" id="{7C7D79B8-76F5-814D-A313-C231D31B13D9}"/>
              </a:ext>
            </a:extLst>
          </p:cNvPr>
          <p:cNvSpPr>
            <a:spLocks noGrp="1"/>
          </p:cNvSpPr>
          <p:nvPr>
            <p:ph idx="1"/>
          </p:nvPr>
        </p:nvSpPr>
        <p:spPr/>
        <p:txBody>
          <a:bodyPr>
            <a:normAutofit fontScale="62500" lnSpcReduction="20000"/>
          </a:bodyPr>
          <a:lstStyle/>
          <a:p>
            <a:pPr marL="0" indent="0">
              <a:buNone/>
            </a:pPr>
            <a:r>
              <a:rPr lang="en-GB" i="1" dirty="0"/>
              <a:t>England and Wales: Deputy appointed by the Court of Protection </a:t>
            </a:r>
          </a:p>
          <a:p>
            <a:pPr marL="0" indent="0">
              <a:buNone/>
            </a:pPr>
            <a:r>
              <a:rPr lang="en-GB" i="1" dirty="0"/>
              <a:t>A deputy is authorised by the Court of Protection to make decisions on behalf of a person who lacks the mental capacity to make decisions for themselves and where there is no Power of Attorney already in place. </a:t>
            </a:r>
          </a:p>
          <a:p>
            <a:pPr marL="0" indent="0">
              <a:buNone/>
            </a:pPr>
            <a:endParaRPr lang="en-GB" i="1" dirty="0"/>
          </a:p>
          <a:p>
            <a:pPr marL="0" indent="0">
              <a:buNone/>
            </a:pPr>
            <a:r>
              <a:rPr lang="en-GB" i="1" dirty="0"/>
              <a:t>A deputy is usually a close relative or friend of the person who needs help making decisions. In other instances, a person can be engaged professionally to act as a deputy, for example, an accountant, solicitor or representative of the local authority. </a:t>
            </a:r>
          </a:p>
          <a:p>
            <a:pPr marL="0" indent="0">
              <a:buNone/>
            </a:pPr>
            <a:endParaRPr lang="en-GB" i="1" dirty="0"/>
          </a:p>
          <a:p>
            <a:pPr marL="0" indent="0">
              <a:buNone/>
            </a:pPr>
            <a:r>
              <a:rPr lang="en-GB" i="1" dirty="0"/>
              <a:t>Appointed deputies may make any necessary application for immigration status (including under the EU Settlement Scheme) on behalf of an individual as a result of a legal duty in their court order (e.g. property and financial affairs), or as a result of their general duty to act in the best interests of the individual. In either case, you must be satisfied that a deputy is acting within the scope of their decision-making powers by checking the terms of their court order, which must be provided to support the application. For example, the deputy order may grant the holder general authority to take possession and control of the affairs of the person lacking capacity.</a:t>
            </a:r>
            <a:endParaRPr lang="en-US" i="1" dirty="0"/>
          </a:p>
        </p:txBody>
      </p:sp>
    </p:spTree>
    <p:extLst>
      <p:ext uri="{BB962C8B-B14F-4D97-AF65-F5344CB8AC3E}">
        <p14:creationId xmlns:p14="http://schemas.microsoft.com/office/powerpoint/2010/main" val="35826749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1D34C-4CAE-6042-AC76-E272BEEF6003}"/>
              </a:ext>
            </a:extLst>
          </p:cNvPr>
          <p:cNvSpPr>
            <a:spLocks noGrp="1"/>
          </p:cNvSpPr>
          <p:nvPr>
            <p:ph type="title"/>
          </p:nvPr>
        </p:nvSpPr>
        <p:spPr/>
        <p:txBody>
          <a:bodyPr/>
          <a:lstStyle/>
          <a:p>
            <a:r>
              <a:rPr lang="en-US" dirty="0"/>
              <a:t>Home Office Guidance (5)</a:t>
            </a:r>
          </a:p>
        </p:txBody>
      </p:sp>
      <p:sp>
        <p:nvSpPr>
          <p:cNvPr id="3" name="Content Placeholder 2">
            <a:extLst>
              <a:ext uri="{FF2B5EF4-FFF2-40B4-BE49-F238E27FC236}">
                <a16:creationId xmlns:a16="http://schemas.microsoft.com/office/drawing/2014/main" id="{37974C6C-1D4E-B94D-9A5C-83FAB754EA09}"/>
              </a:ext>
            </a:extLst>
          </p:cNvPr>
          <p:cNvSpPr>
            <a:spLocks noGrp="1"/>
          </p:cNvSpPr>
          <p:nvPr>
            <p:ph idx="1"/>
          </p:nvPr>
        </p:nvSpPr>
        <p:spPr/>
        <p:txBody>
          <a:bodyPr>
            <a:normAutofit fontScale="25000" lnSpcReduction="20000"/>
          </a:bodyPr>
          <a:lstStyle/>
          <a:p>
            <a:pPr marL="0" indent="0">
              <a:buNone/>
            </a:pPr>
            <a:r>
              <a:rPr lang="en-GB" sz="5600" b="1" i="1" dirty="0"/>
              <a:t>Applications made by another appropriate third party </a:t>
            </a:r>
          </a:p>
          <a:p>
            <a:pPr marL="0" indent="0">
              <a:buNone/>
            </a:pPr>
            <a:r>
              <a:rPr lang="en-GB" sz="5600" i="1" dirty="0"/>
              <a:t>An application can be made on behalf of an adult applicant with mental capacity issues and/or care or support needs by another appropriate third party, for example a friend, relative, carer, social worker, support worker or legal representative. In each case, you must be satisfied that the person acting on behalf of the individual is authorised to do so and/or that they are acting in the best interests of the individual. </a:t>
            </a:r>
          </a:p>
          <a:p>
            <a:pPr marL="0" indent="0">
              <a:buNone/>
            </a:pPr>
            <a:r>
              <a:rPr lang="en-GB" sz="5600" i="1" dirty="0"/>
              <a:t>Evidence that may satisfy you of this may include: </a:t>
            </a:r>
          </a:p>
          <a:p>
            <a:pPr marL="0" indent="0">
              <a:buNone/>
            </a:pPr>
            <a:r>
              <a:rPr lang="en-GB" sz="5600" i="1" dirty="0"/>
              <a:t>• a letter from a doctor, health professional, social services department or solicitor confirming the circumstances </a:t>
            </a:r>
          </a:p>
          <a:p>
            <a:pPr marL="0" indent="0">
              <a:buNone/>
            </a:pPr>
            <a:r>
              <a:rPr lang="en-GB" sz="5600" i="1" dirty="0"/>
              <a:t>• a letter from the applicant themselves, authorising someone to act on their behalf </a:t>
            </a:r>
          </a:p>
          <a:p>
            <a:pPr marL="0" indent="0">
              <a:buNone/>
            </a:pPr>
            <a:r>
              <a:rPr lang="en-GB" sz="5600" i="1" dirty="0"/>
              <a:t>• evidence of a carer relationship where the third party is providing for the individual’s care needs, for example a Department for Work and Pensions letter confirming receipt of carer’s allowance </a:t>
            </a:r>
          </a:p>
          <a:p>
            <a:pPr marL="0" indent="0">
              <a:buNone/>
            </a:pPr>
            <a:endParaRPr lang="en-GB" sz="5600" i="1" dirty="0"/>
          </a:p>
          <a:p>
            <a:pPr marL="0" indent="0">
              <a:buNone/>
            </a:pPr>
            <a:r>
              <a:rPr lang="en-GB" sz="5600" i="1" dirty="0"/>
              <a:t>The third party must provide their contact details when prompted at the end of the online application process or in the relevant section of the appropriate paper application form. The third party must upload a letter in the evidence section of the online application form (or provide this with the appropriate paper application form) to inform the caseworker of the individual’s circumstances, including the reasons why the application is being made by a third party and their relationship to that individual…</a:t>
            </a:r>
          </a:p>
          <a:p>
            <a:pPr marL="0" indent="0">
              <a:buNone/>
            </a:pPr>
            <a:r>
              <a:rPr lang="en-GB" sz="5600" i="1" dirty="0"/>
              <a:t>The third party must also ensure they are acting appropriately according to the requirements of the Office of the Immigration Services Commissioner (OISC). OISC is the regulatory body for the provision of immigration advice. </a:t>
            </a:r>
          </a:p>
          <a:p>
            <a:pPr marL="0" indent="0">
              <a:buNone/>
            </a:pPr>
            <a:endParaRPr lang="en-GB" sz="5600" i="1" dirty="0"/>
          </a:p>
          <a:p>
            <a:pPr marL="0" indent="0">
              <a:buNone/>
            </a:pPr>
            <a:r>
              <a:rPr lang="en-GB" sz="5600" i="1" dirty="0"/>
              <a:t>Where advice or assistance is provided to an applicant by a friend or relative, who is not acting in a professional capacity, such advice and assistance does not require OISC regulation. Professionals such as carers, social workers or support workers can also provide technical assistance in completing the application without the need to be regulated by OISC, but they should ensure that they are not providing immigration advice. For example, they may provide assistance in completing and submitting the application form, by explaining what the form is asking for and entering the applicant’s responses. </a:t>
            </a:r>
          </a:p>
          <a:p>
            <a:pPr marL="0" indent="0">
              <a:buNone/>
            </a:pPr>
            <a:endParaRPr lang="en-GB" sz="5600" i="1" dirty="0"/>
          </a:p>
          <a:p>
            <a:pPr marL="0" indent="0">
              <a:buNone/>
            </a:pPr>
            <a:r>
              <a:rPr lang="en-GB" sz="5600" i="1" dirty="0"/>
              <a:t>Further information about assistance that can be provided without the requirement for regulation can be found in OISC’s Immigration Assistance Document.</a:t>
            </a:r>
          </a:p>
          <a:p>
            <a:pPr marL="0" indent="0">
              <a:buNone/>
            </a:pPr>
            <a:endParaRPr lang="en-US" dirty="0"/>
          </a:p>
        </p:txBody>
      </p:sp>
    </p:spTree>
    <p:extLst>
      <p:ext uri="{BB962C8B-B14F-4D97-AF65-F5344CB8AC3E}">
        <p14:creationId xmlns:p14="http://schemas.microsoft.com/office/powerpoint/2010/main" val="33739076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ctrTitle"/>
          </p:nvPr>
        </p:nvSpPr>
        <p:spPr>
          <a:xfrm>
            <a:off x="2279576" y="2063889"/>
            <a:ext cx="7772400" cy="2087562"/>
          </a:xfrm>
        </p:spPr>
        <p:txBody>
          <a:bodyPr/>
          <a:lstStyle/>
          <a:p>
            <a:pPr eaLnBrk="1" hangingPunct="1"/>
            <a:r>
              <a:rPr lang="en-GB" sz="4000" b="1" dirty="0"/>
              <a:t>Mental Capacity Act 2005</a:t>
            </a:r>
            <a:br>
              <a:rPr lang="en-GB" sz="4000" b="1" dirty="0"/>
            </a:br>
            <a:r>
              <a:rPr lang="en-GB" sz="4000" b="1" dirty="0"/>
              <a:t>(applies to people aged 16+)</a:t>
            </a:r>
          </a:p>
        </p:txBody>
      </p:sp>
    </p:spTree>
    <p:extLst>
      <p:ext uri="{BB962C8B-B14F-4D97-AF65-F5344CB8AC3E}">
        <p14:creationId xmlns:p14="http://schemas.microsoft.com/office/powerpoint/2010/main" val="14454770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E26A2-4A03-C94B-9D5B-CE9338E4F019}"/>
              </a:ext>
            </a:extLst>
          </p:cNvPr>
          <p:cNvSpPr>
            <a:spLocks noGrp="1"/>
          </p:cNvSpPr>
          <p:nvPr>
            <p:ph type="title"/>
          </p:nvPr>
        </p:nvSpPr>
        <p:spPr/>
        <p:txBody>
          <a:bodyPr/>
          <a:lstStyle/>
          <a:p>
            <a:r>
              <a:rPr lang="en-US" dirty="0"/>
              <a:t>Mental Capacity Act 2005 – Core Principles</a:t>
            </a:r>
          </a:p>
        </p:txBody>
      </p:sp>
      <p:sp>
        <p:nvSpPr>
          <p:cNvPr id="3" name="Content Placeholder 2">
            <a:extLst>
              <a:ext uri="{FF2B5EF4-FFF2-40B4-BE49-F238E27FC236}">
                <a16:creationId xmlns:a16="http://schemas.microsoft.com/office/drawing/2014/main" id="{76A1B80E-8C57-D640-9118-419D18B2D6FB}"/>
              </a:ext>
            </a:extLst>
          </p:cNvPr>
          <p:cNvSpPr>
            <a:spLocks noGrp="1"/>
          </p:cNvSpPr>
          <p:nvPr>
            <p:ph idx="1"/>
          </p:nvPr>
        </p:nvSpPr>
        <p:spPr/>
        <p:txBody>
          <a:bodyPr>
            <a:normAutofit fontScale="77500" lnSpcReduction="20000"/>
          </a:bodyPr>
          <a:lstStyle/>
          <a:p>
            <a:r>
              <a:rPr lang="en-US" dirty="0"/>
              <a:t>P must be assumed to have capacity unless it is established that he lacks it (s. 1(2))</a:t>
            </a:r>
          </a:p>
          <a:p>
            <a:r>
              <a:rPr lang="en-US" dirty="0"/>
              <a:t>P is not to be treated as unable to make a decision unless all practicable steps to help him to do so have been taken without success (s. 1(3))</a:t>
            </a:r>
          </a:p>
          <a:p>
            <a:r>
              <a:rPr lang="en-US" dirty="0"/>
              <a:t>P is not to be treated as unable to make a decision merely because he makes an unwise decision (s. 1(4))</a:t>
            </a:r>
          </a:p>
          <a:p>
            <a:r>
              <a:rPr lang="en-US" dirty="0"/>
              <a:t>An act done, or decision made, under this Act for or on behalf of a person who lacks capacity must be done, or made, in his best interests (s. 1(5)); and</a:t>
            </a:r>
          </a:p>
          <a:p>
            <a:r>
              <a:rPr lang="en-US" dirty="0"/>
              <a:t>Before the act is done, or the decision is made, regard must be had to whether the purpose for which it is needed can be as effectively achieved in a way that is less restrictive of the person’s rights and freedom of action (s. 1(6))</a:t>
            </a:r>
          </a:p>
          <a:p>
            <a:endParaRPr lang="en-US" dirty="0"/>
          </a:p>
          <a:p>
            <a:endParaRPr lang="en-US" dirty="0"/>
          </a:p>
        </p:txBody>
      </p:sp>
    </p:spTree>
    <p:extLst>
      <p:ext uri="{BB962C8B-B14F-4D97-AF65-F5344CB8AC3E}">
        <p14:creationId xmlns:p14="http://schemas.microsoft.com/office/powerpoint/2010/main" val="12749507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8B0F7-E966-8844-8E18-5931448DE11C}"/>
              </a:ext>
            </a:extLst>
          </p:cNvPr>
          <p:cNvSpPr>
            <a:spLocks noGrp="1"/>
          </p:cNvSpPr>
          <p:nvPr>
            <p:ph type="title"/>
          </p:nvPr>
        </p:nvSpPr>
        <p:spPr/>
        <p:txBody>
          <a:bodyPr/>
          <a:lstStyle/>
          <a:p>
            <a:r>
              <a:rPr lang="en-US" dirty="0"/>
              <a:t>Capacity is decision-specific</a:t>
            </a:r>
          </a:p>
        </p:txBody>
      </p:sp>
      <p:sp>
        <p:nvSpPr>
          <p:cNvPr id="3" name="Content Placeholder 2">
            <a:extLst>
              <a:ext uri="{FF2B5EF4-FFF2-40B4-BE49-F238E27FC236}">
                <a16:creationId xmlns:a16="http://schemas.microsoft.com/office/drawing/2014/main" id="{D213C31B-3A15-1C4E-840E-EEAACD21FA48}"/>
              </a:ext>
            </a:extLst>
          </p:cNvPr>
          <p:cNvSpPr>
            <a:spLocks noGrp="1"/>
          </p:cNvSpPr>
          <p:nvPr>
            <p:ph idx="1"/>
          </p:nvPr>
        </p:nvSpPr>
        <p:spPr/>
        <p:txBody>
          <a:bodyPr>
            <a:normAutofit fontScale="85000" lnSpcReduction="10000"/>
          </a:bodyPr>
          <a:lstStyle/>
          <a:p>
            <a:r>
              <a:rPr lang="en-US" dirty="0"/>
              <a:t>Capacity is decision-specific</a:t>
            </a:r>
          </a:p>
          <a:p>
            <a:r>
              <a:rPr lang="en-US" dirty="0"/>
              <a:t>Need to identify the relevant decision – for example:</a:t>
            </a:r>
          </a:p>
          <a:p>
            <a:pPr lvl="1"/>
            <a:r>
              <a:rPr lang="en-US" dirty="0"/>
              <a:t>Does P have capacity to decide whether or not to make an EUSS application?</a:t>
            </a:r>
          </a:p>
          <a:p>
            <a:pPr lvl="1"/>
            <a:r>
              <a:rPr lang="en-US" dirty="0"/>
              <a:t>Does P have capacity to decide whether or not to instruct someone else to make an EUSS application on their behalf?</a:t>
            </a:r>
          </a:p>
          <a:p>
            <a:pPr lvl="1"/>
            <a:r>
              <a:rPr lang="en-US" dirty="0"/>
              <a:t>Does P have capacity to make the various decisions needed in order to make an EUSS application?</a:t>
            </a:r>
          </a:p>
          <a:p>
            <a:r>
              <a:rPr lang="en-US" dirty="0"/>
              <a:t>Remember: P may lack capacity to make one decision (e.g. whether to undergo a programme of treatment for drug addiction) but have capacity to make another (e.g. whether or not to make an EUSS application)</a:t>
            </a:r>
          </a:p>
        </p:txBody>
      </p:sp>
    </p:spTree>
    <p:extLst>
      <p:ext uri="{BB962C8B-B14F-4D97-AF65-F5344CB8AC3E}">
        <p14:creationId xmlns:p14="http://schemas.microsoft.com/office/powerpoint/2010/main" val="3470027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ctrTitle"/>
          </p:nvPr>
        </p:nvSpPr>
        <p:spPr>
          <a:xfrm>
            <a:off x="2279576" y="2063889"/>
            <a:ext cx="7772400" cy="2087562"/>
          </a:xfrm>
        </p:spPr>
        <p:txBody>
          <a:bodyPr/>
          <a:lstStyle/>
          <a:p>
            <a:pPr eaLnBrk="1" hangingPunct="1"/>
            <a:r>
              <a:rPr lang="en-GB" sz="4000" b="1" dirty="0"/>
              <a:t>Very Brief Overview of the EUSS</a:t>
            </a:r>
          </a:p>
        </p:txBody>
      </p:sp>
    </p:spTree>
    <p:extLst>
      <p:ext uri="{BB962C8B-B14F-4D97-AF65-F5344CB8AC3E}">
        <p14:creationId xmlns:p14="http://schemas.microsoft.com/office/powerpoint/2010/main" val="21369343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71006-CB8C-2D48-B70F-E7C53E2DC070}"/>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A574EE14-47DC-6B4C-B90D-FA53E50AEDCC}"/>
              </a:ext>
            </a:extLst>
          </p:cNvPr>
          <p:cNvSpPr>
            <a:spLocks noGrp="1"/>
          </p:cNvSpPr>
          <p:nvPr>
            <p:ph idx="1"/>
          </p:nvPr>
        </p:nvSpPr>
        <p:spPr/>
        <p:txBody>
          <a:bodyPr>
            <a:normAutofit fontScale="85000" lnSpcReduction="20000"/>
          </a:bodyPr>
          <a:lstStyle/>
          <a:p>
            <a:r>
              <a:rPr lang="en-US" dirty="0"/>
              <a:t>Need authority</a:t>
            </a:r>
          </a:p>
          <a:p>
            <a:r>
              <a:rPr lang="en-US" dirty="0"/>
              <a:t>Must be in person’s best interests</a:t>
            </a:r>
          </a:p>
          <a:p>
            <a:r>
              <a:rPr lang="en-US" dirty="0"/>
              <a:t>Need to provide a letter/evidence, showing that:</a:t>
            </a:r>
          </a:p>
          <a:p>
            <a:pPr lvl="1"/>
            <a:r>
              <a:rPr lang="en-US" dirty="0"/>
              <a:t>The person lacks mental capacity in relevant respects:</a:t>
            </a:r>
          </a:p>
          <a:p>
            <a:pPr lvl="2"/>
            <a:r>
              <a:rPr lang="en-US" dirty="0"/>
              <a:t>Social worker assessment?</a:t>
            </a:r>
          </a:p>
          <a:p>
            <a:pPr lvl="2"/>
            <a:r>
              <a:rPr lang="en-US" dirty="0"/>
              <a:t>GP assessment?</a:t>
            </a:r>
          </a:p>
          <a:p>
            <a:pPr lvl="2"/>
            <a:r>
              <a:rPr lang="en-US" dirty="0"/>
              <a:t>Psychiatrist/psychologist assessment?</a:t>
            </a:r>
          </a:p>
          <a:p>
            <a:pPr lvl="2"/>
            <a:r>
              <a:rPr lang="en-US" dirty="0"/>
              <a:t>S. 49 report?</a:t>
            </a:r>
          </a:p>
          <a:p>
            <a:pPr lvl="1"/>
            <a:r>
              <a:rPr lang="en-US" dirty="0"/>
              <a:t>It is in their best interests to make the EUSS application</a:t>
            </a:r>
          </a:p>
          <a:p>
            <a:pPr lvl="1"/>
            <a:r>
              <a:rPr lang="en-US" dirty="0"/>
              <a:t>The third party has authority to make the application (e.g. LPA, Order appointing them as deputy, order of CoP granting permission, or evidence that requirements of S. 5 MCA 2005 are met)</a:t>
            </a:r>
          </a:p>
          <a:p>
            <a:pPr lvl="1"/>
            <a:endParaRPr lang="en-US" dirty="0"/>
          </a:p>
          <a:p>
            <a:endParaRPr lang="en-US" dirty="0"/>
          </a:p>
        </p:txBody>
      </p:sp>
    </p:spTree>
    <p:extLst>
      <p:ext uri="{BB962C8B-B14F-4D97-AF65-F5344CB8AC3E}">
        <p14:creationId xmlns:p14="http://schemas.microsoft.com/office/powerpoint/2010/main" val="12810674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ctrTitle"/>
          </p:nvPr>
        </p:nvSpPr>
        <p:spPr>
          <a:xfrm>
            <a:off x="2279576" y="2063889"/>
            <a:ext cx="7772400" cy="2087562"/>
          </a:xfrm>
        </p:spPr>
        <p:txBody>
          <a:bodyPr/>
          <a:lstStyle/>
          <a:p>
            <a:pPr eaLnBrk="1" hangingPunct="1"/>
            <a:r>
              <a:rPr lang="en-GB" sz="4000" b="1" dirty="0"/>
              <a:t>The test for lacking mental capacity</a:t>
            </a:r>
          </a:p>
        </p:txBody>
      </p:sp>
    </p:spTree>
    <p:extLst>
      <p:ext uri="{BB962C8B-B14F-4D97-AF65-F5344CB8AC3E}">
        <p14:creationId xmlns:p14="http://schemas.microsoft.com/office/powerpoint/2010/main" val="27182282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FDC45-559D-B047-A113-F4FB6F5C26A6}"/>
              </a:ext>
            </a:extLst>
          </p:cNvPr>
          <p:cNvSpPr>
            <a:spLocks noGrp="1"/>
          </p:cNvSpPr>
          <p:nvPr>
            <p:ph type="title"/>
          </p:nvPr>
        </p:nvSpPr>
        <p:spPr/>
        <p:txBody>
          <a:bodyPr/>
          <a:lstStyle/>
          <a:p>
            <a:r>
              <a:rPr lang="en-US" dirty="0"/>
              <a:t>The test for lacking capacity - Section 2 MCA (1)</a:t>
            </a:r>
          </a:p>
        </p:txBody>
      </p:sp>
      <p:sp>
        <p:nvSpPr>
          <p:cNvPr id="3" name="Content Placeholder 2">
            <a:extLst>
              <a:ext uri="{FF2B5EF4-FFF2-40B4-BE49-F238E27FC236}">
                <a16:creationId xmlns:a16="http://schemas.microsoft.com/office/drawing/2014/main" id="{B5C36FE3-5464-7148-826E-0CB3AD74BDF5}"/>
              </a:ext>
            </a:extLst>
          </p:cNvPr>
          <p:cNvSpPr>
            <a:spLocks noGrp="1"/>
          </p:cNvSpPr>
          <p:nvPr>
            <p:ph idx="1"/>
          </p:nvPr>
        </p:nvSpPr>
        <p:spPr/>
        <p:txBody>
          <a:bodyPr>
            <a:normAutofit fontScale="92500" lnSpcReduction="10000"/>
          </a:bodyPr>
          <a:lstStyle/>
          <a:p>
            <a:r>
              <a:rPr lang="en-US" dirty="0"/>
              <a:t>“</a:t>
            </a:r>
            <a:r>
              <a:rPr lang="en-US" i="1" dirty="0"/>
              <a:t>…a person lacks capacity in relation to a matter if at the material time he is unable to make a decision for himself in relation to the matter because of an impairment of or a disturbance in the functioning of the mind or the brain</a:t>
            </a:r>
            <a:r>
              <a:rPr lang="en-US" dirty="0"/>
              <a:t>” (s. 2(1))</a:t>
            </a:r>
          </a:p>
          <a:p>
            <a:r>
              <a:rPr lang="en-US" dirty="0"/>
              <a:t>Three parts to the test:</a:t>
            </a:r>
          </a:p>
          <a:p>
            <a:pPr lvl="1"/>
            <a:r>
              <a:rPr lang="en-US" dirty="0"/>
              <a:t>Is the person unable to make the decision in question?</a:t>
            </a:r>
          </a:p>
          <a:p>
            <a:pPr lvl="1"/>
            <a:r>
              <a:rPr lang="en-US" dirty="0"/>
              <a:t>If so, do they have an impairment or disturbance in the functioning of their mind or brain?</a:t>
            </a:r>
          </a:p>
          <a:p>
            <a:pPr lvl="1"/>
            <a:r>
              <a:rPr lang="en-US" dirty="0"/>
              <a:t>If so, is the inability to make the decision </a:t>
            </a:r>
            <a:r>
              <a:rPr lang="en-US" i="1" dirty="0"/>
              <a:t>caused by</a:t>
            </a:r>
            <a:r>
              <a:rPr lang="en-US" dirty="0"/>
              <a:t> the impairment/disturbance in the functioning of the mind or brain?</a:t>
            </a:r>
          </a:p>
        </p:txBody>
      </p:sp>
    </p:spTree>
    <p:extLst>
      <p:ext uri="{BB962C8B-B14F-4D97-AF65-F5344CB8AC3E}">
        <p14:creationId xmlns:p14="http://schemas.microsoft.com/office/powerpoint/2010/main" val="2851031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9C112-6001-CF4B-8271-71AA7B2ECF5E}"/>
              </a:ext>
            </a:extLst>
          </p:cNvPr>
          <p:cNvSpPr>
            <a:spLocks noGrp="1"/>
          </p:cNvSpPr>
          <p:nvPr>
            <p:ph type="title"/>
          </p:nvPr>
        </p:nvSpPr>
        <p:spPr/>
        <p:txBody>
          <a:bodyPr/>
          <a:lstStyle/>
          <a:p>
            <a:r>
              <a:rPr lang="en-US" dirty="0"/>
              <a:t>The test for lacking capacity - Section 2 MCA (2)</a:t>
            </a:r>
          </a:p>
        </p:txBody>
      </p:sp>
      <p:sp>
        <p:nvSpPr>
          <p:cNvPr id="3" name="Content Placeholder 2">
            <a:extLst>
              <a:ext uri="{FF2B5EF4-FFF2-40B4-BE49-F238E27FC236}">
                <a16:creationId xmlns:a16="http://schemas.microsoft.com/office/drawing/2014/main" id="{76DCAD1B-39EA-D549-94D6-90755A7D7338}"/>
              </a:ext>
            </a:extLst>
          </p:cNvPr>
          <p:cNvSpPr>
            <a:spLocks noGrp="1"/>
          </p:cNvSpPr>
          <p:nvPr>
            <p:ph idx="1"/>
          </p:nvPr>
        </p:nvSpPr>
        <p:spPr/>
        <p:txBody>
          <a:bodyPr/>
          <a:lstStyle/>
          <a:p>
            <a:r>
              <a:rPr lang="en-US" dirty="0"/>
              <a:t>Does not matter whether impairment/disturbance is permanent or temporary </a:t>
            </a:r>
          </a:p>
          <a:p>
            <a:r>
              <a:rPr lang="en-US" dirty="0"/>
              <a:t>Lack of capacity cannot be established merely by reference to:</a:t>
            </a:r>
          </a:p>
          <a:p>
            <a:pPr lvl="1"/>
            <a:r>
              <a:rPr lang="en-US" dirty="0"/>
              <a:t>Age or appearance (s. 2(3)(a)MCA)</a:t>
            </a:r>
          </a:p>
          <a:p>
            <a:pPr lvl="1"/>
            <a:r>
              <a:rPr lang="en-US" dirty="0"/>
              <a:t>A condition of P’s, or an aspect of P’s behaviour that might lead people to make unjustified assumptions about P’s capacity (s. 2(3)(b))</a:t>
            </a:r>
          </a:p>
        </p:txBody>
      </p:sp>
    </p:spTree>
    <p:extLst>
      <p:ext uri="{BB962C8B-B14F-4D97-AF65-F5344CB8AC3E}">
        <p14:creationId xmlns:p14="http://schemas.microsoft.com/office/powerpoint/2010/main" val="41440615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B6CF7-FFB7-A54A-BF5E-DEBD514DEE51}"/>
              </a:ext>
            </a:extLst>
          </p:cNvPr>
          <p:cNvSpPr>
            <a:spLocks noGrp="1"/>
          </p:cNvSpPr>
          <p:nvPr>
            <p:ph type="title"/>
          </p:nvPr>
        </p:nvSpPr>
        <p:spPr/>
        <p:txBody>
          <a:bodyPr>
            <a:normAutofit/>
          </a:bodyPr>
          <a:lstStyle/>
          <a:p>
            <a:r>
              <a:rPr lang="en-US" dirty="0"/>
              <a:t>Is P unable to make the decision?</a:t>
            </a:r>
          </a:p>
        </p:txBody>
      </p:sp>
      <p:sp>
        <p:nvSpPr>
          <p:cNvPr id="3" name="Content Placeholder 2">
            <a:extLst>
              <a:ext uri="{FF2B5EF4-FFF2-40B4-BE49-F238E27FC236}">
                <a16:creationId xmlns:a16="http://schemas.microsoft.com/office/drawing/2014/main" id="{B08C9517-DAAF-7B42-95D0-366B8FA9A074}"/>
              </a:ext>
            </a:extLst>
          </p:cNvPr>
          <p:cNvSpPr>
            <a:spLocks noGrp="1"/>
          </p:cNvSpPr>
          <p:nvPr>
            <p:ph idx="1"/>
          </p:nvPr>
        </p:nvSpPr>
        <p:spPr/>
        <p:txBody>
          <a:bodyPr/>
          <a:lstStyle/>
          <a:p>
            <a:r>
              <a:rPr lang="en-US" dirty="0"/>
              <a:t>Section 3 MCA 2005:</a:t>
            </a:r>
          </a:p>
          <a:p>
            <a:pPr lvl="1"/>
            <a:r>
              <a:rPr lang="en-US" dirty="0"/>
              <a:t>P is unable to make a decision for himself if he is unable to:</a:t>
            </a:r>
          </a:p>
          <a:p>
            <a:pPr lvl="2"/>
            <a:r>
              <a:rPr lang="en-US" dirty="0"/>
              <a:t>understand the information relevant to the decision or</a:t>
            </a:r>
          </a:p>
          <a:p>
            <a:pPr lvl="2"/>
            <a:r>
              <a:rPr lang="en-US" dirty="0"/>
              <a:t>retain that information; or</a:t>
            </a:r>
          </a:p>
          <a:p>
            <a:pPr lvl="2"/>
            <a:r>
              <a:rPr lang="en-US" dirty="0"/>
              <a:t>use or weigh that information as part of the process of making the decision; or</a:t>
            </a:r>
          </a:p>
          <a:p>
            <a:pPr lvl="2"/>
            <a:r>
              <a:rPr lang="en-US" dirty="0"/>
              <a:t>communicate his decision (whether by using sign language or any other means)</a:t>
            </a:r>
          </a:p>
          <a:p>
            <a:endParaRPr lang="en-US" dirty="0"/>
          </a:p>
        </p:txBody>
      </p:sp>
    </p:spTree>
    <p:extLst>
      <p:ext uri="{BB962C8B-B14F-4D97-AF65-F5344CB8AC3E}">
        <p14:creationId xmlns:p14="http://schemas.microsoft.com/office/powerpoint/2010/main" val="33846684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8F9B7-6B96-214B-9D4C-60D49324E194}"/>
              </a:ext>
            </a:extLst>
          </p:cNvPr>
          <p:cNvSpPr>
            <a:spLocks noGrp="1"/>
          </p:cNvSpPr>
          <p:nvPr>
            <p:ph type="title"/>
          </p:nvPr>
        </p:nvSpPr>
        <p:spPr/>
        <p:txBody>
          <a:bodyPr>
            <a:normAutofit fontScale="90000"/>
          </a:bodyPr>
          <a:lstStyle/>
          <a:p>
            <a:r>
              <a:rPr lang="en-US" dirty="0"/>
              <a:t>Unable to </a:t>
            </a:r>
            <a:r>
              <a:rPr lang="en-US" b="1" dirty="0"/>
              <a:t>understand</a:t>
            </a:r>
            <a:r>
              <a:rPr lang="en-US" dirty="0"/>
              <a:t> relevant information? (1)</a:t>
            </a:r>
          </a:p>
        </p:txBody>
      </p:sp>
      <p:sp>
        <p:nvSpPr>
          <p:cNvPr id="3" name="Content Placeholder 2">
            <a:extLst>
              <a:ext uri="{FF2B5EF4-FFF2-40B4-BE49-F238E27FC236}">
                <a16:creationId xmlns:a16="http://schemas.microsoft.com/office/drawing/2014/main" id="{08A7308E-EA73-9941-9E35-840E3B7F038C}"/>
              </a:ext>
            </a:extLst>
          </p:cNvPr>
          <p:cNvSpPr>
            <a:spLocks noGrp="1"/>
          </p:cNvSpPr>
          <p:nvPr>
            <p:ph idx="1"/>
          </p:nvPr>
        </p:nvSpPr>
        <p:spPr/>
        <p:txBody>
          <a:bodyPr>
            <a:normAutofit fontScale="85000" lnSpcReduction="20000"/>
          </a:bodyPr>
          <a:lstStyle/>
          <a:p>
            <a:r>
              <a:rPr lang="en-US" dirty="0"/>
              <a:t>Need to identify what the relevant information is (see next slide)</a:t>
            </a:r>
          </a:p>
          <a:p>
            <a:r>
              <a:rPr lang="en-US" dirty="0"/>
              <a:t>Not necessary to understand every last detail – just need to understand the salient factors </a:t>
            </a:r>
          </a:p>
          <a:p>
            <a:r>
              <a:rPr lang="en-US" dirty="0"/>
              <a:t>Must not regard P as unable to understand if they are able to understand an explanation that is given in a way that is appropriate to their circumstances - e.g. using simple language, visual aids or any other means (s. 3 (2) MCA)</a:t>
            </a:r>
          </a:p>
          <a:p>
            <a:r>
              <a:rPr lang="en-US" dirty="0"/>
              <a:t>Section 3(4) MCA – “relevant information” includes the reasonably foreseeable consequences of:</a:t>
            </a:r>
          </a:p>
          <a:p>
            <a:pPr lvl="1"/>
            <a:r>
              <a:rPr lang="en-US" dirty="0"/>
              <a:t>(a) deciding one way or another; or</a:t>
            </a:r>
          </a:p>
          <a:p>
            <a:pPr lvl="1"/>
            <a:r>
              <a:rPr lang="en-US" dirty="0"/>
              <a:t>(b) failing to make the decision</a:t>
            </a:r>
          </a:p>
          <a:p>
            <a:r>
              <a:rPr lang="en-US" dirty="0"/>
              <a:t>What information is relevant will depend on the decision in question</a:t>
            </a:r>
          </a:p>
          <a:p>
            <a:endParaRPr lang="en-US" dirty="0"/>
          </a:p>
        </p:txBody>
      </p:sp>
    </p:spTree>
    <p:extLst>
      <p:ext uri="{BB962C8B-B14F-4D97-AF65-F5344CB8AC3E}">
        <p14:creationId xmlns:p14="http://schemas.microsoft.com/office/powerpoint/2010/main" val="13630346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5FCCD-96AD-ED4E-943C-29110615298F}"/>
              </a:ext>
            </a:extLst>
          </p:cNvPr>
          <p:cNvSpPr>
            <a:spLocks noGrp="1"/>
          </p:cNvSpPr>
          <p:nvPr>
            <p:ph type="title"/>
          </p:nvPr>
        </p:nvSpPr>
        <p:spPr/>
        <p:txBody>
          <a:bodyPr>
            <a:normAutofit fontScale="90000"/>
          </a:bodyPr>
          <a:lstStyle/>
          <a:p>
            <a:r>
              <a:rPr lang="en-US" dirty="0"/>
              <a:t>Unable to </a:t>
            </a:r>
            <a:r>
              <a:rPr lang="en-US" b="1" dirty="0"/>
              <a:t>understand</a:t>
            </a:r>
            <a:r>
              <a:rPr lang="en-US" dirty="0"/>
              <a:t> relevant information? (2)</a:t>
            </a:r>
          </a:p>
        </p:txBody>
      </p:sp>
      <p:sp>
        <p:nvSpPr>
          <p:cNvPr id="3" name="Content Placeholder 2">
            <a:extLst>
              <a:ext uri="{FF2B5EF4-FFF2-40B4-BE49-F238E27FC236}">
                <a16:creationId xmlns:a16="http://schemas.microsoft.com/office/drawing/2014/main" id="{4568BA60-1F40-8D48-B509-13A93E15E7CB}"/>
              </a:ext>
            </a:extLst>
          </p:cNvPr>
          <p:cNvSpPr>
            <a:spLocks noGrp="1"/>
          </p:cNvSpPr>
          <p:nvPr>
            <p:ph idx="1"/>
          </p:nvPr>
        </p:nvSpPr>
        <p:spPr/>
        <p:txBody>
          <a:bodyPr>
            <a:normAutofit lnSpcReduction="10000"/>
          </a:bodyPr>
          <a:lstStyle/>
          <a:p>
            <a:r>
              <a:rPr lang="en-US" dirty="0"/>
              <a:t>Information relevant to deciding whether or not to make an EU Settlement Scheme application includes:</a:t>
            </a:r>
          </a:p>
          <a:p>
            <a:pPr lvl="1"/>
            <a:r>
              <a:rPr lang="en-US" dirty="0"/>
              <a:t>What the EU Settlement scheme is</a:t>
            </a:r>
          </a:p>
          <a:p>
            <a:pPr lvl="1"/>
            <a:r>
              <a:rPr lang="en-US" dirty="0"/>
              <a:t>The need to apply even to maintain the status quo</a:t>
            </a:r>
          </a:p>
          <a:p>
            <a:pPr lvl="1"/>
            <a:r>
              <a:rPr lang="en-US" dirty="0"/>
              <a:t>Basics of what an application requires</a:t>
            </a:r>
          </a:p>
          <a:p>
            <a:pPr lvl="1"/>
            <a:r>
              <a:rPr lang="en-US" dirty="0"/>
              <a:t>Reasonably foreseeable consequences of deciding to apply (including salient advantages and disadvantages)</a:t>
            </a:r>
          </a:p>
          <a:p>
            <a:pPr lvl="1"/>
            <a:r>
              <a:rPr lang="en-US" dirty="0"/>
              <a:t>Reasonably foreseeable consequences of deciding not to apply, or of not making a decision either way (including salient advantages &amp; disadvantages )</a:t>
            </a:r>
          </a:p>
          <a:p>
            <a:pPr lvl="2"/>
            <a:endParaRPr lang="en-US" dirty="0"/>
          </a:p>
          <a:p>
            <a:pPr lvl="2"/>
            <a:endParaRPr lang="en-US" dirty="0"/>
          </a:p>
          <a:p>
            <a:pPr lvl="1"/>
            <a:endParaRPr lang="en-US" dirty="0"/>
          </a:p>
        </p:txBody>
      </p:sp>
    </p:spTree>
    <p:extLst>
      <p:ext uri="{BB962C8B-B14F-4D97-AF65-F5344CB8AC3E}">
        <p14:creationId xmlns:p14="http://schemas.microsoft.com/office/powerpoint/2010/main" val="15197034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FE3BE-0E27-7241-A60B-8E911408F2C4}"/>
              </a:ext>
            </a:extLst>
          </p:cNvPr>
          <p:cNvSpPr>
            <a:spLocks noGrp="1"/>
          </p:cNvSpPr>
          <p:nvPr>
            <p:ph type="title"/>
          </p:nvPr>
        </p:nvSpPr>
        <p:spPr/>
        <p:txBody>
          <a:bodyPr/>
          <a:lstStyle/>
          <a:p>
            <a:r>
              <a:rPr lang="en-US" dirty="0"/>
              <a:t>Unable to </a:t>
            </a:r>
            <a:r>
              <a:rPr lang="en-US" b="1" dirty="0"/>
              <a:t>retain</a:t>
            </a:r>
            <a:r>
              <a:rPr lang="en-US" dirty="0"/>
              <a:t> relevant information? </a:t>
            </a:r>
          </a:p>
        </p:txBody>
      </p:sp>
      <p:sp>
        <p:nvSpPr>
          <p:cNvPr id="3" name="Content Placeholder 2">
            <a:extLst>
              <a:ext uri="{FF2B5EF4-FFF2-40B4-BE49-F238E27FC236}">
                <a16:creationId xmlns:a16="http://schemas.microsoft.com/office/drawing/2014/main" id="{20D40E2E-D1E6-4D46-965F-B9041CF328E5}"/>
              </a:ext>
            </a:extLst>
          </p:cNvPr>
          <p:cNvSpPr>
            <a:spLocks noGrp="1"/>
          </p:cNvSpPr>
          <p:nvPr>
            <p:ph idx="1"/>
          </p:nvPr>
        </p:nvSpPr>
        <p:spPr/>
        <p:txBody>
          <a:bodyPr/>
          <a:lstStyle/>
          <a:p>
            <a:r>
              <a:rPr lang="en-US" dirty="0"/>
              <a:t>Only needs to be able to retain the salient points for long enough to be able to make the decision</a:t>
            </a:r>
          </a:p>
          <a:p>
            <a:r>
              <a:rPr lang="en-US" dirty="0"/>
              <a:t>S. 3(3) MCA 2005:</a:t>
            </a:r>
          </a:p>
          <a:p>
            <a:pPr lvl="1"/>
            <a:r>
              <a:rPr lang="en-US" dirty="0"/>
              <a:t>“The fact that a person is able to retain the information relevant to a decision for a short period only does not prevent him from being regarded as able to make the decision”</a:t>
            </a:r>
          </a:p>
        </p:txBody>
      </p:sp>
    </p:spTree>
    <p:extLst>
      <p:ext uri="{BB962C8B-B14F-4D97-AF65-F5344CB8AC3E}">
        <p14:creationId xmlns:p14="http://schemas.microsoft.com/office/powerpoint/2010/main" val="26852711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1C563-6883-4C44-ABE9-62640A9C52C0}"/>
              </a:ext>
            </a:extLst>
          </p:cNvPr>
          <p:cNvSpPr>
            <a:spLocks noGrp="1"/>
          </p:cNvSpPr>
          <p:nvPr>
            <p:ph type="title"/>
          </p:nvPr>
        </p:nvSpPr>
        <p:spPr/>
        <p:txBody>
          <a:bodyPr>
            <a:normAutofit fontScale="90000"/>
          </a:bodyPr>
          <a:lstStyle/>
          <a:p>
            <a:r>
              <a:rPr lang="en-US" dirty="0"/>
              <a:t>Unable to </a:t>
            </a:r>
            <a:r>
              <a:rPr lang="en-US" b="1" dirty="0"/>
              <a:t>use or weigh</a:t>
            </a:r>
            <a:r>
              <a:rPr lang="en-US" dirty="0"/>
              <a:t> relevant information? (1)</a:t>
            </a:r>
          </a:p>
        </p:txBody>
      </p:sp>
      <p:sp>
        <p:nvSpPr>
          <p:cNvPr id="3" name="Content Placeholder 2">
            <a:extLst>
              <a:ext uri="{FF2B5EF4-FFF2-40B4-BE49-F238E27FC236}">
                <a16:creationId xmlns:a16="http://schemas.microsoft.com/office/drawing/2014/main" id="{E24CF563-EF34-6D41-A722-F01585ABB187}"/>
              </a:ext>
            </a:extLst>
          </p:cNvPr>
          <p:cNvSpPr>
            <a:spLocks noGrp="1"/>
          </p:cNvSpPr>
          <p:nvPr>
            <p:ph idx="1"/>
          </p:nvPr>
        </p:nvSpPr>
        <p:spPr/>
        <p:txBody>
          <a:bodyPr>
            <a:normAutofit/>
          </a:bodyPr>
          <a:lstStyle/>
          <a:p>
            <a:r>
              <a:rPr lang="en-US" dirty="0"/>
              <a:t>This is about the decision-making process itself - using and weighing the relevant salient information to reach a decision.</a:t>
            </a:r>
          </a:p>
          <a:p>
            <a:r>
              <a:rPr lang="en-US" dirty="0"/>
              <a:t>The Court of Protection has described it as:</a:t>
            </a:r>
          </a:p>
          <a:p>
            <a:pPr marL="400050" lvl="1" indent="0">
              <a:buNone/>
            </a:pPr>
            <a:r>
              <a:rPr lang="en-US" i="1" dirty="0"/>
              <a:t>“…the capacity actually to engage in the decision-making process itself and to be able to see the various parts of the argument and to relate the one to another”</a:t>
            </a:r>
          </a:p>
        </p:txBody>
      </p:sp>
    </p:spTree>
    <p:extLst>
      <p:ext uri="{BB962C8B-B14F-4D97-AF65-F5344CB8AC3E}">
        <p14:creationId xmlns:p14="http://schemas.microsoft.com/office/powerpoint/2010/main" val="42578345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E8E74-D51E-8845-88E0-315A37CE3310}"/>
              </a:ext>
            </a:extLst>
          </p:cNvPr>
          <p:cNvSpPr>
            <a:spLocks noGrp="1"/>
          </p:cNvSpPr>
          <p:nvPr>
            <p:ph type="title"/>
          </p:nvPr>
        </p:nvSpPr>
        <p:spPr/>
        <p:txBody>
          <a:bodyPr>
            <a:normAutofit fontScale="90000"/>
          </a:bodyPr>
          <a:lstStyle/>
          <a:p>
            <a:r>
              <a:rPr lang="en-US" dirty="0"/>
              <a:t>Unable to </a:t>
            </a:r>
            <a:r>
              <a:rPr lang="en-US" b="1" dirty="0"/>
              <a:t>use or weigh </a:t>
            </a:r>
            <a:r>
              <a:rPr lang="en-US" dirty="0"/>
              <a:t>relevant information? (2)</a:t>
            </a:r>
          </a:p>
        </p:txBody>
      </p:sp>
      <p:sp>
        <p:nvSpPr>
          <p:cNvPr id="3" name="Content Placeholder 2">
            <a:extLst>
              <a:ext uri="{FF2B5EF4-FFF2-40B4-BE49-F238E27FC236}">
                <a16:creationId xmlns:a16="http://schemas.microsoft.com/office/drawing/2014/main" id="{3A4C9B95-A220-6842-8A75-D6412B5C2AFF}"/>
              </a:ext>
            </a:extLst>
          </p:cNvPr>
          <p:cNvSpPr>
            <a:spLocks noGrp="1"/>
          </p:cNvSpPr>
          <p:nvPr>
            <p:ph idx="1"/>
          </p:nvPr>
        </p:nvSpPr>
        <p:spPr/>
        <p:txBody>
          <a:bodyPr>
            <a:normAutofit lnSpcReduction="10000"/>
          </a:bodyPr>
          <a:lstStyle/>
          <a:p>
            <a:r>
              <a:rPr lang="en-US" dirty="0"/>
              <a:t>Remember:</a:t>
            </a:r>
          </a:p>
          <a:p>
            <a:pPr lvl="1"/>
            <a:r>
              <a:rPr lang="en-US" dirty="0"/>
              <a:t>Only need to be able to use/weigh the salient relevant information (not every last piece of relevant information)</a:t>
            </a:r>
          </a:p>
          <a:p>
            <a:pPr lvl="1"/>
            <a:r>
              <a:rPr lang="en-US" dirty="0"/>
              <a:t>So it’s important to be clear about what the salient relevant information is and why </a:t>
            </a:r>
          </a:p>
          <a:p>
            <a:pPr lvl="1"/>
            <a:r>
              <a:rPr lang="en-US" dirty="0"/>
              <a:t>Important not to equate an “unwise” decision with an inability to make the decision (or to work backwards from the consequences)</a:t>
            </a:r>
          </a:p>
          <a:p>
            <a:pPr lvl="1"/>
            <a:r>
              <a:rPr lang="en-US" dirty="0"/>
              <a:t>If P is able to use/weigh information, it’s up to P what weight to give it – important not to impose own value system</a:t>
            </a:r>
          </a:p>
          <a:p>
            <a:pPr lvl="1"/>
            <a:r>
              <a:rPr lang="en-US" dirty="0"/>
              <a:t>Psychiatric expertise may be needed in tricky cases</a:t>
            </a:r>
          </a:p>
        </p:txBody>
      </p:sp>
    </p:spTree>
    <p:extLst>
      <p:ext uri="{BB962C8B-B14F-4D97-AF65-F5344CB8AC3E}">
        <p14:creationId xmlns:p14="http://schemas.microsoft.com/office/powerpoint/2010/main" val="289401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EU Settlement Scheme?</a:t>
            </a:r>
          </a:p>
        </p:txBody>
      </p:sp>
      <p:sp>
        <p:nvSpPr>
          <p:cNvPr id="3" name="Content Placeholder 2"/>
          <p:cNvSpPr>
            <a:spLocks noGrp="1"/>
          </p:cNvSpPr>
          <p:nvPr>
            <p:ph idx="1"/>
          </p:nvPr>
        </p:nvSpPr>
        <p:spPr/>
        <p:txBody>
          <a:bodyPr/>
          <a:lstStyle/>
          <a:p>
            <a:pPr marL="228600" lvl="0" indent="-228600">
              <a:lnSpc>
                <a:spcPct val="90000"/>
              </a:lnSpc>
              <a:spcBef>
                <a:spcPts val="0"/>
              </a:spcBef>
              <a:buClr>
                <a:schemeClr val="dk1"/>
              </a:buClr>
              <a:buSzPts val="2800"/>
            </a:pPr>
            <a:r>
              <a:rPr lang="en-US" dirty="0"/>
              <a:t>Enables EEA citizens and their family members to apply for an immigration status (settled status or pre-settled status) that will allow them to live lawfully in the UK after “Brexit”</a:t>
            </a:r>
          </a:p>
          <a:p>
            <a:pPr marL="228600" lvl="0" indent="-228600">
              <a:lnSpc>
                <a:spcPct val="90000"/>
              </a:lnSpc>
              <a:spcBef>
                <a:spcPts val="1000"/>
              </a:spcBef>
              <a:buClr>
                <a:schemeClr val="dk1"/>
              </a:buClr>
              <a:buSzPts val="2800"/>
            </a:pPr>
            <a:r>
              <a:rPr lang="en-US" dirty="0"/>
              <a:t>Deadline for applications is 30 June 2021 (</a:t>
            </a:r>
            <a:r>
              <a:rPr lang="en-US" b="1" u="sng" dirty="0"/>
              <a:t>with exceptions</a:t>
            </a:r>
            <a:r>
              <a:rPr lang="en-US" dirty="0"/>
              <a:t>)</a:t>
            </a:r>
          </a:p>
          <a:p>
            <a:pPr marL="228600" lvl="0" indent="-228600">
              <a:lnSpc>
                <a:spcPct val="90000"/>
              </a:lnSpc>
              <a:spcBef>
                <a:spcPts val="1000"/>
              </a:spcBef>
              <a:buClr>
                <a:schemeClr val="dk1"/>
              </a:buClr>
              <a:buSzPts val="2800"/>
            </a:pPr>
            <a:r>
              <a:rPr lang="en-US" dirty="0"/>
              <a:t>But we strongly recommend applying as soon as possible</a:t>
            </a:r>
          </a:p>
          <a:p>
            <a:pPr marL="228600" lvl="0" indent="-228600">
              <a:lnSpc>
                <a:spcPct val="90000"/>
              </a:lnSpc>
              <a:spcBef>
                <a:spcPts val="1000"/>
              </a:spcBef>
              <a:buClr>
                <a:schemeClr val="dk1"/>
              </a:buClr>
              <a:buSzPts val="2800"/>
            </a:pPr>
            <a:r>
              <a:rPr lang="en-US" dirty="0"/>
              <a:t>Eligibility is governed by Appendix EU to the Immigration Rules.</a:t>
            </a:r>
          </a:p>
          <a:p>
            <a:endParaRPr lang="en-US" dirty="0"/>
          </a:p>
        </p:txBody>
      </p:sp>
    </p:spTree>
    <p:extLst>
      <p:ext uri="{BB962C8B-B14F-4D97-AF65-F5344CB8AC3E}">
        <p14:creationId xmlns:p14="http://schemas.microsoft.com/office/powerpoint/2010/main" val="16372918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B72B4-4598-BB4D-B459-A2E055DD4AF6}"/>
              </a:ext>
            </a:extLst>
          </p:cNvPr>
          <p:cNvSpPr>
            <a:spLocks noGrp="1"/>
          </p:cNvSpPr>
          <p:nvPr>
            <p:ph type="title"/>
          </p:nvPr>
        </p:nvSpPr>
        <p:spPr/>
        <p:txBody>
          <a:bodyPr/>
          <a:lstStyle/>
          <a:p>
            <a:r>
              <a:rPr lang="en-US" dirty="0"/>
              <a:t>Unable to </a:t>
            </a:r>
            <a:r>
              <a:rPr lang="en-US" b="1" dirty="0"/>
              <a:t>communicate</a:t>
            </a:r>
            <a:r>
              <a:rPr lang="en-US" dirty="0"/>
              <a:t> their decision?</a:t>
            </a:r>
          </a:p>
        </p:txBody>
      </p:sp>
      <p:sp>
        <p:nvSpPr>
          <p:cNvPr id="3" name="Content Placeholder 2">
            <a:extLst>
              <a:ext uri="{FF2B5EF4-FFF2-40B4-BE49-F238E27FC236}">
                <a16:creationId xmlns:a16="http://schemas.microsoft.com/office/drawing/2014/main" id="{B5172876-E7E3-774E-8355-7A7A070CC4A9}"/>
              </a:ext>
            </a:extLst>
          </p:cNvPr>
          <p:cNvSpPr>
            <a:spLocks noGrp="1"/>
          </p:cNvSpPr>
          <p:nvPr>
            <p:ph idx="1"/>
          </p:nvPr>
        </p:nvSpPr>
        <p:spPr/>
        <p:txBody>
          <a:bodyPr>
            <a:normAutofit fontScale="92500" lnSpcReduction="20000"/>
          </a:bodyPr>
          <a:lstStyle/>
          <a:p>
            <a:r>
              <a:rPr lang="en-US" dirty="0"/>
              <a:t>Presupposes that they have been able to make the decision (i.e. shouldn’t conclude that they are unable to communicate their decision on the basis that they were unable to understand/ retain/ use or weigh relevant information)</a:t>
            </a:r>
          </a:p>
          <a:p>
            <a:r>
              <a:rPr lang="en-US" dirty="0"/>
              <a:t>Only applies to people who are unable to communicate their decision in any way, even though all reasonably practicable steps have been taken to assist them to do so</a:t>
            </a:r>
          </a:p>
          <a:p>
            <a:r>
              <a:rPr lang="en-US" dirty="0"/>
              <a:t>If conclude that they are unable to make a decision (e.g. because unable to retain relevant info) should still take into account anything that they communicate when making a best interests decision</a:t>
            </a:r>
          </a:p>
        </p:txBody>
      </p:sp>
    </p:spTree>
    <p:extLst>
      <p:ext uri="{BB962C8B-B14F-4D97-AF65-F5344CB8AC3E}">
        <p14:creationId xmlns:p14="http://schemas.microsoft.com/office/powerpoint/2010/main" val="5757382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26CB1-8AB7-494B-921F-7E56D418B257}"/>
              </a:ext>
            </a:extLst>
          </p:cNvPr>
          <p:cNvSpPr>
            <a:spLocks noGrp="1"/>
          </p:cNvSpPr>
          <p:nvPr>
            <p:ph type="title"/>
          </p:nvPr>
        </p:nvSpPr>
        <p:spPr/>
        <p:txBody>
          <a:bodyPr>
            <a:normAutofit fontScale="90000"/>
          </a:bodyPr>
          <a:lstStyle/>
          <a:p>
            <a:r>
              <a:rPr lang="en-US" dirty="0"/>
              <a:t>Does P have an </a:t>
            </a:r>
            <a:r>
              <a:rPr lang="en-US" b="1" dirty="0"/>
              <a:t>impairment or disturbance </a:t>
            </a:r>
            <a:r>
              <a:rPr lang="en-US" dirty="0"/>
              <a:t>in the functioning of their mind or brain? </a:t>
            </a:r>
          </a:p>
        </p:txBody>
      </p:sp>
      <p:sp>
        <p:nvSpPr>
          <p:cNvPr id="3" name="Content Placeholder 2">
            <a:extLst>
              <a:ext uri="{FF2B5EF4-FFF2-40B4-BE49-F238E27FC236}">
                <a16:creationId xmlns:a16="http://schemas.microsoft.com/office/drawing/2014/main" id="{385D46BA-7025-DF42-9136-AEEE7F4408CB}"/>
              </a:ext>
            </a:extLst>
          </p:cNvPr>
          <p:cNvSpPr>
            <a:spLocks noGrp="1"/>
          </p:cNvSpPr>
          <p:nvPr>
            <p:ph idx="1"/>
          </p:nvPr>
        </p:nvSpPr>
        <p:spPr/>
        <p:txBody>
          <a:bodyPr>
            <a:normAutofit/>
          </a:bodyPr>
          <a:lstStyle/>
          <a:p>
            <a:r>
              <a:rPr lang="en-US" dirty="0"/>
              <a:t>In most cases, will be relying upon the opinion of a medical professional</a:t>
            </a:r>
          </a:p>
          <a:p>
            <a:r>
              <a:rPr lang="en-US" dirty="0"/>
              <a:t>BUT does not need to have a condition that  fits into one of the ICD-11 or DSM-5 diagnoses</a:t>
            </a:r>
          </a:p>
          <a:p>
            <a:r>
              <a:rPr lang="en-US" dirty="0"/>
              <a:t>Impairment/disturbance in functioning of mind/brain can be temporary or permanent (s. 2(2) MCA)</a:t>
            </a:r>
          </a:p>
          <a:p>
            <a:pPr lvl="1"/>
            <a:r>
              <a:rPr lang="en-US" dirty="0"/>
              <a:t>If it’s temporary, need to consider whether the decision can wait until the impairment/disturbance is no longer there</a:t>
            </a:r>
          </a:p>
          <a:p>
            <a:endParaRPr lang="en-US" dirty="0"/>
          </a:p>
        </p:txBody>
      </p:sp>
    </p:spTree>
    <p:extLst>
      <p:ext uri="{BB962C8B-B14F-4D97-AF65-F5344CB8AC3E}">
        <p14:creationId xmlns:p14="http://schemas.microsoft.com/office/powerpoint/2010/main" val="4048013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73372-8DE3-884A-8F3A-5FAA825257A7}"/>
              </a:ext>
            </a:extLst>
          </p:cNvPr>
          <p:cNvSpPr>
            <a:spLocks noGrp="1"/>
          </p:cNvSpPr>
          <p:nvPr>
            <p:ph type="title"/>
          </p:nvPr>
        </p:nvSpPr>
        <p:spPr/>
        <p:txBody>
          <a:bodyPr>
            <a:normAutofit fontScale="90000"/>
          </a:bodyPr>
          <a:lstStyle/>
          <a:p>
            <a:r>
              <a:rPr lang="en-US" dirty="0"/>
              <a:t>Is the inability to make the decision </a:t>
            </a:r>
            <a:r>
              <a:rPr lang="en-US" b="1" dirty="0"/>
              <a:t>caused</a:t>
            </a:r>
            <a:r>
              <a:rPr lang="en-US" dirty="0"/>
              <a:t> by the impairment/disturbance?</a:t>
            </a:r>
          </a:p>
        </p:txBody>
      </p:sp>
      <p:sp>
        <p:nvSpPr>
          <p:cNvPr id="3" name="Content Placeholder 2">
            <a:extLst>
              <a:ext uri="{FF2B5EF4-FFF2-40B4-BE49-F238E27FC236}">
                <a16:creationId xmlns:a16="http://schemas.microsoft.com/office/drawing/2014/main" id="{A54F7724-4C53-544A-BEC6-530490595267}"/>
              </a:ext>
            </a:extLst>
          </p:cNvPr>
          <p:cNvSpPr>
            <a:spLocks noGrp="1"/>
          </p:cNvSpPr>
          <p:nvPr>
            <p:ph idx="1"/>
          </p:nvPr>
        </p:nvSpPr>
        <p:spPr/>
        <p:txBody>
          <a:bodyPr/>
          <a:lstStyle/>
          <a:p>
            <a:r>
              <a:rPr lang="en-US" dirty="0"/>
              <a:t>Is P unable to make the decision </a:t>
            </a:r>
            <a:r>
              <a:rPr lang="en-US" b="1" u="sng" dirty="0"/>
              <a:t>because of</a:t>
            </a:r>
            <a:r>
              <a:rPr lang="en-US" b="1" dirty="0"/>
              <a:t> </a:t>
            </a:r>
            <a:r>
              <a:rPr lang="en-US" dirty="0"/>
              <a:t>the identified impairment or disturbance?</a:t>
            </a:r>
          </a:p>
          <a:p>
            <a:r>
              <a:rPr lang="en-US" dirty="0"/>
              <a:t>Need to be satisfied (and be able to demonstrate why you are satisfied) that the inability to make the decision is caused by the impairment/disturbance in the functioning of the mind/brain</a:t>
            </a:r>
          </a:p>
          <a:p>
            <a:r>
              <a:rPr lang="en-US" dirty="0"/>
              <a:t>May need expert opinion in difficult cases – e.g. if capacity fluctuates or is borderline</a:t>
            </a:r>
          </a:p>
        </p:txBody>
      </p:sp>
    </p:spTree>
    <p:extLst>
      <p:ext uri="{BB962C8B-B14F-4D97-AF65-F5344CB8AC3E}">
        <p14:creationId xmlns:p14="http://schemas.microsoft.com/office/powerpoint/2010/main" val="13745501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D3ABF-3A3E-714D-B4F5-2A122C21E60B}"/>
              </a:ext>
            </a:extLst>
          </p:cNvPr>
          <p:cNvSpPr>
            <a:spLocks noGrp="1"/>
          </p:cNvSpPr>
          <p:nvPr>
            <p:ph type="title"/>
          </p:nvPr>
        </p:nvSpPr>
        <p:spPr/>
        <p:txBody>
          <a:bodyPr/>
          <a:lstStyle/>
          <a:p>
            <a:r>
              <a:rPr lang="en-US" dirty="0"/>
              <a:t>Fluctuating capacity</a:t>
            </a:r>
          </a:p>
        </p:txBody>
      </p:sp>
      <p:sp>
        <p:nvSpPr>
          <p:cNvPr id="3" name="Content Placeholder 2">
            <a:extLst>
              <a:ext uri="{FF2B5EF4-FFF2-40B4-BE49-F238E27FC236}">
                <a16:creationId xmlns:a16="http://schemas.microsoft.com/office/drawing/2014/main" id="{7B04B52A-E226-C846-8089-F19E89D40716}"/>
              </a:ext>
            </a:extLst>
          </p:cNvPr>
          <p:cNvSpPr>
            <a:spLocks noGrp="1"/>
          </p:cNvSpPr>
          <p:nvPr>
            <p:ph idx="1"/>
          </p:nvPr>
        </p:nvSpPr>
        <p:spPr/>
        <p:txBody>
          <a:bodyPr>
            <a:normAutofit/>
          </a:bodyPr>
          <a:lstStyle/>
          <a:p>
            <a:r>
              <a:rPr lang="en-US" dirty="0"/>
              <a:t>Sometimes P’s capacity will fluctuate because of the nature of the condition that they have</a:t>
            </a:r>
          </a:p>
          <a:p>
            <a:r>
              <a:rPr lang="en-US" dirty="0"/>
              <a:t>If it’s a one-off decision, consider whether it can wait until they regain capacity</a:t>
            </a:r>
          </a:p>
          <a:p>
            <a:r>
              <a:rPr lang="en-US" dirty="0"/>
              <a:t>If they need to make a series of decisions/repeated decisions (e.g. making a series of decisions needed in order to make an EUSS application), may need to take a broad view and consider whether they have capacity for the “material time” </a:t>
            </a:r>
          </a:p>
        </p:txBody>
      </p:sp>
    </p:spTree>
    <p:extLst>
      <p:ext uri="{BB962C8B-B14F-4D97-AF65-F5344CB8AC3E}">
        <p14:creationId xmlns:p14="http://schemas.microsoft.com/office/powerpoint/2010/main" val="6319833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1E65E-6870-4142-BEC6-512CD1A70698}"/>
              </a:ext>
            </a:extLst>
          </p:cNvPr>
          <p:cNvSpPr>
            <a:spLocks noGrp="1"/>
          </p:cNvSpPr>
          <p:nvPr>
            <p:ph type="title"/>
          </p:nvPr>
        </p:nvSpPr>
        <p:spPr>
          <a:xfrm>
            <a:off x="485775" y="0"/>
            <a:ext cx="10972800" cy="1143000"/>
          </a:xfrm>
        </p:spPr>
        <p:txBody>
          <a:bodyPr/>
          <a:lstStyle/>
          <a:p>
            <a:r>
              <a:rPr lang="en-US" dirty="0"/>
              <a:t>Capacity assessments</a:t>
            </a:r>
          </a:p>
        </p:txBody>
      </p:sp>
      <p:sp>
        <p:nvSpPr>
          <p:cNvPr id="3" name="Content Placeholder 2">
            <a:extLst>
              <a:ext uri="{FF2B5EF4-FFF2-40B4-BE49-F238E27FC236}">
                <a16:creationId xmlns:a16="http://schemas.microsoft.com/office/drawing/2014/main" id="{DD8826DE-69F0-E543-AE39-AEED021CF2F1}"/>
              </a:ext>
            </a:extLst>
          </p:cNvPr>
          <p:cNvSpPr>
            <a:spLocks noGrp="1"/>
          </p:cNvSpPr>
          <p:nvPr>
            <p:ph idx="1"/>
          </p:nvPr>
        </p:nvSpPr>
        <p:spPr>
          <a:xfrm>
            <a:off x="609600" y="1166018"/>
            <a:ext cx="10972800" cy="4525963"/>
          </a:xfrm>
        </p:spPr>
        <p:txBody>
          <a:bodyPr>
            <a:noAutofit/>
          </a:bodyPr>
          <a:lstStyle/>
          <a:p>
            <a:r>
              <a:rPr lang="en-US" sz="1600" dirty="0"/>
              <a:t>Need to tell P the purpose of the assessment</a:t>
            </a:r>
          </a:p>
          <a:p>
            <a:r>
              <a:rPr lang="en-US" sz="1600" dirty="0"/>
              <a:t>Need to provide P with the relevant information in a format that is appropriate for them</a:t>
            </a:r>
          </a:p>
          <a:p>
            <a:r>
              <a:rPr lang="en-US" sz="1600" dirty="0"/>
              <a:t>Keep a good record of the assessment, including:</a:t>
            </a:r>
          </a:p>
          <a:p>
            <a:pPr lvl="1"/>
            <a:r>
              <a:rPr lang="en-US" sz="1600" dirty="0"/>
              <a:t>What capacity decision is being assessed</a:t>
            </a:r>
          </a:p>
          <a:p>
            <a:pPr lvl="1"/>
            <a:r>
              <a:rPr lang="en-US" sz="1600" dirty="0"/>
              <a:t>What the (salient) relevant information is that P needs to understand, retain, use/weigh </a:t>
            </a:r>
          </a:p>
          <a:p>
            <a:pPr lvl="1"/>
            <a:r>
              <a:rPr lang="en-US" sz="1600" dirty="0"/>
              <a:t>What steps were taken to assist P to be able to make the decision </a:t>
            </a:r>
          </a:p>
          <a:p>
            <a:pPr lvl="1"/>
            <a:r>
              <a:rPr lang="en-US" sz="1600" dirty="0"/>
              <a:t>What concrete information P was provided with about his/her options</a:t>
            </a:r>
          </a:p>
          <a:p>
            <a:pPr lvl="1"/>
            <a:r>
              <a:rPr lang="en-US" sz="1600" dirty="0"/>
              <a:t>What questions you asked P</a:t>
            </a:r>
          </a:p>
          <a:p>
            <a:pPr lvl="1"/>
            <a:r>
              <a:rPr lang="en-US" sz="1600" dirty="0"/>
              <a:t>What answers P gave</a:t>
            </a:r>
          </a:p>
          <a:p>
            <a:pPr lvl="1"/>
            <a:r>
              <a:rPr lang="en-US" sz="1600" dirty="0"/>
              <a:t>Conclusions on whether P could understand, retain, use/weigh, or communicate relevant information and, if not, why – needs to be supported by evidence</a:t>
            </a:r>
          </a:p>
          <a:p>
            <a:pPr lvl="1"/>
            <a:r>
              <a:rPr lang="en-US" sz="1600" dirty="0"/>
              <a:t>Whether P has an impairment/disturbance in the functioning of the mind/brain and, if so, what</a:t>
            </a:r>
          </a:p>
          <a:p>
            <a:pPr lvl="1"/>
            <a:r>
              <a:rPr lang="en-US" sz="1600" dirty="0"/>
              <a:t>Whether the impairment/disturbance is temporary or permanent – if temporary, could the decision wait?</a:t>
            </a:r>
          </a:p>
          <a:p>
            <a:pPr lvl="1"/>
            <a:r>
              <a:rPr lang="en-US" sz="1600" dirty="0"/>
              <a:t>How any inability to make the decision is </a:t>
            </a:r>
            <a:r>
              <a:rPr lang="en-US" sz="1600" b="1" i="1" dirty="0"/>
              <a:t>caused by </a:t>
            </a:r>
            <a:r>
              <a:rPr lang="en-US" sz="1600" dirty="0"/>
              <a:t>the impairment/disturbance (as opposed to any thing else)</a:t>
            </a:r>
          </a:p>
          <a:p>
            <a:pPr lvl="1"/>
            <a:r>
              <a:rPr lang="en-US" sz="1600" dirty="0"/>
              <a:t>If P is found to lack capacity:</a:t>
            </a:r>
          </a:p>
          <a:p>
            <a:pPr lvl="2"/>
            <a:r>
              <a:rPr lang="en-US" sz="1600" dirty="0"/>
              <a:t>Why you’ve decided that the decision is “incapacitous” rather than unwise</a:t>
            </a:r>
          </a:p>
          <a:p>
            <a:pPr lvl="2"/>
            <a:r>
              <a:rPr lang="en-US" sz="1600" dirty="0"/>
              <a:t>IS P’ likely to retain capacity and/or does P’s capacity fluctuate? If so, could the decision be postponed?</a:t>
            </a:r>
          </a:p>
        </p:txBody>
      </p:sp>
    </p:spTree>
    <p:extLst>
      <p:ext uri="{BB962C8B-B14F-4D97-AF65-F5344CB8AC3E}">
        <p14:creationId xmlns:p14="http://schemas.microsoft.com/office/powerpoint/2010/main" val="8394825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F4C2C-3C81-BF4C-81AA-E122530EBCC2}"/>
              </a:ext>
            </a:extLst>
          </p:cNvPr>
          <p:cNvSpPr>
            <a:spLocks noGrp="1"/>
          </p:cNvSpPr>
          <p:nvPr>
            <p:ph type="title"/>
          </p:nvPr>
        </p:nvSpPr>
        <p:spPr/>
        <p:txBody>
          <a:bodyPr/>
          <a:lstStyle/>
          <a:p>
            <a:r>
              <a:rPr lang="en-US" dirty="0"/>
              <a:t>Capacity assessments – who should do it?</a:t>
            </a:r>
          </a:p>
        </p:txBody>
      </p:sp>
      <p:sp>
        <p:nvSpPr>
          <p:cNvPr id="3" name="Content Placeholder 2">
            <a:extLst>
              <a:ext uri="{FF2B5EF4-FFF2-40B4-BE49-F238E27FC236}">
                <a16:creationId xmlns:a16="http://schemas.microsoft.com/office/drawing/2014/main" id="{B3F49D91-207D-EA47-A014-8B9664C3A04C}"/>
              </a:ext>
            </a:extLst>
          </p:cNvPr>
          <p:cNvSpPr>
            <a:spLocks noGrp="1"/>
          </p:cNvSpPr>
          <p:nvPr>
            <p:ph idx="1"/>
          </p:nvPr>
        </p:nvSpPr>
        <p:spPr/>
        <p:txBody>
          <a:bodyPr>
            <a:normAutofit fontScale="92500" lnSpcReduction="20000"/>
          </a:bodyPr>
          <a:lstStyle/>
          <a:p>
            <a:r>
              <a:rPr lang="en-US" dirty="0"/>
              <a:t>Psychiatrist/psychologist – in difficult cases</a:t>
            </a:r>
          </a:p>
          <a:p>
            <a:r>
              <a:rPr lang="en-US" dirty="0"/>
              <a:t>GP?</a:t>
            </a:r>
          </a:p>
          <a:p>
            <a:r>
              <a:rPr lang="en-US" dirty="0"/>
              <a:t>Social worker?</a:t>
            </a:r>
          </a:p>
          <a:p>
            <a:r>
              <a:rPr lang="en-US" dirty="0"/>
              <a:t>(If apply to Court of Protection) – s. 49 report:</a:t>
            </a:r>
          </a:p>
          <a:p>
            <a:pPr lvl="1"/>
            <a:r>
              <a:rPr lang="en-US" dirty="0"/>
              <a:t>Court of Protection visitor</a:t>
            </a:r>
          </a:p>
          <a:p>
            <a:pPr lvl="1"/>
            <a:r>
              <a:rPr lang="en-US" dirty="0"/>
              <a:t>Court of Protection special visitor (medically qualified)</a:t>
            </a:r>
          </a:p>
          <a:p>
            <a:pPr lvl="1"/>
            <a:r>
              <a:rPr lang="en-US" dirty="0"/>
              <a:t>Local Authority</a:t>
            </a:r>
          </a:p>
          <a:p>
            <a:pPr lvl="1"/>
            <a:r>
              <a:rPr lang="en-US" dirty="0"/>
              <a:t>NHS body</a:t>
            </a:r>
          </a:p>
          <a:p>
            <a:r>
              <a:rPr lang="en-US" dirty="0"/>
              <a:t>Cost of s. 49 report generally falls on the person who is ordered to produce it</a:t>
            </a:r>
          </a:p>
        </p:txBody>
      </p:sp>
    </p:spTree>
    <p:extLst>
      <p:ext uri="{BB962C8B-B14F-4D97-AF65-F5344CB8AC3E}">
        <p14:creationId xmlns:p14="http://schemas.microsoft.com/office/powerpoint/2010/main" val="22830362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ctrTitle"/>
          </p:nvPr>
        </p:nvSpPr>
        <p:spPr>
          <a:xfrm>
            <a:off x="2279576" y="2063889"/>
            <a:ext cx="7772400" cy="2087562"/>
          </a:xfrm>
        </p:spPr>
        <p:txBody>
          <a:bodyPr/>
          <a:lstStyle/>
          <a:p>
            <a:pPr eaLnBrk="1" hangingPunct="1"/>
            <a:r>
              <a:rPr lang="en-GB" sz="4000" b="1" dirty="0"/>
              <a:t>Making best interests decisions</a:t>
            </a:r>
          </a:p>
        </p:txBody>
      </p:sp>
    </p:spTree>
    <p:extLst>
      <p:ext uri="{BB962C8B-B14F-4D97-AF65-F5344CB8AC3E}">
        <p14:creationId xmlns:p14="http://schemas.microsoft.com/office/powerpoint/2010/main" val="387069840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5AD86-139D-F84C-BE5E-CD1D10806AEA}"/>
              </a:ext>
            </a:extLst>
          </p:cNvPr>
          <p:cNvSpPr>
            <a:spLocks noGrp="1"/>
          </p:cNvSpPr>
          <p:nvPr>
            <p:ph type="title"/>
          </p:nvPr>
        </p:nvSpPr>
        <p:spPr/>
        <p:txBody>
          <a:bodyPr/>
          <a:lstStyle/>
          <a:p>
            <a:r>
              <a:rPr lang="en-US" dirty="0"/>
              <a:t>Best interests decisions (1)</a:t>
            </a:r>
          </a:p>
        </p:txBody>
      </p:sp>
      <p:sp>
        <p:nvSpPr>
          <p:cNvPr id="3" name="Content Placeholder 2">
            <a:extLst>
              <a:ext uri="{FF2B5EF4-FFF2-40B4-BE49-F238E27FC236}">
                <a16:creationId xmlns:a16="http://schemas.microsoft.com/office/drawing/2014/main" id="{4A95738F-ADB6-0F4D-A208-AC29B41AE959}"/>
              </a:ext>
            </a:extLst>
          </p:cNvPr>
          <p:cNvSpPr>
            <a:spLocks noGrp="1"/>
          </p:cNvSpPr>
          <p:nvPr>
            <p:ph idx="1"/>
          </p:nvPr>
        </p:nvSpPr>
        <p:spPr/>
        <p:txBody>
          <a:bodyPr>
            <a:normAutofit lnSpcReduction="10000"/>
          </a:bodyPr>
          <a:lstStyle/>
          <a:p>
            <a:r>
              <a:rPr lang="en-US" dirty="0"/>
              <a:t>“An act done, or decision made, under this Act for or on behalf of a person who lacks capacity must be done, or made, in his best interests” (s. 1(5) MCA 2005)</a:t>
            </a:r>
          </a:p>
          <a:p>
            <a:r>
              <a:rPr lang="en-US" dirty="0"/>
              <a:t>Remember:</a:t>
            </a:r>
          </a:p>
          <a:p>
            <a:pPr lvl="1"/>
            <a:r>
              <a:rPr lang="en-US" dirty="0"/>
              <a:t>If P </a:t>
            </a:r>
            <a:r>
              <a:rPr lang="en-US" i="1" dirty="0"/>
              <a:t>has</a:t>
            </a:r>
            <a:r>
              <a:rPr lang="en-US" dirty="0"/>
              <a:t> capacity, you should not act on their behalf without their consent –there’s no room for making a best interests decision</a:t>
            </a:r>
          </a:p>
          <a:p>
            <a:pPr lvl="1"/>
            <a:r>
              <a:rPr lang="en-US" dirty="0"/>
              <a:t>Even if P </a:t>
            </a:r>
            <a:r>
              <a:rPr lang="en-US" i="1" dirty="0"/>
              <a:t>lacks</a:t>
            </a:r>
            <a:r>
              <a:rPr lang="en-US" dirty="0"/>
              <a:t> capacity, you still need some form of authority to make a decision/carry out an act on their behalf</a:t>
            </a:r>
          </a:p>
          <a:p>
            <a:pPr lvl="1"/>
            <a:r>
              <a:rPr lang="en-US" dirty="0"/>
              <a:t>Any decision made/act done on behalf of P under the MCA 2005 must be done/made in P’s best interests</a:t>
            </a:r>
          </a:p>
          <a:p>
            <a:pPr lvl="1"/>
            <a:endParaRPr lang="en-US" dirty="0"/>
          </a:p>
        </p:txBody>
      </p:sp>
    </p:spTree>
    <p:extLst>
      <p:ext uri="{BB962C8B-B14F-4D97-AF65-F5344CB8AC3E}">
        <p14:creationId xmlns:p14="http://schemas.microsoft.com/office/powerpoint/2010/main" val="13463226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8AEF4-5F44-434A-B54C-3D789FD51B7B}"/>
              </a:ext>
            </a:extLst>
          </p:cNvPr>
          <p:cNvSpPr>
            <a:spLocks noGrp="1"/>
          </p:cNvSpPr>
          <p:nvPr>
            <p:ph type="title"/>
          </p:nvPr>
        </p:nvSpPr>
        <p:spPr/>
        <p:txBody>
          <a:bodyPr>
            <a:normAutofit/>
          </a:bodyPr>
          <a:lstStyle/>
          <a:p>
            <a:r>
              <a:rPr lang="en-US" dirty="0"/>
              <a:t>Best interests decisions (2)</a:t>
            </a:r>
          </a:p>
        </p:txBody>
      </p:sp>
      <p:sp>
        <p:nvSpPr>
          <p:cNvPr id="3" name="Content Placeholder 2">
            <a:extLst>
              <a:ext uri="{FF2B5EF4-FFF2-40B4-BE49-F238E27FC236}">
                <a16:creationId xmlns:a16="http://schemas.microsoft.com/office/drawing/2014/main" id="{B4AC1AD9-8242-024C-91A1-BECF17981629}"/>
              </a:ext>
            </a:extLst>
          </p:cNvPr>
          <p:cNvSpPr>
            <a:spLocks noGrp="1"/>
          </p:cNvSpPr>
          <p:nvPr>
            <p:ph idx="1"/>
          </p:nvPr>
        </p:nvSpPr>
        <p:spPr/>
        <p:txBody>
          <a:bodyPr>
            <a:normAutofit fontScale="92500" lnSpcReduction="10000"/>
          </a:bodyPr>
          <a:lstStyle/>
          <a:p>
            <a:r>
              <a:rPr lang="en-US" dirty="0"/>
              <a:t>S. 4 MCA 2005 sets out a framework:</a:t>
            </a:r>
          </a:p>
          <a:p>
            <a:pPr lvl="1"/>
            <a:r>
              <a:rPr lang="en-US" dirty="0"/>
              <a:t>Must not make decision merely on the basis of P’s age/appearance or a condition/aspect of his behaviour (s. 4(1) MCA)</a:t>
            </a:r>
          </a:p>
          <a:p>
            <a:pPr lvl="1"/>
            <a:r>
              <a:rPr lang="en-US" dirty="0"/>
              <a:t>Must consider “all the relevant circumstances” (s. 4(2) MCA)</a:t>
            </a:r>
          </a:p>
          <a:p>
            <a:pPr lvl="2"/>
            <a:r>
              <a:rPr lang="en-US" dirty="0"/>
              <a:t> i.e. those of which the DM is aware, and which it would be reasonable to regard as relevant (s, 4(11))</a:t>
            </a:r>
          </a:p>
          <a:p>
            <a:pPr lvl="1"/>
            <a:r>
              <a:rPr lang="en-US" dirty="0"/>
              <a:t>Must consider whether it’s likely that the person will have capacity to make the decision in future and, if so, when (s. 4(3) MCA)</a:t>
            </a:r>
          </a:p>
          <a:p>
            <a:pPr lvl="1"/>
            <a:r>
              <a:rPr lang="en-US" dirty="0"/>
              <a:t>Must so far as reasonably practicable, permit and encourage P to participate in the decision-making, and improve his ability to participate (S. 4(4) MCA)</a:t>
            </a:r>
          </a:p>
        </p:txBody>
      </p:sp>
    </p:spTree>
    <p:extLst>
      <p:ext uri="{BB962C8B-B14F-4D97-AF65-F5344CB8AC3E}">
        <p14:creationId xmlns:p14="http://schemas.microsoft.com/office/powerpoint/2010/main" val="37686302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C8351-DE10-754D-9E39-B7EB6EA96E03}"/>
              </a:ext>
            </a:extLst>
          </p:cNvPr>
          <p:cNvSpPr>
            <a:spLocks noGrp="1"/>
          </p:cNvSpPr>
          <p:nvPr>
            <p:ph type="title"/>
          </p:nvPr>
        </p:nvSpPr>
        <p:spPr/>
        <p:txBody>
          <a:bodyPr/>
          <a:lstStyle/>
          <a:p>
            <a:r>
              <a:rPr lang="en-US" dirty="0"/>
              <a:t>Best interests decisions (3)</a:t>
            </a:r>
          </a:p>
        </p:txBody>
      </p:sp>
      <p:sp>
        <p:nvSpPr>
          <p:cNvPr id="3" name="Content Placeholder 2">
            <a:extLst>
              <a:ext uri="{FF2B5EF4-FFF2-40B4-BE49-F238E27FC236}">
                <a16:creationId xmlns:a16="http://schemas.microsoft.com/office/drawing/2014/main" id="{E49067D6-238E-9A49-B928-E7C4FE994278}"/>
              </a:ext>
            </a:extLst>
          </p:cNvPr>
          <p:cNvSpPr>
            <a:spLocks noGrp="1"/>
          </p:cNvSpPr>
          <p:nvPr>
            <p:ph idx="1"/>
          </p:nvPr>
        </p:nvSpPr>
        <p:spPr/>
        <p:txBody>
          <a:bodyPr>
            <a:normAutofit fontScale="70000" lnSpcReduction="20000"/>
          </a:bodyPr>
          <a:lstStyle/>
          <a:p>
            <a:r>
              <a:rPr lang="en-US" dirty="0"/>
              <a:t>S. 4(6) says that a decision-maker must, consider, so far as is reasonably ascertainable:</a:t>
            </a:r>
          </a:p>
          <a:p>
            <a:pPr lvl="1"/>
            <a:r>
              <a:rPr lang="en-US" dirty="0"/>
              <a:t>P’s past and present wishes and feelings (and, in particular, any relevant written statement made by him when he had capacity)</a:t>
            </a:r>
          </a:p>
          <a:p>
            <a:pPr lvl="1"/>
            <a:r>
              <a:rPr lang="en-US" dirty="0"/>
              <a:t>The beliefs and values that would be likely to influence his decision if he had capacity, and</a:t>
            </a:r>
          </a:p>
          <a:p>
            <a:pPr lvl="1"/>
            <a:r>
              <a:rPr lang="en-US" dirty="0"/>
              <a:t>The other factors that he would be likely to consider if he were able to do so</a:t>
            </a:r>
          </a:p>
          <a:p>
            <a:r>
              <a:rPr lang="en-US" dirty="0"/>
              <a:t>S. 4(7) requires the decision maker to take into account (if it is practicable and appropriate to consult them) the views of:</a:t>
            </a:r>
          </a:p>
          <a:p>
            <a:pPr lvl="1"/>
            <a:r>
              <a:rPr lang="en-US" dirty="0"/>
              <a:t>Anyone named by the person as someone to be consulted on the matter in question or on matters of that kind</a:t>
            </a:r>
          </a:p>
          <a:p>
            <a:pPr lvl="1"/>
            <a:r>
              <a:rPr lang="en-US" dirty="0"/>
              <a:t>Anyone engaged in caring for the person or interested in his welfare</a:t>
            </a:r>
          </a:p>
          <a:p>
            <a:pPr lvl="1"/>
            <a:r>
              <a:rPr lang="en-US" dirty="0"/>
              <a:t>Any donee of a lasting power of attorney granted by the person, and </a:t>
            </a:r>
          </a:p>
          <a:p>
            <a:pPr lvl="1"/>
            <a:r>
              <a:rPr lang="en-US" dirty="0"/>
              <a:t>Any deputy appointed for the person by the court</a:t>
            </a:r>
          </a:p>
          <a:p>
            <a:pPr marL="400050" lvl="1" indent="0">
              <a:buNone/>
            </a:pPr>
            <a:r>
              <a:rPr lang="en-US" dirty="0"/>
              <a:t>…as to what would be in the person’s best interests and, in particular, the matters in s. 4(6).</a:t>
            </a:r>
          </a:p>
          <a:p>
            <a:pPr marL="457200" indent="-457200"/>
            <a:r>
              <a:rPr lang="en-US" dirty="0"/>
              <a:t>The </a:t>
            </a:r>
            <a:r>
              <a:rPr lang="en-US" dirty="0">
                <a:hlinkClick r:id="rId2"/>
              </a:rPr>
              <a:t>Mental Capacity Act  Code of Practice</a:t>
            </a:r>
            <a:r>
              <a:rPr lang="en-US" dirty="0"/>
              <a:t> contains useful guidance on making best interests decisions</a:t>
            </a:r>
          </a:p>
          <a:p>
            <a:pPr lvl="1"/>
            <a:endParaRPr lang="en-US" dirty="0"/>
          </a:p>
        </p:txBody>
      </p:sp>
    </p:spTree>
    <p:extLst>
      <p:ext uri="{BB962C8B-B14F-4D97-AF65-F5344CB8AC3E}">
        <p14:creationId xmlns:p14="http://schemas.microsoft.com/office/powerpoint/2010/main" val="389784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settled status?</a:t>
            </a:r>
          </a:p>
        </p:txBody>
      </p:sp>
      <p:sp>
        <p:nvSpPr>
          <p:cNvPr id="3" name="Content Placeholder 2"/>
          <p:cNvSpPr>
            <a:spLocks noGrp="1"/>
          </p:cNvSpPr>
          <p:nvPr>
            <p:ph idx="1"/>
          </p:nvPr>
        </p:nvSpPr>
        <p:spPr/>
        <p:txBody>
          <a:bodyPr>
            <a:normAutofit lnSpcReduction="10000"/>
          </a:bodyPr>
          <a:lstStyle/>
          <a:p>
            <a:r>
              <a:rPr lang="en-US" dirty="0"/>
              <a:t>Indefinite leave to enter/remain in the UK</a:t>
            </a:r>
          </a:p>
          <a:p>
            <a:r>
              <a:rPr lang="en-US" dirty="0"/>
              <a:t>Holders of settled status:</a:t>
            </a:r>
          </a:p>
          <a:p>
            <a:pPr lvl="1"/>
            <a:r>
              <a:rPr lang="en-US" dirty="0"/>
              <a:t>Have an indefinite right to enter/ live in the UK</a:t>
            </a:r>
          </a:p>
          <a:p>
            <a:pPr lvl="1"/>
            <a:r>
              <a:rPr lang="en-US" dirty="0"/>
              <a:t>Can spend up to 5 consecutive years outside the UK without losing this right (or 4 if they are Swiss citizens)</a:t>
            </a:r>
          </a:p>
          <a:p>
            <a:pPr lvl="1"/>
            <a:r>
              <a:rPr lang="en-US" dirty="0"/>
              <a:t>Have the same rights to live, work, and access health and social assistance benefits as UK nationals </a:t>
            </a:r>
          </a:p>
          <a:p>
            <a:pPr lvl="1"/>
            <a:r>
              <a:rPr lang="en-US" dirty="0"/>
              <a:t>Nationality, Immigration and Asylum Act 2002 has now been amended – people with settled status not excluded from community care</a:t>
            </a:r>
          </a:p>
          <a:p>
            <a:pPr marL="457200" lvl="1" indent="0">
              <a:buNone/>
            </a:pPr>
            <a:endParaRPr lang="en-US" dirty="0"/>
          </a:p>
        </p:txBody>
      </p:sp>
    </p:spTree>
    <p:extLst>
      <p:ext uri="{BB962C8B-B14F-4D97-AF65-F5344CB8AC3E}">
        <p14:creationId xmlns:p14="http://schemas.microsoft.com/office/powerpoint/2010/main" val="73159378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A3AF6-DB61-B94E-BB3B-9E509A632FCD}"/>
              </a:ext>
            </a:extLst>
          </p:cNvPr>
          <p:cNvSpPr>
            <a:spLocks noGrp="1"/>
          </p:cNvSpPr>
          <p:nvPr>
            <p:ph type="title"/>
          </p:nvPr>
        </p:nvSpPr>
        <p:spPr/>
        <p:txBody>
          <a:bodyPr/>
          <a:lstStyle/>
          <a:p>
            <a:r>
              <a:rPr lang="en-US" dirty="0"/>
              <a:t>Best interests decisions (4)</a:t>
            </a:r>
          </a:p>
        </p:txBody>
      </p:sp>
      <p:sp>
        <p:nvSpPr>
          <p:cNvPr id="3" name="Content Placeholder 2">
            <a:extLst>
              <a:ext uri="{FF2B5EF4-FFF2-40B4-BE49-F238E27FC236}">
                <a16:creationId xmlns:a16="http://schemas.microsoft.com/office/drawing/2014/main" id="{BAB880C6-46D1-5D45-8F94-23BE6BCAA294}"/>
              </a:ext>
            </a:extLst>
          </p:cNvPr>
          <p:cNvSpPr>
            <a:spLocks noGrp="1"/>
          </p:cNvSpPr>
          <p:nvPr>
            <p:ph idx="1"/>
          </p:nvPr>
        </p:nvSpPr>
        <p:spPr/>
        <p:txBody>
          <a:bodyPr>
            <a:normAutofit fontScale="85000" lnSpcReduction="20000"/>
          </a:bodyPr>
          <a:lstStyle/>
          <a:p>
            <a:r>
              <a:rPr lang="en-US" dirty="0"/>
              <a:t>It won’t necessarily be in an EEA citizen’s best interests to make an application</a:t>
            </a:r>
          </a:p>
          <a:p>
            <a:r>
              <a:rPr lang="en-US" dirty="0"/>
              <a:t>Consider (for example)</a:t>
            </a:r>
          </a:p>
          <a:p>
            <a:pPr lvl="1"/>
            <a:r>
              <a:rPr lang="en-US" dirty="0"/>
              <a:t>Their wishes and feelings</a:t>
            </a:r>
          </a:p>
          <a:p>
            <a:pPr lvl="1"/>
            <a:r>
              <a:rPr lang="en-US" dirty="0"/>
              <a:t>Views of those caring for P or with an interest in their welfare</a:t>
            </a:r>
          </a:p>
          <a:p>
            <a:pPr lvl="1"/>
            <a:r>
              <a:rPr lang="en-US" dirty="0"/>
              <a:t>What is important to them</a:t>
            </a:r>
          </a:p>
          <a:p>
            <a:pPr lvl="1"/>
            <a:r>
              <a:rPr lang="en-US" dirty="0"/>
              <a:t>Implications of making an application on any pending application for leave to remain </a:t>
            </a:r>
          </a:p>
          <a:p>
            <a:pPr lvl="1"/>
            <a:r>
              <a:rPr lang="en-US" dirty="0"/>
              <a:t>Implications of making an application where the applicant has a criminal record that they will need to disclose </a:t>
            </a:r>
          </a:p>
          <a:p>
            <a:r>
              <a:rPr lang="en-US" dirty="0"/>
              <a:t>Given the consequences of </a:t>
            </a:r>
            <a:r>
              <a:rPr lang="en-US" i="1" dirty="0"/>
              <a:t>not</a:t>
            </a:r>
            <a:r>
              <a:rPr lang="en-US" dirty="0"/>
              <a:t> applying, it will, in most cases be in a person’s best interests to apply, but there will be exceptions</a:t>
            </a:r>
          </a:p>
        </p:txBody>
      </p:sp>
    </p:spTree>
    <p:extLst>
      <p:ext uri="{BB962C8B-B14F-4D97-AF65-F5344CB8AC3E}">
        <p14:creationId xmlns:p14="http://schemas.microsoft.com/office/powerpoint/2010/main" val="423933554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ctrTitle"/>
          </p:nvPr>
        </p:nvSpPr>
        <p:spPr>
          <a:xfrm>
            <a:off x="2279576" y="2063889"/>
            <a:ext cx="7772400" cy="2087562"/>
          </a:xfrm>
        </p:spPr>
        <p:txBody>
          <a:bodyPr/>
          <a:lstStyle/>
          <a:p>
            <a:pPr eaLnBrk="1" hangingPunct="1"/>
            <a:r>
              <a:rPr lang="en-GB" sz="4000" b="1" dirty="0"/>
              <a:t>When is it permissible to make a decision/act on P’s behalf?</a:t>
            </a:r>
          </a:p>
        </p:txBody>
      </p:sp>
    </p:spTree>
    <p:extLst>
      <p:ext uri="{BB962C8B-B14F-4D97-AF65-F5344CB8AC3E}">
        <p14:creationId xmlns:p14="http://schemas.microsoft.com/office/powerpoint/2010/main" val="27115772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537E3-6B34-844B-8377-5737F77EF282}"/>
              </a:ext>
            </a:extLst>
          </p:cNvPr>
          <p:cNvSpPr>
            <a:spLocks noGrp="1"/>
          </p:cNvSpPr>
          <p:nvPr>
            <p:ph type="title"/>
          </p:nvPr>
        </p:nvSpPr>
        <p:spPr/>
        <p:txBody>
          <a:bodyPr/>
          <a:lstStyle/>
          <a:p>
            <a:r>
              <a:rPr lang="en-US" dirty="0"/>
              <a:t>Making decisions/doing acts on P’s behalf</a:t>
            </a:r>
          </a:p>
        </p:txBody>
      </p:sp>
      <p:sp>
        <p:nvSpPr>
          <p:cNvPr id="3" name="Content Placeholder 2">
            <a:extLst>
              <a:ext uri="{FF2B5EF4-FFF2-40B4-BE49-F238E27FC236}">
                <a16:creationId xmlns:a16="http://schemas.microsoft.com/office/drawing/2014/main" id="{59F2F885-C033-F54D-A168-B299F8AAD3C9}"/>
              </a:ext>
            </a:extLst>
          </p:cNvPr>
          <p:cNvSpPr>
            <a:spLocks noGrp="1"/>
          </p:cNvSpPr>
          <p:nvPr>
            <p:ph idx="1"/>
          </p:nvPr>
        </p:nvSpPr>
        <p:spPr/>
        <p:txBody>
          <a:bodyPr>
            <a:normAutofit lnSpcReduction="10000"/>
          </a:bodyPr>
          <a:lstStyle/>
          <a:p>
            <a:r>
              <a:rPr lang="en-US" dirty="0"/>
              <a:t>Normally need a person’s consent in order to make a decision/carry out an act on their behalf </a:t>
            </a:r>
          </a:p>
          <a:p>
            <a:r>
              <a:rPr lang="en-US" dirty="0"/>
              <a:t>If they lack capacity, need some form of authority</a:t>
            </a:r>
          </a:p>
          <a:p>
            <a:r>
              <a:rPr lang="en-US" dirty="0"/>
              <a:t>Before making an EUSS application on P’s behalf, consider what authority you have:</a:t>
            </a:r>
          </a:p>
          <a:p>
            <a:pPr lvl="1"/>
            <a:r>
              <a:rPr lang="en-US" dirty="0"/>
              <a:t>Do you have their consent given with capacity?</a:t>
            </a:r>
          </a:p>
          <a:p>
            <a:pPr lvl="1"/>
            <a:r>
              <a:rPr lang="en-US" dirty="0"/>
              <a:t>Can you rely on s. 5 MCA 2005?</a:t>
            </a:r>
          </a:p>
          <a:p>
            <a:pPr lvl="1"/>
            <a:r>
              <a:rPr lang="en-US" dirty="0"/>
              <a:t>Do you have the consent of a </a:t>
            </a:r>
            <a:r>
              <a:rPr lang="en-US" dirty="0" err="1"/>
              <a:t>donee</a:t>
            </a:r>
            <a:r>
              <a:rPr lang="en-US" dirty="0"/>
              <a:t> of a power of attorney or Court appointed Deputy who has authority to make the decision?</a:t>
            </a:r>
          </a:p>
        </p:txBody>
      </p:sp>
    </p:spTree>
    <p:extLst>
      <p:ext uri="{BB962C8B-B14F-4D97-AF65-F5344CB8AC3E}">
        <p14:creationId xmlns:p14="http://schemas.microsoft.com/office/powerpoint/2010/main" val="1948960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F11D6-FAA4-6342-9ED8-A13440456865}"/>
              </a:ext>
            </a:extLst>
          </p:cNvPr>
          <p:cNvSpPr>
            <a:spLocks noGrp="1"/>
          </p:cNvSpPr>
          <p:nvPr>
            <p:ph type="title"/>
          </p:nvPr>
        </p:nvSpPr>
        <p:spPr/>
        <p:txBody>
          <a:bodyPr/>
          <a:lstStyle/>
          <a:p>
            <a:r>
              <a:rPr lang="en-US" dirty="0"/>
              <a:t>Section 5 MCA 2005 (1)</a:t>
            </a:r>
          </a:p>
        </p:txBody>
      </p:sp>
      <p:sp>
        <p:nvSpPr>
          <p:cNvPr id="3" name="Content Placeholder 2">
            <a:extLst>
              <a:ext uri="{FF2B5EF4-FFF2-40B4-BE49-F238E27FC236}">
                <a16:creationId xmlns:a16="http://schemas.microsoft.com/office/drawing/2014/main" id="{CBE7A08A-D02C-D843-A702-E81EDF19013F}"/>
              </a:ext>
            </a:extLst>
          </p:cNvPr>
          <p:cNvSpPr>
            <a:spLocks noGrp="1"/>
          </p:cNvSpPr>
          <p:nvPr>
            <p:ph idx="1"/>
          </p:nvPr>
        </p:nvSpPr>
        <p:spPr/>
        <p:txBody>
          <a:bodyPr>
            <a:normAutofit fontScale="77500" lnSpcReduction="20000"/>
          </a:bodyPr>
          <a:lstStyle/>
          <a:p>
            <a:r>
              <a:rPr lang="en-US" dirty="0"/>
              <a:t>S. 5 MCA 2005 – Acts in connection with care or treatment</a:t>
            </a:r>
          </a:p>
          <a:p>
            <a:pPr marL="400050" lvl="1" indent="0">
              <a:buNone/>
            </a:pPr>
            <a:r>
              <a:rPr lang="en-US" i="1" dirty="0"/>
              <a:t>“(1) If a person (“D”) does an act in connection with the care or treatment of another person (“P”), the act is one to which this section applies if – </a:t>
            </a:r>
          </a:p>
          <a:p>
            <a:pPr marL="400050" lvl="1" indent="0">
              <a:buNone/>
            </a:pPr>
            <a:r>
              <a:rPr lang="en-US" i="1" dirty="0"/>
              <a:t>(a) before doing the act, D takes reasonable steps to establish whether P lacks capacity in relation to the matter in question, and </a:t>
            </a:r>
          </a:p>
          <a:p>
            <a:pPr marL="400050" lvl="1" indent="0">
              <a:buNone/>
            </a:pPr>
            <a:r>
              <a:rPr lang="en-US" i="1" dirty="0"/>
              <a:t>(b) when doing the act, D reasonably believes – </a:t>
            </a:r>
          </a:p>
          <a:p>
            <a:pPr marL="400050" lvl="1" indent="0">
              <a:buNone/>
            </a:pPr>
            <a:r>
              <a:rPr lang="en-US" i="1" dirty="0"/>
              <a:t>(i) That P lacks capacity in relation to the matter, and</a:t>
            </a:r>
          </a:p>
          <a:p>
            <a:pPr marL="400050" lvl="1" indent="0">
              <a:buNone/>
            </a:pPr>
            <a:r>
              <a:rPr lang="en-US" i="1" dirty="0"/>
              <a:t>(ii) That it will be in P’s best interests for the act to be done.</a:t>
            </a:r>
          </a:p>
          <a:p>
            <a:pPr marL="400050" lvl="1" indent="0">
              <a:buNone/>
            </a:pPr>
            <a:r>
              <a:rPr lang="en-US" i="1" dirty="0"/>
              <a:t>(2) D does not incur any liability in relation to the act that he would not have incurred if P – </a:t>
            </a:r>
          </a:p>
          <a:p>
            <a:pPr marL="400050" lvl="1" indent="0">
              <a:buNone/>
            </a:pPr>
            <a:r>
              <a:rPr lang="en-US" i="1" dirty="0"/>
              <a:t>(a) Had had capacity to consent in relation to the matter, and</a:t>
            </a:r>
          </a:p>
          <a:p>
            <a:pPr marL="400050" lvl="1" indent="0">
              <a:buNone/>
            </a:pPr>
            <a:r>
              <a:rPr lang="en-US" i="1" dirty="0"/>
              <a:t>(b) Had consented to D’s doing the act</a:t>
            </a:r>
          </a:p>
          <a:p>
            <a:pPr marL="400050" lvl="1" indent="0">
              <a:buNone/>
            </a:pPr>
            <a:r>
              <a:rPr lang="en-US" i="1" dirty="0"/>
              <a:t>(3) Nothing in this section excludes a person’s civil liability for loss or damage, or his criminal liability, resulting form his negligence in doing the act”</a:t>
            </a:r>
          </a:p>
        </p:txBody>
      </p:sp>
    </p:spTree>
    <p:extLst>
      <p:ext uri="{BB962C8B-B14F-4D97-AF65-F5344CB8AC3E}">
        <p14:creationId xmlns:p14="http://schemas.microsoft.com/office/powerpoint/2010/main" val="24173780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280D9-96AA-F44B-A4A5-48B64DBA9804}"/>
              </a:ext>
            </a:extLst>
          </p:cNvPr>
          <p:cNvSpPr>
            <a:spLocks noGrp="1"/>
          </p:cNvSpPr>
          <p:nvPr>
            <p:ph type="title"/>
          </p:nvPr>
        </p:nvSpPr>
        <p:spPr/>
        <p:txBody>
          <a:bodyPr/>
          <a:lstStyle/>
          <a:p>
            <a:r>
              <a:rPr lang="en-US" dirty="0"/>
              <a:t>Section 5 MCA 2005 (2)</a:t>
            </a:r>
          </a:p>
        </p:txBody>
      </p:sp>
      <p:sp>
        <p:nvSpPr>
          <p:cNvPr id="3" name="Content Placeholder 2">
            <a:extLst>
              <a:ext uri="{FF2B5EF4-FFF2-40B4-BE49-F238E27FC236}">
                <a16:creationId xmlns:a16="http://schemas.microsoft.com/office/drawing/2014/main" id="{CC055E1D-E736-7043-A3EA-B844FC48F422}"/>
              </a:ext>
            </a:extLst>
          </p:cNvPr>
          <p:cNvSpPr>
            <a:spLocks noGrp="1"/>
          </p:cNvSpPr>
          <p:nvPr>
            <p:ph idx="1"/>
          </p:nvPr>
        </p:nvSpPr>
        <p:spPr/>
        <p:txBody>
          <a:bodyPr>
            <a:normAutofit/>
          </a:bodyPr>
          <a:lstStyle/>
          <a:p>
            <a:r>
              <a:rPr lang="en-US" dirty="0"/>
              <a:t>S. 5 MCA 2005 provides protection from liability for non-negligent </a:t>
            </a:r>
            <a:r>
              <a:rPr lang="en-US" b="1" dirty="0"/>
              <a:t>acts</a:t>
            </a:r>
            <a:r>
              <a:rPr lang="en-US" dirty="0"/>
              <a:t> </a:t>
            </a:r>
            <a:r>
              <a:rPr lang="en-US" b="1" dirty="0"/>
              <a:t>in connection with the care or treatment</a:t>
            </a:r>
            <a:r>
              <a:rPr lang="en-US" dirty="0"/>
              <a:t> of P where the person doing the act reasonably believes that:</a:t>
            </a:r>
          </a:p>
          <a:p>
            <a:pPr lvl="1"/>
            <a:r>
              <a:rPr lang="en-US" dirty="0"/>
              <a:t>P lacks mental capacity in relation to the matter; and</a:t>
            </a:r>
          </a:p>
          <a:p>
            <a:pPr lvl="1"/>
            <a:r>
              <a:rPr lang="en-US" dirty="0"/>
              <a:t>It will be in P’s best interests for the act to be done</a:t>
            </a:r>
          </a:p>
        </p:txBody>
      </p:sp>
    </p:spTree>
    <p:extLst>
      <p:ext uri="{BB962C8B-B14F-4D97-AF65-F5344CB8AC3E}">
        <p14:creationId xmlns:p14="http://schemas.microsoft.com/office/powerpoint/2010/main" val="58926590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FF797-299F-844A-90F8-05223D306E9D}"/>
              </a:ext>
            </a:extLst>
          </p:cNvPr>
          <p:cNvSpPr>
            <a:spLocks noGrp="1"/>
          </p:cNvSpPr>
          <p:nvPr>
            <p:ph type="title"/>
          </p:nvPr>
        </p:nvSpPr>
        <p:spPr/>
        <p:txBody>
          <a:bodyPr/>
          <a:lstStyle/>
          <a:p>
            <a:r>
              <a:rPr lang="en-US" dirty="0"/>
              <a:t>Section 5 MCA 2005 (3)</a:t>
            </a:r>
          </a:p>
        </p:txBody>
      </p:sp>
      <p:sp>
        <p:nvSpPr>
          <p:cNvPr id="3" name="Content Placeholder 2">
            <a:extLst>
              <a:ext uri="{FF2B5EF4-FFF2-40B4-BE49-F238E27FC236}">
                <a16:creationId xmlns:a16="http://schemas.microsoft.com/office/drawing/2014/main" id="{7FE084F9-C6E7-CB40-B253-3D7C32A42C22}"/>
              </a:ext>
            </a:extLst>
          </p:cNvPr>
          <p:cNvSpPr>
            <a:spLocks noGrp="1"/>
          </p:cNvSpPr>
          <p:nvPr>
            <p:ph idx="1"/>
          </p:nvPr>
        </p:nvSpPr>
        <p:spPr/>
        <p:txBody>
          <a:bodyPr>
            <a:normAutofit fontScale="55000" lnSpcReduction="20000"/>
          </a:bodyPr>
          <a:lstStyle/>
          <a:p>
            <a:r>
              <a:rPr lang="en-US" dirty="0">
                <a:hlinkClick r:id="rId3"/>
              </a:rPr>
              <a:t>MCA Code of Practice </a:t>
            </a:r>
            <a:r>
              <a:rPr lang="en-US" dirty="0"/>
              <a:t>gives examples of acts in connection with care and treatment:</a:t>
            </a:r>
          </a:p>
          <a:p>
            <a:pPr lvl="1"/>
            <a:r>
              <a:rPr lang="en-US" dirty="0"/>
              <a:t>Helping with washing, dressing, personal hygiene, eating or drinking</a:t>
            </a:r>
          </a:p>
          <a:p>
            <a:pPr lvl="1"/>
            <a:r>
              <a:rPr lang="en-US" dirty="0"/>
              <a:t>Helping with communication or mobility</a:t>
            </a:r>
          </a:p>
          <a:p>
            <a:pPr lvl="1"/>
            <a:r>
              <a:rPr lang="en-US" dirty="0"/>
              <a:t>Helping someone take part in education, social or leisure activities</a:t>
            </a:r>
          </a:p>
          <a:p>
            <a:pPr lvl="1"/>
            <a:r>
              <a:rPr lang="en-US" dirty="0"/>
              <a:t>Going into someone’s home to drop off shopping or check that they are alright</a:t>
            </a:r>
          </a:p>
          <a:p>
            <a:pPr lvl="1"/>
            <a:r>
              <a:rPr lang="en-US" dirty="0"/>
              <a:t>Using their money to buy shopping for them</a:t>
            </a:r>
          </a:p>
          <a:p>
            <a:pPr lvl="1"/>
            <a:r>
              <a:rPr lang="en-US" dirty="0"/>
              <a:t>Arranging household services (e.g. arranging repairs/maintenance for gas or electricity supplies</a:t>
            </a:r>
          </a:p>
          <a:p>
            <a:pPr lvl="1"/>
            <a:r>
              <a:rPr lang="en-US" dirty="0"/>
              <a:t>Providing services that help around the home</a:t>
            </a:r>
          </a:p>
          <a:p>
            <a:pPr lvl="1"/>
            <a:r>
              <a:rPr lang="en-US" dirty="0"/>
              <a:t>Undertaking actions related to community care services (for example, day care, residential accommodation, or nursing care</a:t>
            </a:r>
          </a:p>
          <a:p>
            <a:pPr lvl="1"/>
            <a:r>
              <a:rPr lang="en-US" dirty="0"/>
              <a:t>Carrying out diagnostic examinations and tests</a:t>
            </a:r>
          </a:p>
          <a:p>
            <a:pPr lvl="1"/>
            <a:r>
              <a:rPr lang="en-US" dirty="0"/>
              <a:t>Providing professional medical, dental and similar treatment</a:t>
            </a:r>
          </a:p>
          <a:p>
            <a:pPr lvl="1"/>
            <a:r>
              <a:rPr lang="en-US" dirty="0"/>
              <a:t>Giving medication</a:t>
            </a:r>
          </a:p>
          <a:p>
            <a:pPr lvl="1"/>
            <a:r>
              <a:rPr lang="en-US" dirty="0"/>
              <a:t>Taking someone to hospital for assessment or treatment</a:t>
            </a:r>
          </a:p>
          <a:p>
            <a:pPr lvl="1"/>
            <a:r>
              <a:rPr lang="en-US" dirty="0"/>
              <a:t>Providing nursing care</a:t>
            </a:r>
          </a:p>
          <a:p>
            <a:pPr lvl="1"/>
            <a:r>
              <a:rPr lang="en-US" dirty="0"/>
              <a:t>Carrying out any other necessary medical procedures (for example, taking a blood sample) or therapies (for example, physiotherapy or chiropody)</a:t>
            </a:r>
          </a:p>
          <a:p>
            <a:pPr lvl="1"/>
            <a:r>
              <a:rPr lang="en-US" dirty="0"/>
              <a:t>Providing care in an emergency</a:t>
            </a:r>
          </a:p>
          <a:p>
            <a:pPr lvl="1"/>
            <a:endParaRPr lang="en-US" dirty="0"/>
          </a:p>
        </p:txBody>
      </p:sp>
    </p:spTree>
    <p:extLst>
      <p:ext uri="{BB962C8B-B14F-4D97-AF65-F5344CB8AC3E}">
        <p14:creationId xmlns:p14="http://schemas.microsoft.com/office/powerpoint/2010/main" val="169995667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2FCC6-4B6C-0042-A328-FBCC346338C0}"/>
              </a:ext>
            </a:extLst>
          </p:cNvPr>
          <p:cNvSpPr>
            <a:spLocks noGrp="1"/>
          </p:cNvSpPr>
          <p:nvPr>
            <p:ph type="title"/>
          </p:nvPr>
        </p:nvSpPr>
        <p:spPr/>
        <p:txBody>
          <a:bodyPr/>
          <a:lstStyle/>
          <a:p>
            <a:r>
              <a:rPr lang="en-US" dirty="0"/>
              <a:t>Section 5 MCA 2005 (4)</a:t>
            </a:r>
          </a:p>
        </p:txBody>
      </p:sp>
      <p:sp>
        <p:nvSpPr>
          <p:cNvPr id="3" name="Content Placeholder 2">
            <a:extLst>
              <a:ext uri="{FF2B5EF4-FFF2-40B4-BE49-F238E27FC236}">
                <a16:creationId xmlns:a16="http://schemas.microsoft.com/office/drawing/2014/main" id="{4D67A022-CC8A-A149-8407-4D2B72417964}"/>
              </a:ext>
            </a:extLst>
          </p:cNvPr>
          <p:cNvSpPr>
            <a:spLocks noGrp="1"/>
          </p:cNvSpPr>
          <p:nvPr>
            <p:ph idx="1"/>
          </p:nvPr>
        </p:nvSpPr>
        <p:spPr/>
        <p:txBody>
          <a:bodyPr>
            <a:normAutofit fontScale="92500" lnSpcReduction="10000"/>
          </a:bodyPr>
          <a:lstStyle/>
          <a:p>
            <a:r>
              <a:rPr lang="en-US" dirty="0"/>
              <a:t>Does making an immigration application fall within “</a:t>
            </a:r>
            <a:r>
              <a:rPr lang="en-US" i="1" dirty="0"/>
              <a:t>acts in connection with…care or treatment</a:t>
            </a:r>
            <a:r>
              <a:rPr lang="en-US" dirty="0"/>
              <a:t>?”</a:t>
            </a:r>
          </a:p>
          <a:p>
            <a:pPr lvl="1"/>
            <a:r>
              <a:rPr lang="en-US" dirty="0"/>
              <a:t>No conclusive case law on this point</a:t>
            </a:r>
          </a:p>
          <a:p>
            <a:pPr lvl="1"/>
            <a:r>
              <a:rPr lang="en-US" dirty="0"/>
              <a:t>S. 5 generally taken to extend to a broad range of personal welfare decisions</a:t>
            </a:r>
          </a:p>
          <a:p>
            <a:pPr lvl="1"/>
            <a:r>
              <a:rPr lang="en-US" dirty="0"/>
              <a:t>However, the examples given in the MCA Code of Practice are much more closely related to the delivery of personal care and treatment </a:t>
            </a:r>
          </a:p>
          <a:p>
            <a:pPr lvl="1"/>
            <a:r>
              <a:rPr lang="en-US" dirty="0"/>
              <a:t>In </a:t>
            </a:r>
            <a:r>
              <a:rPr lang="en-US" u="sng" dirty="0"/>
              <a:t>ACC &amp; </a:t>
            </a:r>
            <a:r>
              <a:rPr lang="en-US" u="sng" dirty="0" err="1"/>
              <a:t>Ors</a:t>
            </a:r>
            <a:r>
              <a:rPr lang="en-US" dirty="0"/>
              <a:t> [2020] EWCOP 9, SJ </a:t>
            </a:r>
            <a:r>
              <a:rPr lang="en-US" dirty="0" err="1"/>
              <a:t>Hilder</a:t>
            </a:r>
            <a:r>
              <a:rPr lang="en-US" dirty="0"/>
              <a:t> suggested that s. 5 is not wide enough to cover acts taken in connection with property and affairs </a:t>
            </a:r>
          </a:p>
          <a:p>
            <a:pPr lvl="1"/>
            <a:r>
              <a:rPr lang="en-US" dirty="0"/>
              <a:t>Making an immigration application may be “legal affairs”</a:t>
            </a:r>
          </a:p>
          <a:p>
            <a:endParaRPr lang="en-US" dirty="0"/>
          </a:p>
        </p:txBody>
      </p:sp>
    </p:spTree>
    <p:extLst>
      <p:ext uri="{BB962C8B-B14F-4D97-AF65-F5344CB8AC3E}">
        <p14:creationId xmlns:p14="http://schemas.microsoft.com/office/powerpoint/2010/main" val="300008014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2EEF4-9C92-5548-9495-51ACC1BA062F}"/>
              </a:ext>
            </a:extLst>
          </p:cNvPr>
          <p:cNvSpPr>
            <a:spLocks noGrp="1"/>
          </p:cNvSpPr>
          <p:nvPr>
            <p:ph type="title"/>
          </p:nvPr>
        </p:nvSpPr>
        <p:spPr/>
        <p:txBody>
          <a:bodyPr/>
          <a:lstStyle/>
          <a:p>
            <a:r>
              <a:rPr lang="en-US" dirty="0"/>
              <a:t>Section 5 MCA 2005 (5)</a:t>
            </a:r>
          </a:p>
        </p:txBody>
      </p:sp>
      <p:sp>
        <p:nvSpPr>
          <p:cNvPr id="3" name="Content Placeholder 2">
            <a:extLst>
              <a:ext uri="{FF2B5EF4-FFF2-40B4-BE49-F238E27FC236}">
                <a16:creationId xmlns:a16="http://schemas.microsoft.com/office/drawing/2014/main" id="{3CD8867C-EA60-C04B-9E3E-C8A9EFFDD1C1}"/>
              </a:ext>
            </a:extLst>
          </p:cNvPr>
          <p:cNvSpPr>
            <a:spLocks noGrp="1"/>
          </p:cNvSpPr>
          <p:nvPr>
            <p:ph idx="1"/>
          </p:nvPr>
        </p:nvSpPr>
        <p:spPr/>
        <p:txBody>
          <a:bodyPr>
            <a:normAutofit fontScale="70000" lnSpcReduction="20000"/>
          </a:bodyPr>
          <a:lstStyle/>
          <a:p>
            <a:r>
              <a:rPr lang="en-US" dirty="0"/>
              <a:t>On the other hand, arguable that deciding to make an EUSS application/instruct someone else to do so does fall within s. 5 if:</a:t>
            </a:r>
          </a:p>
          <a:p>
            <a:pPr lvl="1"/>
            <a:r>
              <a:rPr lang="en-US" dirty="0"/>
              <a:t>P needs settled or pre-settled status to access necessary care or treatment; and</a:t>
            </a:r>
          </a:p>
          <a:p>
            <a:pPr lvl="1"/>
            <a:r>
              <a:rPr lang="en-US" dirty="0"/>
              <a:t>Reasonably believe that P lacks relevant mental capacity; and</a:t>
            </a:r>
          </a:p>
          <a:p>
            <a:pPr lvl="1"/>
            <a:r>
              <a:rPr lang="en-US" dirty="0"/>
              <a:t>Reasonably believe that it’s in P’s best interests</a:t>
            </a:r>
          </a:p>
          <a:p>
            <a:r>
              <a:rPr lang="en-US" dirty="0"/>
              <a:t>However,  given the lack of clear case law, would urge caution in relying on s. 5 MCA 2005 if:</a:t>
            </a:r>
          </a:p>
          <a:p>
            <a:pPr lvl="1"/>
            <a:r>
              <a:rPr lang="en-US" dirty="0"/>
              <a:t>P objects to the immigration application being made; and/or</a:t>
            </a:r>
          </a:p>
          <a:p>
            <a:pPr lvl="1"/>
            <a:r>
              <a:rPr lang="en-US" dirty="0"/>
              <a:t>There is a dispute (or question) as to whether it’s in P’s best interests</a:t>
            </a:r>
          </a:p>
          <a:p>
            <a:pPr lvl="1"/>
            <a:r>
              <a:rPr lang="en-US" dirty="0"/>
              <a:t>If will incur costs (e.g. through instructing solicitor, or time as professional deputy) and will look to recover funds from P</a:t>
            </a:r>
          </a:p>
          <a:p>
            <a:pPr lvl="1"/>
            <a:r>
              <a:rPr lang="en-US" dirty="0"/>
              <a:t>There is someone with LPA or a deputy who objects</a:t>
            </a:r>
          </a:p>
          <a:p>
            <a:pPr lvl="1"/>
            <a:r>
              <a:rPr lang="en-US" dirty="0"/>
              <a:t>Capacity in doubt</a:t>
            </a:r>
          </a:p>
          <a:p>
            <a:r>
              <a:rPr lang="en-US" dirty="0"/>
              <a:t>Instead, may want authority from the Court of Protection</a:t>
            </a:r>
          </a:p>
        </p:txBody>
      </p:sp>
    </p:spTree>
    <p:extLst>
      <p:ext uri="{BB962C8B-B14F-4D97-AF65-F5344CB8AC3E}">
        <p14:creationId xmlns:p14="http://schemas.microsoft.com/office/powerpoint/2010/main" val="41459558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D456D-3B6A-AB47-80D1-17D19E8B504F}"/>
              </a:ext>
            </a:extLst>
          </p:cNvPr>
          <p:cNvSpPr>
            <a:spLocks noGrp="1"/>
          </p:cNvSpPr>
          <p:nvPr>
            <p:ph type="title"/>
          </p:nvPr>
        </p:nvSpPr>
        <p:spPr/>
        <p:txBody>
          <a:bodyPr/>
          <a:lstStyle/>
          <a:p>
            <a:r>
              <a:rPr lang="en-US" dirty="0"/>
              <a:t>Court Appointed Deputy</a:t>
            </a:r>
          </a:p>
        </p:txBody>
      </p:sp>
      <p:sp>
        <p:nvSpPr>
          <p:cNvPr id="3" name="Content Placeholder 2">
            <a:extLst>
              <a:ext uri="{FF2B5EF4-FFF2-40B4-BE49-F238E27FC236}">
                <a16:creationId xmlns:a16="http://schemas.microsoft.com/office/drawing/2014/main" id="{A7FBDD2C-3949-AD41-8F68-120B01E44A01}"/>
              </a:ext>
            </a:extLst>
          </p:cNvPr>
          <p:cNvSpPr>
            <a:spLocks noGrp="1"/>
          </p:cNvSpPr>
          <p:nvPr>
            <p:ph idx="1"/>
          </p:nvPr>
        </p:nvSpPr>
        <p:spPr/>
        <p:txBody>
          <a:bodyPr>
            <a:normAutofit fontScale="62500" lnSpcReduction="20000"/>
          </a:bodyPr>
          <a:lstStyle/>
          <a:p>
            <a:r>
              <a:rPr lang="en-US" dirty="0"/>
              <a:t>When making decisions, must apply MCA s. 1 (general principles) and s. 4 (best interests)</a:t>
            </a:r>
          </a:p>
          <a:p>
            <a:r>
              <a:rPr lang="en-US" dirty="0"/>
              <a:t>Two kinds of deputyship:</a:t>
            </a:r>
          </a:p>
          <a:p>
            <a:pPr lvl="1"/>
            <a:r>
              <a:rPr lang="en-US" dirty="0"/>
              <a:t>Health &amp; welfare</a:t>
            </a:r>
          </a:p>
          <a:p>
            <a:pPr lvl="1"/>
            <a:r>
              <a:rPr lang="en-US" dirty="0"/>
              <a:t>Property &amp; affairs</a:t>
            </a:r>
          </a:p>
          <a:p>
            <a:r>
              <a:rPr lang="en-US" dirty="0"/>
              <a:t>Source of authority is order appointing the deputy and any subsequent orders varying it</a:t>
            </a:r>
          </a:p>
          <a:p>
            <a:r>
              <a:rPr lang="en-US" dirty="0"/>
              <a:t>Questions to consider:</a:t>
            </a:r>
          </a:p>
          <a:p>
            <a:pPr lvl="1"/>
            <a:r>
              <a:rPr lang="en-US" dirty="0"/>
              <a:t>Is there any express provision granting or excluding authority to (e.g.) make an immigration application, instruct someone else to make an immigration application, or obtain legal advice, on behalf of P?</a:t>
            </a:r>
          </a:p>
          <a:p>
            <a:pPr lvl="1"/>
            <a:r>
              <a:rPr lang="en-US" dirty="0"/>
              <a:t>If not, is there any “general authority” in the order that confers this authority on the deputy?</a:t>
            </a:r>
          </a:p>
          <a:p>
            <a:r>
              <a:rPr lang="en-US" dirty="0"/>
              <a:t>If it’s not clear, the deputy can apply to the Court of Protection under ss. 15 or 16 MCA 2005 for a declaration of their scope of powers and/or specific authorisation to act</a:t>
            </a:r>
          </a:p>
          <a:p>
            <a:r>
              <a:rPr lang="en-US" dirty="0"/>
              <a:t>General point: if the deputy is a professional deputy, acting in the course of a business (whether voluntary or not) it is likely to be an offence for them to provide immigration advice/services unless they are regulated to do so by a designated regulatory body (e.g. OISC, BSB, SRA) – so will need to instruct someone else to advise on/make the application</a:t>
            </a:r>
          </a:p>
        </p:txBody>
      </p:sp>
    </p:spTree>
    <p:extLst>
      <p:ext uri="{BB962C8B-B14F-4D97-AF65-F5344CB8AC3E}">
        <p14:creationId xmlns:p14="http://schemas.microsoft.com/office/powerpoint/2010/main" val="10028644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0CC68-F189-9447-B20D-4D7CA417282A}"/>
              </a:ext>
            </a:extLst>
          </p:cNvPr>
          <p:cNvSpPr>
            <a:spLocks noGrp="1"/>
          </p:cNvSpPr>
          <p:nvPr>
            <p:ph type="title"/>
          </p:nvPr>
        </p:nvSpPr>
        <p:spPr/>
        <p:txBody>
          <a:bodyPr/>
          <a:lstStyle/>
          <a:p>
            <a:r>
              <a:rPr lang="en-US" dirty="0"/>
              <a:t>Property &amp; Affairs Deputies (1)</a:t>
            </a:r>
          </a:p>
        </p:txBody>
      </p:sp>
      <p:sp>
        <p:nvSpPr>
          <p:cNvPr id="3" name="Content Placeholder 2">
            <a:extLst>
              <a:ext uri="{FF2B5EF4-FFF2-40B4-BE49-F238E27FC236}">
                <a16:creationId xmlns:a16="http://schemas.microsoft.com/office/drawing/2014/main" id="{66B0C9B5-6CEA-534B-8EBB-C0004BD4AC06}"/>
              </a:ext>
            </a:extLst>
          </p:cNvPr>
          <p:cNvSpPr>
            <a:spLocks noGrp="1"/>
          </p:cNvSpPr>
          <p:nvPr>
            <p:ph idx="1"/>
          </p:nvPr>
        </p:nvSpPr>
        <p:spPr/>
        <p:txBody>
          <a:bodyPr>
            <a:normAutofit fontScale="92500" lnSpcReduction="10000"/>
          </a:bodyPr>
          <a:lstStyle/>
          <a:p>
            <a:r>
              <a:rPr lang="en-US" dirty="0"/>
              <a:t>Template order contains “general authority” and specific provisions, conferring/excluding liability for various matters</a:t>
            </a:r>
          </a:p>
          <a:p>
            <a:r>
              <a:rPr lang="en-US" dirty="0"/>
              <a:t>None of the specific provisions in the template order expressly mentions immigration applications/obtaining legal advice </a:t>
            </a:r>
          </a:p>
          <a:p>
            <a:r>
              <a:rPr lang="en-US" dirty="0"/>
              <a:t>The General authority says:</a:t>
            </a:r>
          </a:p>
          <a:p>
            <a:pPr marL="400050" lvl="1" indent="0">
              <a:buNone/>
            </a:pPr>
            <a:r>
              <a:rPr lang="en-US" dirty="0"/>
              <a:t>“</a:t>
            </a:r>
            <a:r>
              <a:rPr lang="en-US" i="1" dirty="0"/>
              <a:t>(a) the court confers general authority on the deputy to take possession or control of the property and affairs of [P] and to exercise the same powers of management and investment, including [selling and] letting property, as he has as beneficial owner, subject to the terms and conditions set out in this order”</a:t>
            </a:r>
            <a:endParaRPr lang="en-US" dirty="0"/>
          </a:p>
          <a:p>
            <a:endParaRPr lang="en-US" dirty="0"/>
          </a:p>
          <a:p>
            <a:endParaRPr lang="en-US" dirty="0"/>
          </a:p>
        </p:txBody>
      </p:sp>
    </p:spTree>
    <p:extLst>
      <p:ext uri="{BB962C8B-B14F-4D97-AF65-F5344CB8AC3E}">
        <p14:creationId xmlns:p14="http://schemas.microsoft.com/office/powerpoint/2010/main" val="195166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pre-settled status?</a:t>
            </a:r>
          </a:p>
        </p:txBody>
      </p:sp>
      <p:sp>
        <p:nvSpPr>
          <p:cNvPr id="3" name="Content Placeholder 2"/>
          <p:cNvSpPr>
            <a:spLocks noGrp="1"/>
          </p:cNvSpPr>
          <p:nvPr>
            <p:ph idx="1"/>
          </p:nvPr>
        </p:nvSpPr>
        <p:spPr/>
        <p:txBody>
          <a:bodyPr>
            <a:normAutofit fontScale="92500" lnSpcReduction="20000"/>
          </a:bodyPr>
          <a:lstStyle/>
          <a:p>
            <a:r>
              <a:rPr lang="en-US" dirty="0"/>
              <a:t>Limited leave to enter/remain in the UK</a:t>
            </a:r>
          </a:p>
          <a:p>
            <a:r>
              <a:rPr lang="en-US" dirty="0"/>
              <a:t>Holders of pre-settled status:</a:t>
            </a:r>
          </a:p>
          <a:p>
            <a:pPr lvl="1"/>
            <a:r>
              <a:rPr lang="en-US" dirty="0"/>
              <a:t>Are granted the right to live in the UK for up to 5 years</a:t>
            </a:r>
          </a:p>
          <a:p>
            <a:pPr lvl="1"/>
            <a:r>
              <a:rPr lang="en-US" dirty="0"/>
              <a:t>Can apply for settled status after 5 years’ continuous residence – must make their application </a:t>
            </a:r>
            <a:r>
              <a:rPr lang="en-US" b="1" dirty="0"/>
              <a:t>before their pre-settled status expires</a:t>
            </a:r>
            <a:endParaRPr lang="en-US" dirty="0"/>
          </a:p>
          <a:p>
            <a:pPr lvl="1"/>
            <a:r>
              <a:rPr lang="en-US" dirty="0"/>
              <a:t>Have the same rights to live, work and access healthcare as UK nationals</a:t>
            </a:r>
          </a:p>
          <a:p>
            <a:pPr lvl="1"/>
            <a:r>
              <a:rPr lang="en-US" dirty="0"/>
              <a:t>Nationality, Immigration and Asylum Act 2002 has been amended – people with PSS not excluded from community care.</a:t>
            </a:r>
          </a:p>
          <a:p>
            <a:pPr lvl="1"/>
            <a:r>
              <a:rPr lang="en-US" dirty="0"/>
              <a:t>However:</a:t>
            </a:r>
          </a:p>
          <a:p>
            <a:pPr lvl="2"/>
            <a:r>
              <a:rPr lang="en-US" dirty="0"/>
              <a:t>Can’t access means-tested benefits unless they have another qualifying right to reside (subject to outcome of a Court of Appeal case called </a:t>
            </a:r>
            <a:r>
              <a:rPr lang="en-US" u="sng" dirty="0"/>
              <a:t>Fratila &amp; Tanase)</a:t>
            </a:r>
          </a:p>
        </p:txBody>
      </p:sp>
    </p:spTree>
    <p:extLst>
      <p:ext uri="{BB962C8B-B14F-4D97-AF65-F5344CB8AC3E}">
        <p14:creationId xmlns:p14="http://schemas.microsoft.com/office/powerpoint/2010/main" val="4675737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0BF9A-17B2-D345-84D9-E281EE61C980}"/>
              </a:ext>
            </a:extLst>
          </p:cNvPr>
          <p:cNvSpPr>
            <a:spLocks noGrp="1"/>
          </p:cNvSpPr>
          <p:nvPr>
            <p:ph type="title"/>
          </p:nvPr>
        </p:nvSpPr>
        <p:spPr/>
        <p:txBody>
          <a:bodyPr/>
          <a:lstStyle/>
          <a:p>
            <a:r>
              <a:rPr lang="en-US" dirty="0"/>
              <a:t>Property &amp; Affairs Deputies (2)</a:t>
            </a:r>
          </a:p>
        </p:txBody>
      </p:sp>
      <p:sp>
        <p:nvSpPr>
          <p:cNvPr id="3" name="Content Placeholder 2">
            <a:extLst>
              <a:ext uri="{FF2B5EF4-FFF2-40B4-BE49-F238E27FC236}">
                <a16:creationId xmlns:a16="http://schemas.microsoft.com/office/drawing/2014/main" id="{B0A2C210-9758-D440-A916-155B0357FCFB}"/>
              </a:ext>
            </a:extLst>
          </p:cNvPr>
          <p:cNvSpPr>
            <a:spLocks noGrp="1"/>
          </p:cNvSpPr>
          <p:nvPr>
            <p:ph idx="1"/>
          </p:nvPr>
        </p:nvSpPr>
        <p:spPr/>
        <p:txBody>
          <a:bodyPr>
            <a:normAutofit fontScale="85000" lnSpcReduction="20000"/>
          </a:bodyPr>
          <a:lstStyle/>
          <a:p>
            <a:r>
              <a:rPr lang="en-US" dirty="0"/>
              <a:t>Is it covered by the “general authority”?</a:t>
            </a:r>
          </a:p>
          <a:p>
            <a:pPr lvl="1"/>
            <a:r>
              <a:rPr lang="en-US" u="sng" dirty="0"/>
              <a:t>ACC &amp; Ors</a:t>
            </a:r>
            <a:r>
              <a:rPr lang="en-US" dirty="0"/>
              <a:t> [2020] EWCOP 9 (SJ Hilder):</a:t>
            </a:r>
          </a:p>
          <a:p>
            <a:pPr lvl="2"/>
            <a:r>
              <a:rPr lang="en-US" dirty="0"/>
              <a:t>Suggests scope of “general authority” may be somewhat narrower than at first it appears</a:t>
            </a:r>
          </a:p>
          <a:p>
            <a:pPr lvl="2"/>
            <a:r>
              <a:rPr lang="en-US" dirty="0"/>
              <a:t>General authority is designed to cover the myriad day-to-day property and affairs transactions that it would not be conceivable to make specific provision for – “the essence of its scope is the ‘ordinariness’ of the task contemplated”</a:t>
            </a:r>
          </a:p>
          <a:p>
            <a:pPr lvl="2"/>
            <a:r>
              <a:rPr lang="en-US" dirty="0"/>
              <a:t>To fall within the scope of the general authority the matter in question  will need to be a “property  &amp; affairs” matter </a:t>
            </a:r>
            <a:r>
              <a:rPr lang="en-US" b="1" dirty="0"/>
              <a:t>and</a:t>
            </a:r>
            <a:r>
              <a:rPr lang="en-US" dirty="0"/>
              <a:t> sufficiently “common”/ “widespread”/ everyday (e.g. contentious litigation is probably outside scope)</a:t>
            </a:r>
          </a:p>
          <a:p>
            <a:pPr lvl="2"/>
            <a:r>
              <a:rPr lang="en-US" dirty="0"/>
              <a:t>Whether or not obtaining legal advice falls within scope of authority depends on whether the subject matter of the advice does – ask yourself: would I have authority to act on the advice?</a:t>
            </a:r>
          </a:p>
          <a:p>
            <a:pPr lvl="2"/>
            <a:r>
              <a:rPr lang="en-US" dirty="0"/>
              <a:t>Not all legal affairs fall within the scope of the general authority – e.g. making a “welfare” application to the Court of Protection (e.g. to authorize a deprivation of liberty) does not fall within the scope of the general authority</a:t>
            </a:r>
          </a:p>
          <a:p>
            <a:pPr lvl="2"/>
            <a:r>
              <a:rPr lang="en-US" dirty="0"/>
              <a:t>However, applying to the CoP for initial directions (Even for a welfare matter) probably does </a:t>
            </a:r>
          </a:p>
        </p:txBody>
      </p:sp>
    </p:spTree>
    <p:extLst>
      <p:ext uri="{BB962C8B-B14F-4D97-AF65-F5344CB8AC3E}">
        <p14:creationId xmlns:p14="http://schemas.microsoft.com/office/powerpoint/2010/main" val="370216062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2674D-662A-444D-B2CA-D5EA0C139602}"/>
              </a:ext>
            </a:extLst>
          </p:cNvPr>
          <p:cNvSpPr>
            <a:spLocks noGrp="1"/>
          </p:cNvSpPr>
          <p:nvPr>
            <p:ph type="title"/>
          </p:nvPr>
        </p:nvSpPr>
        <p:spPr/>
        <p:txBody>
          <a:bodyPr/>
          <a:lstStyle/>
          <a:p>
            <a:r>
              <a:rPr lang="en-US" dirty="0"/>
              <a:t>Property &amp; Affairs Deputies (3)</a:t>
            </a:r>
          </a:p>
        </p:txBody>
      </p:sp>
      <p:sp>
        <p:nvSpPr>
          <p:cNvPr id="3" name="Content Placeholder 2">
            <a:extLst>
              <a:ext uri="{FF2B5EF4-FFF2-40B4-BE49-F238E27FC236}">
                <a16:creationId xmlns:a16="http://schemas.microsoft.com/office/drawing/2014/main" id="{A2EC039A-970D-6841-9E05-9210F5CD86BD}"/>
              </a:ext>
            </a:extLst>
          </p:cNvPr>
          <p:cNvSpPr>
            <a:spLocks noGrp="1"/>
          </p:cNvSpPr>
          <p:nvPr>
            <p:ph idx="1"/>
          </p:nvPr>
        </p:nvSpPr>
        <p:spPr/>
        <p:txBody>
          <a:bodyPr>
            <a:normAutofit fontScale="92500" lnSpcReduction="20000"/>
          </a:bodyPr>
          <a:lstStyle/>
          <a:p>
            <a:r>
              <a:rPr lang="en-US" dirty="0"/>
              <a:t>Is it a “property &amp; affairs” matter?</a:t>
            </a:r>
          </a:p>
          <a:p>
            <a:pPr lvl="1"/>
            <a:r>
              <a:rPr lang="en-US" dirty="0"/>
              <a:t>“Property &amp; affairs” not defined in MCA </a:t>
            </a:r>
          </a:p>
          <a:p>
            <a:pPr lvl="1"/>
            <a:r>
              <a:rPr lang="en-US" dirty="0"/>
              <a:t>S. 18 (court’s property &amp; affairs powers) gives some indication – includes carrying out contract entered into by P &amp; conduct of legal proceedings</a:t>
            </a:r>
          </a:p>
          <a:p>
            <a:pPr lvl="1"/>
            <a:r>
              <a:rPr lang="en-US" u="sng" dirty="0"/>
              <a:t>Re F</a:t>
            </a:r>
            <a:r>
              <a:rPr lang="en-US" dirty="0"/>
              <a:t> [1989] 2 FLR 376 – Lord Brandon considered the meaning of “property &amp; affairs” in similar provisions in the Mental Health Act 1983 – concluded it meant “busines matters, legal transactions, and other dealings of a similar kind”</a:t>
            </a:r>
          </a:p>
          <a:p>
            <a:r>
              <a:rPr lang="en-US" dirty="0"/>
              <a:t>Arguable that “legal affairs”, including making an immigration application to ensure compliance with the law (or instructing someone else to do so) would fall within scope</a:t>
            </a:r>
          </a:p>
        </p:txBody>
      </p:sp>
    </p:spTree>
    <p:extLst>
      <p:ext uri="{BB962C8B-B14F-4D97-AF65-F5344CB8AC3E}">
        <p14:creationId xmlns:p14="http://schemas.microsoft.com/office/powerpoint/2010/main" val="304427689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036D8-1120-ED4F-AA6A-B119750A4437}"/>
              </a:ext>
            </a:extLst>
          </p:cNvPr>
          <p:cNvSpPr>
            <a:spLocks noGrp="1"/>
          </p:cNvSpPr>
          <p:nvPr>
            <p:ph type="title"/>
          </p:nvPr>
        </p:nvSpPr>
        <p:spPr/>
        <p:txBody>
          <a:bodyPr/>
          <a:lstStyle/>
          <a:p>
            <a:r>
              <a:rPr lang="en-US" dirty="0"/>
              <a:t>Property &amp; Affairs Deputies (4)</a:t>
            </a:r>
          </a:p>
        </p:txBody>
      </p:sp>
      <p:sp>
        <p:nvSpPr>
          <p:cNvPr id="3" name="Content Placeholder 2">
            <a:extLst>
              <a:ext uri="{FF2B5EF4-FFF2-40B4-BE49-F238E27FC236}">
                <a16:creationId xmlns:a16="http://schemas.microsoft.com/office/drawing/2014/main" id="{5721FE3C-A747-114C-8D72-C685DCEAEB91}"/>
              </a:ext>
            </a:extLst>
          </p:cNvPr>
          <p:cNvSpPr>
            <a:spLocks noGrp="1"/>
          </p:cNvSpPr>
          <p:nvPr>
            <p:ph idx="1"/>
          </p:nvPr>
        </p:nvSpPr>
        <p:spPr/>
        <p:txBody>
          <a:bodyPr>
            <a:normAutofit fontScale="55000" lnSpcReduction="20000"/>
          </a:bodyPr>
          <a:lstStyle/>
          <a:p>
            <a:r>
              <a:rPr lang="en-US" dirty="0"/>
              <a:t>Is it “everyday” enough to fall within the “general authority”?</a:t>
            </a:r>
          </a:p>
          <a:p>
            <a:pPr lvl="1"/>
            <a:r>
              <a:rPr lang="en-US" dirty="0"/>
              <a:t>Examples from </a:t>
            </a:r>
            <a:r>
              <a:rPr lang="en-US" u="sng" dirty="0"/>
              <a:t>ACC &amp; Ors</a:t>
            </a:r>
            <a:r>
              <a:rPr lang="en-US" dirty="0"/>
              <a:t>:</a:t>
            </a:r>
          </a:p>
          <a:p>
            <a:pPr lvl="2"/>
            <a:r>
              <a:rPr lang="en-US" dirty="0"/>
              <a:t>Within scope:</a:t>
            </a:r>
          </a:p>
          <a:p>
            <a:pPr lvl="3"/>
            <a:r>
              <a:rPr lang="en-US" dirty="0"/>
              <a:t>Tax return </a:t>
            </a:r>
          </a:p>
          <a:p>
            <a:pPr lvl="3"/>
            <a:r>
              <a:rPr lang="en-US" dirty="0"/>
              <a:t>If estate is extensive, obtaining advice from a tax expert</a:t>
            </a:r>
          </a:p>
          <a:p>
            <a:pPr lvl="3"/>
            <a:r>
              <a:rPr lang="en-US" dirty="0"/>
              <a:t>Making arrangements for funding care, and preparing employment contracts for carers</a:t>
            </a:r>
          </a:p>
          <a:p>
            <a:pPr lvl="3"/>
            <a:r>
              <a:rPr lang="en-US" dirty="0"/>
              <a:t>Obtaining legal advice on non-contentious matters – but only if the subject matter of the advice falls within the scope of the “general authority” – ask: could I act on the advice?</a:t>
            </a:r>
          </a:p>
          <a:p>
            <a:pPr lvl="3"/>
            <a:r>
              <a:rPr lang="en-US" dirty="0"/>
              <a:t>Applying to Court of Protection for authority to make property and affairs decisions that don’t fall within the general authority</a:t>
            </a:r>
          </a:p>
          <a:p>
            <a:pPr lvl="2"/>
            <a:r>
              <a:rPr lang="en-US" dirty="0"/>
              <a:t>Outside scope:</a:t>
            </a:r>
          </a:p>
          <a:p>
            <a:pPr lvl="3"/>
            <a:r>
              <a:rPr lang="en-US" dirty="0"/>
              <a:t>Buying or selling freehold/leasehold property</a:t>
            </a:r>
          </a:p>
          <a:p>
            <a:pPr lvl="3"/>
            <a:r>
              <a:rPr lang="en-US" dirty="0"/>
              <a:t>Entering into/terminating a tenancy agreement</a:t>
            </a:r>
          </a:p>
          <a:p>
            <a:pPr lvl="3"/>
            <a:r>
              <a:rPr lang="en-US" dirty="0"/>
              <a:t>Making an application to the Court of Protection for a welfare order (although can apply for initial directions – and may have a duty to do so if necessary to avoid an unlawful situation)</a:t>
            </a:r>
          </a:p>
          <a:p>
            <a:r>
              <a:rPr lang="en-US" dirty="0"/>
              <a:t>Conclusion?</a:t>
            </a:r>
          </a:p>
          <a:p>
            <a:pPr lvl="1"/>
            <a:r>
              <a:rPr lang="en-US" dirty="0"/>
              <a:t>Not clear</a:t>
            </a:r>
          </a:p>
          <a:p>
            <a:pPr lvl="1"/>
            <a:r>
              <a:rPr lang="en-US" dirty="0"/>
              <a:t>May be advisable to seek specific authority from the Court of Protection  if:</a:t>
            </a:r>
          </a:p>
          <a:p>
            <a:pPr lvl="2"/>
            <a:r>
              <a:rPr lang="en-US" dirty="0"/>
              <a:t>P objects</a:t>
            </a:r>
          </a:p>
          <a:p>
            <a:pPr lvl="2"/>
            <a:r>
              <a:rPr lang="en-US" dirty="0"/>
              <a:t>Capacity in doubt</a:t>
            </a:r>
          </a:p>
          <a:p>
            <a:pPr lvl="2"/>
            <a:r>
              <a:rPr lang="en-US" dirty="0"/>
              <a:t>Best interests are in doubt (e.g. because P objects and/or risks being referred to immigration enforcement</a:t>
            </a:r>
          </a:p>
          <a:p>
            <a:pPr lvl="2"/>
            <a:r>
              <a:rPr lang="en-US" dirty="0"/>
              <a:t>Necessary to incur costs (will be personally liable for any costs incurred when acting outside scope of authority)</a:t>
            </a:r>
          </a:p>
        </p:txBody>
      </p:sp>
    </p:spTree>
    <p:extLst>
      <p:ext uri="{BB962C8B-B14F-4D97-AF65-F5344CB8AC3E}">
        <p14:creationId xmlns:p14="http://schemas.microsoft.com/office/powerpoint/2010/main" val="116758832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D9341-3379-234C-B4E2-037CE7D55E94}"/>
              </a:ext>
            </a:extLst>
          </p:cNvPr>
          <p:cNvSpPr>
            <a:spLocks noGrp="1"/>
          </p:cNvSpPr>
          <p:nvPr>
            <p:ph type="title"/>
          </p:nvPr>
        </p:nvSpPr>
        <p:spPr/>
        <p:txBody>
          <a:bodyPr/>
          <a:lstStyle/>
          <a:p>
            <a:r>
              <a:rPr lang="en-US" dirty="0"/>
              <a:t>Welfare Deputies</a:t>
            </a:r>
          </a:p>
        </p:txBody>
      </p:sp>
      <p:sp>
        <p:nvSpPr>
          <p:cNvPr id="3" name="Content Placeholder 2">
            <a:extLst>
              <a:ext uri="{FF2B5EF4-FFF2-40B4-BE49-F238E27FC236}">
                <a16:creationId xmlns:a16="http://schemas.microsoft.com/office/drawing/2014/main" id="{E63A2CDA-D165-4D48-8673-9C1BA6E833D2}"/>
              </a:ext>
            </a:extLst>
          </p:cNvPr>
          <p:cNvSpPr>
            <a:spLocks noGrp="1"/>
          </p:cNvSpPr>
          <p:nvPr>
            <p:ph idx="1"/>
          </p:nvPr>
        </p:nvSpPr>
        <p:spPr/>
        <p:txBody>
          <a:bodyPr>
            <a:normAutofit fontScale="62500" lnSpcReduction="20000"/>
          </a:bodyPr>
          <a:lstStyle/>
          <a:p>
            <a:r>
              <a:rPr lang="en-US" dirty="0"/>
              <a:t>Need to check order appointing deputy and any subsequent orders varying or augmenting that order.</a:t>
            </a:r>
          </a:p>
          <a:p>
            <a:r>
              <a:rPr lang="en-US" dirty="0"/>
              <a:t>The standard (or ‘template’) order does not contain a ‘general authority’</a:t>
            </a:r>
          </a:p>
          <a:p>
            <a:r>
              <a:rPr lang="en-US" dirty="0"/>
              <a:t>Instead, it sets out specific decisions which the deputy has authority to make on P’s behalf (and some decisions which he or she is </a:t>
            </a:r>
            <a:r>
              <a:rPr lang="en-US" i="1" dirty="0"/>
              <a:t>not </a:t>
            </a:r>
            <a:r>
              <a:rPr lang="en-US" dirty="0"/>
              <a:t>entitled to make).</a:t>
            </a:r>
          </a:p>
          <a:p>
            <a:r>
              <a:rPr lang="en-US" dirty="0"/>
              <a:t>The ‘template’ order in Court of Protection Practice provides that the deputy</a:t>
            </a:r>
          </a:p>
          <a:p>
            <a:pPr lvl="1"/>
            <a:r>
              <a:rPr lang="en-US" dirty="0"/>
              <a:t>Has authority to make decisions relating to making arrangements for the provision of care services</a:t>
            </a:r>
          </a:p>
          <a:p>
            <a:pPr lvl="1"/>
            <a:r>
              <a:rPr lang="en-US" dirty="0"/>
              <a:t>May, in order to give effect to any decisions that he has authority to make, execute or sign any necessary deeds or documents</a:t>
            </a:r>
          </a:p>
          <a:p>
            <a:r>
              <a:rPr lang="en-US" dirty="0"/>
              <a:t>Query how far this power extends – does it confer power on the deputy to take steps to make an immigration application where obtaining a status is necessary for P to access care/support?</a:t>
            </a:r>
          </a:p>
          <a:p>
            <a:r>
              <a:rPr lang="en-US" dirty="0"/>
              <a:t>At best questionable – advisable to seek specific authority</a:t>
            </a:r>
          </a:p>
          <a:p>
            <a:r>
              <a:rPr lang="en-US" dirty="0"/>
              <a:t>If professional deputy, acting in course of business (even if voluntary) prohibited from providing immigration advice/services unless regulated by designated regulatory body (e.g. OISC, SRA, BSB)</a:t>
            </a:r>
          </a:p>
          <a:p>
            <a:endParaRPr lang="en-US" dirty="0"/>
          </a:p>
        </p:txBody>
      </p:sp>
    </p:spTree>
    <p:extLst>
      <p:ext uri="{BB962C8B-B14F-4D97-AF65-F5344CB8AC3E}">
        <p14:creationId xmlns:p14="http://schemas.microsoft.com/office/powerpoint/2010/main" val="50852386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7B633-B6EF-4045-9065-6438FBA5DBDE}"/>
              </a:ext>
            </a:extLst>
          </p:cNvPr>
          <p:cNvSpPr>
            <a:spLocks noGrp="1"/>
          </p:cNvSpPr>
          <p:nvPr>
            <p:ph type="title"/>
          </p:nvPr>
        </p:nvSpPr>
        <p:spPr/>
        <p:txBody>
          <a:bodyPr>
            <a:normAutofit fontScale="90000"/>
          </a:bodyPr>
          <a:lstStyle/>
          <a:p>
            <a:r>
              <a:rPr lang="en-US" dirty="0"/>
              <a:t>Lasting Power of Attorney </a:t>
            </a:r>
            <a:br>
              <a:rPr lang="en-US" dirty="0"/>
            </a:br>
            <a:r>
              <a:rPr lang="en-US" dirty="0"/>
              <a:t>(or its predecessor, the Enduring Power of Attorney)</a:t>
            </a:r>
          </a:p>
        </p:txBody>
      </p:sp>
      <p:sp>
        <p:nvSpPr>
          <p:cNvPr id="3" name="Content Placeholder 2">
            <a:extLst>
              <a:ext uri="{FF2B5EF4-FFF2-40B4-BE49-F238E27FC236}">
                <a16:creationId xmlns:a16="http://schemas.microsoft.com/office/drawing/2014/main" id="{3732649B-C544-5F4A-B03C-9D47C0370580}"/>
              </a:ext>
            </a:extLst>
          </p:cNvPr>
          <p:cNvSpPr>
            <a:spLocks noGrp="1"/>
          </p:cNvSpPr>
          <p:nvPr>
            <p:ph idx="1"/>
          </p:nvPr>
        </p:nvSpPr>
        <p:spPr/>
        <p:txBody>
          <a:bodyPr>
            <a:normAutofit/>
          </a:bodyPr>
          <a:lstStyle/>
          <a:p>
            <a:r>
              <a:rPr lang="en-US" dirty="0"/>
              <a:t>Formal document granting power to the attorney to make decisions covered by the document, even after the grantor loses mental capacity to make those decisions themselves</a:t>
            </a:r>
          </a:p>
          <a:p>
            <a:r>
              <a:rPr lang="en-US" dirty="0"/>
              <a:t>Must have been made when the grantor had capacity</a:t>
            </a:r>
          </a:p>
          <a:p>
            <a:r>
              <a:rPr lang="en-US" dirty="0"/>
              <a:t>Must be registered with the Office of the Public Guardian before use</a:t>
            </a:r>
          </a:p>
        </p:txBody>
      </p:sp>
    </p:spTree>
    <p:extLst>
      <p:ext uri="{BB962C8B-B14F-4D97-AF65-F5344CB8AC3E}">
        <p14:creationId xmlns:p14="http://schemas.microsoft.com/office/powerpoint/2010/main" val="333592844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5E045-F91B-4547-A016-84E4B969D234}"/>
              </a:ext>
            </a:extLst>
          </p:cNvPr>
          <p:cNvSpPr>
            <a:spLocks noGrp="1"/>
          </p:cNvSpPr>
          <p:nvPr>
            <p:ph type="title"/>
          </p:nvPr>
        </p:nvSpPr>
        <p:spPr/>
        <p:txBody>
          <a:bodyPr/>
          <a:lstStyle/>
          <a:p>
            <a:r>
              <a:rPr lang="en-US" dirty="0"/>
              <a:t>Lasting Power of Attorney (2)</a:t>
            </a:r>
          </a:p>
        </p:txBody>
      </p:sp>
      <p:sp>
        <p:nvSpPr>
          <p:cNvPr id="3" name="Content Placeholder 2">
            <a:extLst>
              <a:ext uri="{FF2B5EF4-FFF2-40B4-BE49-F238E27FC236}">
                <a16:creationId xmlns:a16="http://schemas.microsoft.com/office/drawing/2014/main" id="{87A23956-9FE6-784C-9307-7C765D34C8EF}"/>
              </a:ext>
            </a:extLst>
          </p:cNvPr>
          <p:cNvSpPr>
            <a:spLocks noGrp="1"/>
          </p:cNvSpPr>
          <p:nvPr>
            <p:ph idx="1"/>
          </p:nvPr>
        </p:nvSpPr>
        <p:spPr/>
        <p:txBody>
          <a:bodyPr>
            <a:normAutofit fontScale="92500" lnSpcReduction="20000"/>
          </a:bodyPr>
          <a:lstStyle/>
          <a:p>
            <a:r>
              <a:rPr lang="en-US" dirty="0"/>
              <a:t>S. 9 MCA defines “lasting power of attorney”:</a:t>
            </a:r>
          </a:p>
          <a:p>
            <a:pPr marL="0" indent="0">
              <a:buNone/>
            </a:pPr>
            <a:r>
              <a:rPr lang="en-US" i="1" dirty="0"/>
              <a:t>“A lasting power of attorney is a power of attorney under which the donor (“P</a:t>
            </a:r>
            <a:r>
              <a:rPr lang="en-US" i="1" dirty="0">
                <a:sym typeface="Wingdings" pitchFamily="2" charset="2"/>
              </a:rPr>
              <a:t>”) confers on the donee (or donees) authority to make decisions about all or any of the following:</a:t>
            </a:r>
          </a:p>
          <a:p>
            <a:pPr marL="0" indent="0">
              <a:buNone/>
            </a:pPr>
            <a:r>
              <a:rPr lang="en-US" i="1" dirty="0">
                <a:sym typeface="Wingdings" pitchFamily="2" charset="2"/>
              </a:rPr>
              <a:t>(a) P’s personal welfare or specified matters concerning P’s personal welfare, and</a:t>
            </a:r>
          </a:p>
          <a:p>
            <a:pPr marL="0" indent="0">
              <a:buNone/>
            </a:pPr>
            <a:r>
              <a:rPr lang="en-US" i="1" dirty="0">
                <a:sym typeface="Wingdings" pitchFamily="2" charset="2"/>
              </a:rPr>
              <a:t>(b) P’s property and affairs or specified matters concerning P’s property &amp; affairs, </a:t>
            </a:r>
          </a:p>
          <a:p>
            <a:pPr marL="0" indent="0">
              <a:buNone/>
            </a:pPr>
            <a:r>
              <a:rPr lang="en-US" i="1" dirty="0">
                <a:sym typeface="Wingdings" pitchFamily="2" charset="2"/>
              </a:rPr>
              <a:t>and which includes authority to make such decisions in circumstances where P no longer has capacity”</a:t>
            </a:r>
          </a:p>
        </p:txBody>
      </p:sp>
    </p:spTree>
    <p:extLst>
      <p:ext uri="{BB962C8B-B14F-4D97-AF65-F5344CB8AC3E}">
        <p14:creationId xmlns:p14="http://schemas.microsoft.com/office/powerpoint/2010/main" val="255276704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D28B6-656C-2C45-9C92-26E7A19F7C0B}"/>
              </a:ext>
            </a:extLst>
          </p:cNvPr>
          <p:cNvSpPr>
            <a:spLocks noGrp="1"/>
          </p:cNvSpPr>
          <p:nvPr>
            <p:ph type="title"/>
          </p:nvPr>
        </p:nvSpPr>
        <p:spPr/>
        <p:txBody>
          <a:bodyPr/>
          <a:lstStyle/>
          <a:p>
            <a:r>
              <a:rPr lang="en-US" dirty="0"/>
              <a:t>Lasting Power of Attorney (3)</a:t>
            </a:r>
          </a:p>
        </p:txBody>
      </p:sp>
      <p:sp>
        <p:nvSpPr>
          <p:cNvPr id="3" name="Content Placeholder 2">
            <a:extLst>
              <a:ext uri="{FF2B5EF4-FFF2-40B4-BE49-F238E27FC236}">
                <a16:creationId xmlns:a16="http://schemas.microsoft.com/office/drawing/2014/main" id="{35311668-F859-3046-BD34-E3CDE6C08619}"/>
              </a:ext>
            </a:extLst>
          </p:cNvPr>
          <p:cNvSpPr>
            <a:spLocks noGrp="1"/>
          </p:cNvSpPr>
          <p:nvPr>
            <p:ph idx="1"/>
          </p:nvPr>
        </p:nvSpPr>
        <p:spPr/>
        <p:txBody>
          <a:bodyPr>
            <a:normAutofit fontScale="70000" lnSpcReduction="20000"/>
          </a:bodyPr>
          <a:lstStyle/>
          <a:p>
            <a:r>
              <a:rPr lang="en-US" dirty="0"/>
              <a:t>Two kinds:</a:t>
            </a:r>
          </a:p>
          <a:p>
            <a:pPr lvl="1"/>
            <a:r>
              <a:rPr lang="en-US" dirty="0"/>
              <a:t>Property &amp; affairs – can be used before &amp; after lose capacity</a:t>
            </a:r>
          </a:p>
          <a:p>
            <a:pPr lvl="1"/>
            <a:r>
              <a:rPr lang="en-US" dirty="0"/>
              <a:t>Health &amp; welfare – can only be used if lack capacity</a:t>
            </a:r>
          </a:p>
          <a:p>
            <a:r>
              <a:rPr lang="en-US" dirty="0"/>
              <a:t>OPG has a standard form for each:</a:t>
            </a:r>
          </a:p>
          <a:p>
            <a:pPr lvl="1"/>
            <a:r>
              <a:rPr lang="en-US" dirty="0"/>
              <a:t>The Property &amp; affairs standard form grants authority to make decisions about property and </a:t>
            </a:r>
            <a:r>
              <a:rPr lang="en-US" i="1" dirty="0"/>
              <a:t>financial</a:t>
            </a:r>
            <a:r>
              <a:rPr lang="en-US" dirty="0"/>
              <a:t> affairs (not “affairs”) – does this extend to legal matters like immigration applications?</a:t>
            </a:r>
          </a:p>
          <a:p>
            <a:pPr lvl="1"/>
            <a:r>
              <a:rPr lang="en-US" dirty="0"/>
              <a:t>The health &amp; welfare standard form grants authority “to make decisions about my health &amp; welfare” – examples on the form (and in the MCA Code of Practice [7.21-7.23] mostly relate to personal care and healthcare – does this extend to immigration applications?</a:t>
            </a:r>
          </a:p>
          <a:p>
            <a:r>
              <a:rPr lang="en-US" dirty="0"/>
              <a:t>LPA who is unsure about scope of authority can make an application to the Court of Protection under ss. 15 and/or 23 MCA 2005 for a declaration as to the scope of its powers (s. 15) or authority to carry out acts beyond the scope of the authority conferred by the LPA (s. 23) </a:t>
            </a:r>
          </a:p>
        </p:txBody>
      </p:sp>
    </p:spTree>
    <p:extLst>
      <p:ext uri="{BB962C8B-B14F-4D97-AF65-F5344CB8AC3E}">
        <p14:creationId xmlns:p14="http://schemas.microsoft.com/office/powerpoint/2010/main" val="162518661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2C754-C73D-4A4A-B9D0-B09AF2DD167F}"/>
              </a:ext>
            </a:extLst>
          </p:cNvPr>
          <p:cNvSpPr>
            <a:spLocks noGrp="1"/>
          </p:cNvSpPr>
          <p:nvPr>
            <p:ph type="title"/>
          </p:nvPr>
        </p:nvSpPr>
        <p:spPr/>
        <p:txBody>
          <a:bodyPr/>
          <a:lstStyle/>
          <a:p>
            <a:r>
              <a:rPr lang="en-US" dirty="0"/>
              <a:t>Decision by the Court of Protection</a:t>
            </a:r>
          </a:p>
        </p:txBody>
      </p:sp>
      <p:sp>
        <p:nvSpPr>
          <p:cNvPr id="3" name="Content Placeholder 2">
            <a:extLst>
              <a:ext uri="{FF2B5EF4-FFF2-40B4-BE49-F238E27FC236}">
                <a16:creationId xmlns:a16="http://schemas.microsoft.com/office/drawing/2014/main" id="{DE846991-6754-5E40-AD4D-7BCB29CB3CE6}"/>
              </a:ext>
            </a:extLst>
          </p:cNvPr>
          <p:cNvSpPr>
            <a:spLocks noGrp="1"/>
          </p:cNvSpPr>
          <p:nvPr>
            <p:ph idx="1"/>
          </p:nvPr>
        </p:nvSpPr>
        <p:spPr/>
        <p:txBody>
          <a:bodyPr>
            <a:normAutofit fontScale="92500" lnSpcReduction="10000"/>
          </a:bodyPr>
          <a:lstStyle/>
          <a:p>
            <a:pPr marL="0" indent="0">
              <a:buNone/>
            </a:pPr>
            <a:r>
              <a:rPr lang="en-US" dirty="0"/>
              <a:t>S. 16 MCA 2005 decision:</a:t>
            </a:r>
          </a:p>
          <a:p>
            <a:r>
              <a:rPr lang="en-US" dirty="0"/>
              <a:t>If P lacks capacity to make relevant decisions, the court has the power, under s. 16 MCA, to grant authority to someone to:</a:t>
            </a:r>
          </a:p>
          <a:p>
            <a:pPr lvl="1"/>
            <a:r>
              <a:rPr lang="en-US" dirty="0"/>
              <a:t>Make an EUSS application for P (subject to being regulated to provide immigration advice/services if required to be)</a:t>
            </a:r>
          </a:p>
          <a:p>
            <a:pPr lvl="1"/>
            <a:r>
              <a:rPr lang="en-US" dirty="0"/>
              <a:t>Instruct someone else to make the application</a:t>
            </a:r>
          </a:p>
          <a:p>
            <a:pPr lvl="1"/>
            <a:r>
              <a:rPr lang="en-US" dirty="0"/>
              <a:t>Incur costs on P’s behalf and recover them from P (e.g. for immigration advice)</a:t>
            </a:r>
          </a:p>
          <a:p>
            <a:r>
              <a:rPr lang="en-US" dirty="0"/>
              <a:t>Court, when making decision, must apply s. 1 MCA (general principles) and s. 4 (best interests)</a:t>
            </a:r>
          </a:p>
          <a:p>
            <a:endParaRPr lang="en-US" dirty="0"/>
          </a:p>
        </p:txBody>
      </p:sp>
    </p:spTree>
    <p:extLst>
      <p:ext uri="{BB962C8B-B14F-4D97-AF65-F5344CB8AC3E}">
        <p14:creationId xmlns:p14="http://schemas.microsoft.com/office/powerpoint/2010/main" val="409180260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ctrTitle"/>
          </p:nvPr>
        </p:nvSpPr>
        <p:spPr>
          <a:xfrm>
            <a:off x="2279576" y="2063889"/>
            <a:ext cx="7772400" cy="2087562"/>
          </a:xfrm>
        </p:spPr>
        <p:txBody>
          <a:bodyPr/>
          <a:lstStyle/>
          <a:p>
            <a:pPr eaLnBrk="1" hangingPunct="1"/>
            <a:r>
              <a:rPr lang="en-GB" sz="4000" b="1" dirty="0"/>
              <a:t>Who (if anyone) is responsible for ensuring that adults who lack mental capacity (are able to) apply?</a:t>
            </a:r>
          </a:p>
        </p:txBody>
      </p:sp>
    </p:spTree>
    <p:extLst>
      <p:ext uri="{BB962C8B-B14F-4D97-AF65-F5344CB8AC3E}">
        <p14:creationId xmlns:p14="http://schemas.microsoft.com/office/powerpoint/2010/main" val="282667920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AC7E8-0454-0646-A9CA-4980D9ACF5F2}"/>
              </a:ext>
            </a:extLst>
          </p:cNvPr>
          <p:cNvSpPr>
            <a:spLocks noGrp="1"/>
          </p:cNvSpPr>
          <p:nvPr>
            <p:ph type="title"/>
          </p:nvPr>
        </p:nvSpPr>
        <p:spPr/>
        <p:txBody>
          <a:bodyPr/>
          <a:lstStyle/>
          <a:p>
            <a:r>
              <a:rPr lang="en-US" dirty="0"/>
              <a:t>Home Office Guidance?</a:t>
            </a:r>
          </a:p>
        </p:txBody>
      </p:sp>
      <p:sp>
        <p:nvSpPr>
          <p:cNvPr id="3" name="Content Placeholder 2">
            <a:extLst>
              <a:ext uri="{FF2B5EF4-FFF2-40B4-BE49-F238E27FC236}">
                <a16:creationId xmlns:a16="http://schemas.microsoft.com/office/drawing/2014/main" id="{77D552C1-521A-004E-854A-F579D84ACD55}"/>
              </a:ext>
            </a:extLst>
          </p:cNvPr>
          <p:cNvSpPr>
            <a:spLocks noGrp="1"/>
          </p:cNvSpPr>
          <p:nvPr>
            <p:ph idx="1"/>
          </p:nvPr>
        </p:nvSpPr>
        <p:spPr/>
        <p:txBody>
          <a:bodyPr>
            <a:normAutofit/>
          </a:bodyPr>
          <a:lstStyle/>
          <a:p>
            <a:r>
              <a:rPr lang="en-US" dirty="0"/>
              <a:t>Home Office document, </a:t>
            </a:r>
            <a:r>
              <a:rPr lang="en-US" i="1" u="sng" dirty="0">
                <a:solidFill>
                  <a:schemeClr val="hlink"/>
                </a:solidFill>
                <a:hlinkClick r:id="rId2"/>
              </a:rPr>
              <a:t>EU Settlement Scheme: introduction for local authorities</a:t>
            </a:r>
            <a:r>
              <a:rPr lang="en-US" i="1" dirty="0"/>
              <a:t> </a:t>
            </a:r>
            <a:r>
              <a:rPr lang="en-US" dirty="0"/>
              <a:t>contains some recommendations for local authorities:</a:t>
            </a:r>
          </a:p>
          <a:p>
            <a:pPr lvl="1"/>
            <a:r>
              <a:rPr lang="en-US" dirty="0"/>
              <a:t>Part of a “toolkit” for local authorities</a:t>
            </a:r>
          </a:p>
          <a:p>
            <a:pPr lvl="1"/>
            <a:r>
              <a:rPr lang="en-US" dirty="0"/>
              <a:t>Not guidance</a:t>
            </a:r>
          </a:p>
          <a:p>
            <a:pPr lvl="1"/>
            <a:r>
              <a:rPr lang="en-US" dirty="0"/>
              <a:t>Recommendations are skeletal</a:t>
            </a:r>
          </a:p>
        </p:txBody>
      </p:sp>
    </p:spTree>
    <p:extLst>
      <p:ext uri="{BB962C8B-B14F-4D97-AF65-F5344CB8AC3E}">
        <p14:creationId xmlns:p14="http://schemas.microsoft.com/office/powerpoint/2010/main" val="2859835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who needs to apply</a:t>
            </a:r>
          </a:p>
        </p:txBody>
      </p:sp>
      <p:sp>
        <p:nvSpPr>
          <p:cNvPr id="3" name="Content Placeholder 2"/>
          <p:cNvSpPr>
            <a:spLocks noGrp="1"/>
          </p:cNvSpPr>
          <p:nvPr>
            <p:ph idx="1"/>
          </p:nvPr>
        </p:nvSpPr>
        <p:spPr/>
        <p:txBody>
          <a:bodyPr/>
          <a:lstStyle/>
          <a:p>
            <a:r>
              <a:rPr lang="en-US" dirty="0"/>
              <a:t>“Relevant EEA citizens” – i.e. EEA citizens who were residing in the UK by 11pm on 31 December 2020:</a:t>
            </a:r>
          </a:p>
          <a:p>
            <a:r>
              <a:rPr lang="en-US" dirty="0"/>
              <a:t>Their family members of any nationality (including those who have retained a right to reside)</a:t>
            </a:r>
          </a:p>
          <a:p>
            <a:r>
              <a:rPr lang="en-US" dirty="0"/>
              <a:t>Some primary carers of EEA citizens/ British citizens/ children in education </a:t>
            </a:r>
          </a:p>
          <a:p>
            <a:r>
              <a:rPr lang="en-US" dirty="0"/>
              <a:t>Family members of some British citizens</a:t>
            </a:r>
          </a:p>
        </p:txBody>
      </p:sp>
    </p:spTree>
    <p:extLst>
      <p:ext uri="{BB962C8B-B14F-4D97-AF65-F5344CB8AC3E}">
        <p14:creationId xmlns:p14="http://schemas.microsoft.com/office/powerpoint/2010/main" val="163998702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sp>
        <p:nvSpPr>
          <p:cNvPr id="329" name="Google Shape;329;p56"/>
          <p:cNvSpPr txBox="1">
            <a:spLocks noGrp="1"/>
          </p:cNvSpPr>
          <p:nvPr>
            <p:ph type="title"/>
          </p:nvPr>
        </p:nvSpPr>
        <p:spPr>
          <a:xfrm>
            <a:off x="838200" y="712471"/>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dirty="0"/>
              <a:t>H.O. introduction for local authorities (1)</a:t>
            </a:r>
            <a:endParaRPr dirty="0"/>
          </a:p>
        </p:txBody>
      </p:sp>
      <p:sp>
        <p:nvSpPr>
          <p:cNvPr id="330" name="Google Shape;330;p56"/>
          <p:cNvSpPr txBox="1">
            <a:spLocks noGrp="1"/>
          </p:cNvSpPr>
          <p:nvPr>
            <p:ph type="body" idx="1"/>
          </p:nvPr>
        </p:nvSpPr>
        <p:spPr>
          <a:xfrm>
            <a:off x="838200" y="1931220"/>
            <a:ext cx="10515600" cy="4351338"/>
          </a:xfrm>
          <a:prstGeom prst="rect">
            <a:avLst/>
          </a:prstGeom>
          <a:noFill/>
          <a:ln>
            <a:noFill/>
          </a:ln>
        </p:spPr>
        <p:txBody>
          <a:bodyPr spcFirstLastPara="1" wrap="square" lIns="91425" tIns="45700" rIns="91425" bIns="45700" anchor="t" anchorCtr="0">
            <a:noAutofit/>
          </a:bodyPr>
          <a:lstStyle/>
          <a:p>
            <a:pPr marL="0" lvl="0" indent="0" algn="l" rtl="0">
              <a:lnSpc>
                <a:spcPct val="70000"/>
              </a:lnSpc>
              <a:spcBef>
                <a:spcPts val="0"/>
              </a:spcBef>
              <a:spcAft>
                <a:spcPts val="0"/>
              </a:spcAft>
              <a:buClr>
                <a:schemeClr val="dk1"/>
              </a:buClr>
              <a:buSzPts val="2380"/>
              <a:buNone/>
            </a:pPr>
            <a:r>
              <a:rPr lang="en-US" sz="2380" b="1" i="1" dirty="0"/>
              <a:t>“4.1 Assisting adults with care and support needs</a:t>
            </a:r>
            <a:endParaRPr dirty="0"/>
          </a:p>
          <a:p>
            <a:pPr marL="0" lvl="0" indent="0" algn="l" rtl="0">
              <a:lnSpc>
                <a:spcPct val="70000"/>
              </a:lnSpc>
              <a:spcBef>
                <a:spcPts val="1000"/>
              </a:spcBef>
              <a:spcAft>
                <a:spcPts val="0"/>
              </a:spcAft>
              <a:buClr>
                <a:schemeClr val="dk1"/>
              </a:buClr>
              <a:buSzPts val="2380"/>
              <a:buNone/>
            </a:pPr>
            <a:r>
              <a:rPr lang="en-US" sz="2380" i="1" dirty="0"/>
              <a:t>Adults with care and support needs includes adults in various care settings with a range of vulnerabilities.</a:t>
            </a:r>
            <a:endParaRPr dirty="0"/>
          </a:p>
          <a:p>
            <a:pPr marL="0" lvl="0" indent="0" algn="l" rtl="0">
              <a:lnSpc>
                <a:spcPct val="70000"/>
              </a:lnSpc>
              <a:spcBef>
                <a:spcPts val="1000"/>
              </a:spcBef>
              <a:spcAft>
                <a:spcPts val="0"/>
              </a:spcAft>
              <a:buClr>
                <a:schemeClr val="dk1"/>
              </a:buClr>
              <a:buSzPts val="2380"/>
              <a:buNone/>
            </a:pPr>
            <a:r>
              <a:rPr lang="en-US" sz="2380" i="1" dirty="0"/>
              <a:t>To support adults with care and support needs the Home Office is directly engaging with a range of stakeholders, including the Local Government Association, the Association of Directors of Adult Social Services, the Office of the Public Guardian as well as representatives from private care providers, voluntary and community sector organisations.</a:t>
            </a:r>
            <a:endParaRPr dirty="0"/>
          </a:p>
          <a:p>
            <a:pPr marL="0" lvl="0" indent="0" algn="l" rtl="0">
              <a:lnSpc>
                <a:spcPct val="70000"/>
              </a:lnSpc>
              <a:spcBef>
                <a:spcPts val="1000"/>
              </a:spcBef>
              <a:spcAft>
                <a:spcPts val="0"/>
              </a:spcAft>
              <a:buClr>
                <a:schemeClr val="dk1"/>
              </a:buClr>
              <a:buSzPts val="2380"/>
              <a:buNone/>
            </a:pPr>
            <a:r>
              <a:rPr lang="en-US" sz="2380" b="1" i="1" dirty="0"/>
              <a:t>We</a:t>
            </a:r>
            <a:r>
              <a:rPr lang="en-US" sz="2380" i="1" dirty="0"/>
              <a:t> </a:t>
            </a:r>
            <a:r>
              <a:rPr lang="en-US" sz="2380" b="1" i="1" dirty="0"/>
              <a:t>recommend that you engage with your relevant service leads, cabinet members, local charities and community groups or representatives to explore opportunities to work together and assist adults with care and support needs in applying to the EU Settlement Scheme</a:t>
            </a:r>
            <a:r>
              <a:rPr lang="en-US" sz="2380" i="1" dirty="0"/>
              <a:t>.</a:t>
            </a:r>
            <a:endParaRPr dirty="0"/>
          </a:p>
          <a:p>
            <a:pPr marL="0" lvl="0" indent="0" algn="l" rtl="0">
              <a:lnSpc>
                <a:spcPct val="70000"/>
              </a:lnSpc>
              <a:spcBef>
                <a:spcPts val="1000"/>
              </a:spcBef>
              <a:spcAft>
                <a:spcPts val="0"/>
              </a:spcAft>
              <a:buClr>
                <a:schemeClr val="dk1"/>
              </a:buClr>
              <a:buSzPts val="2380"/>
              <a:buNone/>
            </a:pPr>
            <a:r>
              <a:rPr lang="en-US" sz="2380" i="1" dirty="0"/>
              <a:t>You can also signpost to the information the government is providing on </a:t>
            </a:r>
            <a:r>
              <a:rPr lang="en-US" sz="2380" i="1" u="sng" dirty="0">
                <a:solidFill>
                  <a:schemeClr val="hlink"/>
                </a:solidFill>
                <a:hlinkClick r:id="rId3"/>
              </a:rPr>
              <a:t>gov.uk/eu-settled-status</a:t>
            </a:r>
            <a:r>
              <a:rPr lang="en-US" sz="2380" i="1" dirty="0"/>
              <a:t>”</a:t>
            </a:r>
            <a:endParaRPr sz="2380" i="1" dirty="0"/>
          </a:p>
          <a:p>
            <a:pPr marL="0" lvl="0" indent="0" algn="l" rtl="0">
              <a:lnSpc>
                <a:spcPct val="70000"/>
              </a:lnSpc>
              <a:spcBef>
                <a:spcPts val="1000"/>
              </a:spcBef>
              <a:spcAft>
                <a:spcPts val="0"/>
              </a:spcAft>
              <a:buClr>
                <a:schemeClr val="dk1"/>
              </a:buClr>
              <a:buSzPts val="2380"/>
              <a:buNone/>
            </a:pPr>
            <a:endParaRPr sz="2380" dirty="0"/>
          </a:p>
        </p:txBody>
      </p:sp>
    </p:spTree>
    <p:extLst>
      <p:ext uri="{BB962C8B-B14F-4D97-AF65-F5344CB8AC3E}">
        <p14:creationId xmlns:p14="http://schemas.microsoft.com/office/powerpoint/2010/main" val="2048848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C07B7-4C7E-EE4A-8595-3B7645ED173B}"/>
              </a:ext>
            </a:extLst>
          </p:cNvPr>
          <p:cNvSpPr>
            <a:spLocks noGrp="1"/>
          </p:cNvSpPr>
          <p:nvPr>
            <p:ph type="title"/>
          </p:nvPr>
        </p:nvSpPr>
        <p:spPr/>
        <p:txBody>
          <a:bodyPr/>
          <a:lstStyle/>
          <a:p>
            <a:r>
              <a:rPr lang="en-US" dirty="0"/>
              <a:t>H.O Introduction for Local authorities (2)</a:t>
            </a:r>
          </a:p>
        </p:txBody>
      </p:sp>
      <p:sp>
        <p:nvSpPr>
          <p:cNvPr id="3" name="Content Placeholder 2">
            <a:extLst>
              <a:ext uri="{FF2B5EF4-FFF2-40B4-BE49-F238E27FC236}">
                <a16:creationId xmlns:a16="http://schemas.microsoft.com/office/drawing/2014/main" id="{1DFC8119-1AEC-C54D-A1B4-8844131B3CF7}"/>
              </a:ext>
            </a:extLst>
          </p:cNvPr>
          <p:cNvSpPr>
            <a:spLocks noGrp="1"/>
          </p:cNvSpPr>
          <p:nvPr>
            <p:ph idx="1"/>
          </p:nvPr>
        </p:nvSpPr>
        <p:spPr/>
        <p:txBody>
          <a:bodyPr/>
          <a:lstStyle/>
          <a:p>
            <a:pPr marL="228600" lvl="0" indent="-228600">
              <a:lnSpc>
                <a:spcPct val="70000"/>
              </a:lnSpc>
              <a:spcBef>
                <a:spcPts val="0"/>
              </a:spcBef>
              <a:buClr>
                <a:schemeClr val="dk1"/>
              </a:buClr>
              <a:buSzPts val="2380"/>
            </a:pPr>
            <a:r>
              <a:rPr lang="en-US" sz="2380" dirty="0"/>
              <a:t>Home Office (2020) </a:t>
            </a:r>
            <a:r>
              <a:rPr lang="en-US" sz="2380" i="1" dirty="0"/>
              <a:t>EU Settlement Scheme: introduction for local authorities</a:t>
            </a:r>
            <a:r>
              <a:rPr lang="en-US" sz="2380" dirty="0"/>
              <a:t>:</a:t>
            </a:r>
          </a:p>
          <a:p>
            <a:pPr marL="457200" lvl="1" indent="0">
              <a:lnSpc>
                <a:spcPct val="70000"/>
              </a:lnSpc>
              <a:spcBef>
                <a:spcPts val="500"/>
              </a:spcBef>
              <a:buClr>
                <a:schemeClr val="dk1"/>
              </a:buClr>
              <a:buSzPts val="2040"/>
              <a:buNone/>
            </a:pPr>
            <a:r>
              <a:rPr lang="en-US" sz="2040" i="1" dirty="0"/>
              <a:t>“</a:t>
            </a:r>
            <a:r>
              <a:rPr lang="en-US" sz="2040" b="1" i="1" dirty="0"/>
              <a:t>Where someone who lacks mental capacity has appointed a legal representative with Lasting Power of Attorney, or has a Deputy appointed by the Court of Protection, their legal representative should make an application on their behalf.</a:t>
            </a:r>
            <a:endParaRPr lang="en-US" b="1" dirty="0"/>
          </a:p>
          <a:p>
            <a:pPr marL="457200" lvl="1" indent="0">
              <a:lnSpc>
                <a:spcPct val="70000"/>
              </a:lnSpc>
              <a:spcBef>
                <a:spcPts val="500"/>
              </a:spcBef>
              <a:buClr>
                <a:schemeClr val="dk1"/>
              </a:buClr>
              <a:buSzPts val="2040"/>
              <a:buNone/>
            </a:pPr>
            <a:endParaRPr lang="en-US" sz="2040" i="1" dirty="0"/>
          </a:p>
          <a:p>
            <a:pPr marL="457200" lvl="1" indent="0">
              <a:lnSpc>
                <a:spcPct val="70000"/>
              </a:lnSpc>
              <a:spcBef>
                <a:spcPts val="500"/>
              </a:spcBef>
              <a:buClr>
                <a:schemeClr val="dk1"/>
              </a:buClr>
              <a:buSzPts val="2040"/>
              <a:buNone/>
            </a:pPr>
            <a:r>
              <a:rPr lang="en-US" sz="2040" i="1" dirty="0"/>
              <a:t>If someone’s mental capacity fluctuates then their consent should be sought, when they are able to vie it, for an appropriate third party to make an application on their behalf if they are unable to apply themselves</a:t>
            </a:r>
            <a:endParaRPr lang="en-US" dirty="0"/>
          </a:p>
          <a:p>
            <a:pPr marL="457200" lvl="1" indent="0">
              <a:lnSpc>
                <a:spcPct val="70000"/>
              </a:lnSpc>
              <a:spcBef>
                <a:spcPts val="500"/>
              </a:spcBef>
              <a:buClr>
                <a:schemeClr val="dk1"/>
              </a:buClr>
              <a:buSzPts val="2040"/>
              <a:buNone/>
            </a:pPr>
            <a:endParaRPr lang="en-US" sz="2040" i="1" dirty="0"/>
          </a:p>
          <a:p>
            <a:pPr marL="457200" lvl="1" indent="0">
              <a:lnSpc>
                <a:spcPct val="70000"/>
              </a:lnSpc>
              <a:spcBef>
                <a:spcPts val="500"/>
              </a:spcBef>
              <a:buClr>
                <a:schemeClr val="dk1"/>
              </a:buClr>
              <a:buSzPts val="2040"/>
              <a:buNone/>
            </a:pPr>
            <a:r>
              <a:rPr lang="en-US" sz="2040" i="1" dirty="0"/>
              <a:t>In each case, the person acting on behalf of the individual will need to be satisfied:</a:t>
            </a:r>
            <a:endParaRPr lang="en-US" dirty="0"/>
          </a:p>
          <a:p>
            <a:pPr marL="685800" lvl="1" indent="-228600">
              <a:lnSpc>
                <a:spcPct val="70000"/>
              </a:lnSpc>
              <a:spcBef>
                <a:spcPts val="500"/>
              </a:spcBef>
              <a:buClr>
                <a:schemeClr val="dk1"/>
              </a:buClr>
              <a:buSzPts val="2040"/>
              <a:buChar char="•"/>
            </a:pPr>
            <a:r>
              <a:rPr lang="en-US" sz="2040" i="1" dirty="0"/>
              <a:t>That they have the authority (in the general sense of permission or consent) to do so</a:t>
            </a:r>
            <a:endParaRPr lang="en-US" dirty="0"/>
          </a:p>
          <a:p>
            <a:pPr marL="685800" lvl="1" indent="-228600">
              <a:lnSpc>
                <a:spcPct val="70000"/>
              </a:lnSpc>
              <a:spcBef>
                <a:spcPts val="500"/>
              </a:spcBef>
              <a:buClr>
                <a:schemeClr val="dk1"/>
              </a:buClr>
              <a:buSzPts val="2040"/>
              <a:buChar char="•"/>
            </a:pPr>
            <a:r>
              <a:rPr lang="en-US" sz="2040" i="1" dirty="0"/>
              <a:t>That they are acting in the best interests of the individual in accordance with the Mental Capacity Act 2005</a:t>
            </a:r>
            <a:endParaRPr lang="en-US" dirty="0"/>
          </a:p>
          <a:p>
            <a:pPr marL="685800" lvl="1" indent="-99059">
              <a:lnSpc>
                <a:spcPct val="70000"/>
              </a:lnSpc>
              <a:spcBef>
                <a:spcPts val="500"/>
              </a:spcBef>
              <a:buClr>
                <a:schemeClr val="dk1"/>
              </a:buClr>
              <a:buSzPts val="2040"/>
              <a:buNone/>
            </a:pPr>
            <a:endParaRPr lang="en-US" sz="2040" i="1" dirty="0"/>
          </a:p>
          <a:p>
            <a:pPr marL="457200" lvl="1" indent="0">
              <a:lnSpc>
                <a:spcPct val="70000"/>
              </a:lnSpc>
              <a:spcBef>
                <a:spcPts val="500"/>
              </a:spcBef>
              <a:buClr>
                <a:schemeClr val="dk1"/>
              </a:buClr>
              <a:buSzPts val="2040"/>
              <a:buNone/>
            </a:pPr>
            <a:r>
              <a:rPr lang="en-US" sz="2040" b="1" i="1" dirty="0"/>
              <a:t>Those signing the declaration on behalf of someone without mental capacity should upload a letter in the evidence section of the application form to inform caseworkers of the individual’s circumstances</a:t>
            </a:r>
            <a:r>
              <a:rPr lang="en-US" sz="2040" i="1" dirty="0"/>
              <a:t>”</a:t>
            </a:r>
            <a:endParaRPr lang="en-US" dirty="0"/>
          </a:p>
          <a:p>
            <a:endParaRPr lang="en-US" dirty="0"/>
          </a:p>
        </p:txBody>
      </p:sp>
    </p:spTree>
    <p:extLst>
      <p:ext uri="{BB962C8B-B14F-4D97-AF65-F5344CB8AC3E}">
        <p14:creationId xmlns:p14="http://schemas.microsoft.com/office/powerpoint/2010/main" val="372539697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9DE74-EEAF-2D4E-826A-C4835E08CA74}"/>
              </a:ext>
            </a:extLst>
          </p:cNvPr>
          <p:cNvSpPr>
            <a:spLocks noGrp="1"/>
          </p:cNvSpPr>
          <p:nvPr>
            <p:ph type="title"/>
          </p:nvPr>
        </p:nvSpPr>
        <p:spPr/>
        <p:txBody>
          <a:bodyPr/>
          <a:lstStyle/>
          <a:p>
            <a:r>
              <a:rPr lang="en-US" dirty="0"/>
              <a:t>What steps can/should LAs take? (1)</a:t>
            </a:r>
          </a:p>
        </p:txBody>
      </p:sp>
      <p:sp>
        <p:nvSpPr>
          <p:cNvPr id="3" name="Content Placeholder 2">
            <a:extLst>
              <a:ext uri="{FF2B5EF4-FFF2-40B4-BE49-F238E27FC236}">
                <a16:creationId xmlns:a16="http://schemas.microsoft.com/office/drawing/2014/main" id="{E10BB7AD-7595-8D48-9D5F-E08F4CC59F0C}"/>
              </a:ext>
            </a:extLst>
          </p:cNvPr>
          <p:cNvSpPr>
            <a:spLocks noGrp="1"/>
          </p:cNvSpPr>
          <p:nvPr>
            <p:ph idx="1"/>
          </p:nvPr>
        </p:nvSpPr>
        <p:spPr/>
        <p:txBody>
          <a:bodyPr/>
          <a:lstStyle/>
          <a:p>
            <a:pPr marL="228600" indent="-228600">
              <a:lnSpc>
                <a:spcPct val="70000"/>
              </a:lnSpc>
              <a:spcBef>
                <a:spcPts val="0"/>
              </a:spcBef>
              <a:spcAft>
                <a:spcPts val="1200"/>
              </a:spcAft>
              <a:buSzPts val="2590"/>
            </a:pPr>
            <a:r>
              <a:rPr lang="en-US" sz="2590" dirty="0"/>
              <a:t>Providing general information &amp; promoting the EUSS (using the “toolkit”)</a:t>
            </a:r>
          </a:p>
          <a:p>
            <a:pPr marL="228600" lvl="0" indent="-228600">
              <a:lnSpc>
                <a:spcPct val="70000"/>
              </a:lnSpc>
              <a:spcBef>
                <a:spcPts val="0"/>
              </a:spcBef>
              <a:buClr>
                <a:schemeClr val="dk1"/>
              </a:buClr>
              <a:buSzPts val="2590"/>
            </a:pPr>
            <a:r>
              <a:rPr lang="en-US" sz="2590" dirty="0"/>
              <a:t>Identifying vulnerable adults who need to apply (including adults for whom fund care, or who are deprived of their liberty)</a:t>
            </a:r>
          </a:p>
          <a:p>
            <a:pPr marL="228600" lvl="0" indent="-228600">
              <a:lnSpc>
                <a:spcPct val="70000"/>
              </a:lnSpc>
              <a:spcBef>
                <a:spcPts val="1000"/>
              </a:spcBef>
              <a:buClr>
                <a:schemeClr val="dk1"/>
              </a:buClr>
              <a:buSzPts val="2590"/>
            </a:pPr>
            <a:r>
              <a:rPr lang="en-US" sz="2590" dirty="0"/>
              <a:t>Flagging up the need for applications (e.g. with the individual, any deputy/LPA, family members, support workers)</a:t>
            </a:r>
          </a:p>
          <a:p>
            <a:pPr marL="228600" lvl="0" indent="-228600">
              <a:lnSpc>
                <a:spcPct val="70000"/>
              </a:lnSpc>
              <a:spcBef>
                <a:spcPts val="1000"/>
              </a:spcBef>
              <a:buClr>
                <a:schemeClr val="dk1"/>
              </a:buClr>
              <a:buSzPts val="2590"/>
            </a:pPr>
            <a:r>
              <a:rPr lang="en-US" sz="2590" dirty="0"/>
              <a:t>Signposting and/or making referrals to organisations that can support:</a:t>
            </a:r>
            <a:endParaRPr lang="en-US" dirty="0"/>
          </a:p>
          <a:p>
            <a:pPr marL="685800" lvl="1" indent="-215900">
              <a:lnSpc>
                <a:spcPct val="70000"/>
              </a:lnSpc>
              <a:spcBef>
                <a:spcPts val="500"/>
              </a:spcBef>
              <a:buClr>
                <a:schemeClr val="dk1"/>
              </a:buClr>
              <a:buSzPts val="2020"/>
              <a:buChar char="•"/>
            </a:pPr>
            <a:r>
              <a:rPr lang="en-US" sz="2020" dirty="0"/>
              <a:t>Some are funded to help with complex applications – AIRE Centre can provide free advice/support</a:t>
            </a:r>
            <a:endParaRPr lang="en-US" sz="2200" dirty="0"/>
          </a:p>
          <a:p>
            <a:pPr marL="228600" lvl="0" indent="-228600">
              <a:lnSpc>
                <a:spcPct val="70000"/>
              </a:lnSpc>
              <a:spcBef>
                <a:spcPts val="1000"/>
              </a:spcBef>
              <a:buClr>
                <a:schemeClr val="dk1"/>
              </a:buClr>
              <a:buSzPts val="2590"/>
            </a:pPr>
            <a:r>
              <a:rPr lang="en-US" sz="2590" dirty="0"/>
              <a:t>Practical help and support:- e.g.</a:t>
            </a:r>
            <a:endParaRPr lang="en-US" dirty="0"/>
          </a:p>
          <a:p>
            <a:pPr marL="685800" lvl="1" indent="-203200">
              <a:lnSpc>
                <a:spcPct val="70000"/>
              </a:lnSpc>
              <a:spcBef>
                <a:spcPts val="500"/>
              </a:spcBef>
              <a:buClr>
                <a:schemeClr val="dk1"/>
              </a:buClr>
              <a:buSzPts val="1820"/>
              <a:buChar char="•"/>
            </a:pPr>
            <a:r>
              <a:rPr lang="en-US" sz="1820" dirty="0"/>
              <a:t>Helping find documents needed for application</a:t>
            </a:r>
            <a:endParaRPr lang="en-US" sz="2000" dirty="0"/>
          </a:p>
          <a:p>
            <a:pPr marL="685800" lvl="1" indent="-203200">
              <a:lnSpc>
                <a:spcPct val="70000"/>
              </a:lnSpc>
              <a:spcBef>
                <a:spcPts val="500"/>
              </a:spcBef>
              <a:buClr>
                <a:schemeClr val="dk1"/>
              </a:buClr>
              <a:buSzPts val="1820"/>
              <a:buChar char="•"/>
            </a:pPr>
            <a:r>
              <a:rPr lang="en-US" sz="1820" dirty="0"/>
              <a:t>Driving to appointments and/or helping set up virtual appointments</a:t>
            </a:r>
            <a:endParaRPr lang="en-US" sz="2000" dirty="0"/>
          </a:p>
          <a:p>
            <a:pPr marL="685800" lvl="1" indent="-203200">
              <a:lnSpc>
                <a:spcPct val="70000"/>
              </a:lnSpc>
              <a:spcBef>
                <a:spcPts val="500"/>
              </a:spcBef>
              <a:buClr>
                <a:schemeClr val="dk1"/>
              </a:buClr>
              <a:buSzPts val="1820"/>
              <a:buChar char="•"/>
            </a:pPr>
            <a:r>
              <a:rPr lang="en-US" sz="1820" dirty="0"/>
              <a:t>Providing practical/technical assistance with form-filling</a:t>
            </a:r>
            <a:endParaRPr lang="en-US" sz="2000" dirty="0"/>
          </a:p>
          <a:p>
            <a:pPr marL="685800" lvl="1" indent="-203200">
              <a:lnSpc>
                <a:spcPct val="70000"/>
              </a:lnSpc>
              <a:spcBef>
                <a:spcPts val="500"/>
              </a:spcBef>
              <a:buClr>
                <a:schemeClr val="dk1"/>
              </a:buClr>
              <a:buSzPts val="1820"/>
              <a:buChar char="•"/>
            </a:pPr>
            <a:r>
              <a:rPr lang="en-US" sz="1820" dirty="0"/>
              <a:t>Helping read/understand documents</a:t>
            </a:r>
            <a:endParaRPr lang="en-US" sz="2000" dirty="0"/>
          </a:p>
          <a:p>
            <a:pPr marL="685800" lvl="1" indent="-203200">
              <a:lnSpc>
                <a:spcPct val="70000"/>
              </a:lnSpc>
              <a:spcBef>
                <a:spcPts val="500"/>
              </a:spcBef>
              <a:buClr>
                <a:schemeClr val="dk1"/>
              </a:buClr>
              <a:buSzPts val="1820"/>
              <a:buChar char="•"/>
            </a:pPr>
            <a:r>
              <a:rPr lang="en-US" sz="1820" dirty="0"/>
              <a:t>Helping communicate with legal advisers etc.</a:t>
            </a:r>
          </a:p>
          <a:p>
            <a:pPr marL="0" indent="0">
              <a:buNone/>
            </a:pPr>
            <a:endParaRPr lang="en-US" dirty="0"/>
          </a:p>
        </p:txBody>
      </p:sp>
    </p:spTree>
    <p:extLst>
      <p:ext uri="{BB962C8B-B14F-4D97-AF65-F5344CB8AC3E}">
        <p14:creationId xmlns:p14="http://schemas.microsoft.com/office/powerpoint/2010/main" val="285815271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DE8EE-7438-504E-8D6F-AB066AAB6571}"/>
              </a:ext>
            </a:extLst>
          </p:cNvPr>
          <p:cNvSpPr>
            <a:spLocks noGrp="1"/>
          </p:cNvSpPr>
          <p:nvPr>
            <p:ph type="title"/>
          </p:nvPr>
        </p:nvSpPr>
        <p:spPr/>
        <p:txBody>
          <a:bodyPr/>
          <a:lstStyle/>
          <a:p>
            <a:r>
              <a:rPr lang="en-US" dirty="0"/>
              <a:t>What steps can/should LAs take? (2)</a:t>
            </a:r>
          </a:p>
        </p:txBody>
      </p:sp>
      <p:sp>
        <p:nvSpPr>
          <p:cNvPr id="3" name="Content Placeholder 2">
            <a:extLst>
              <a:ext uri="{FF2B5EF4-FFF2-40B4-BE49-F238E27FC236}">
                <a16:creationId xmlns:a16="http://schemas.microsoft.com/office/drawing/2014/main" id="{10ABF058-9B87-AE46-B356-E1AF8E555BA1}"/>
              </a:ext>
            </a:extLst>
          </p:cNvPr>
          <p:cNvSpPr>
            <a:spLocks noGrp="1"/>
          </p:cNvSpPr>
          <p:nvPr>
            <p:ph idx="1"/>
          </p:nvPr>
        </p:nvSpPr>
        <p:spPr/>
        <p:txBody>
          <a:bodyPr>
            <a:normAutofit lnSpcReduction="10000"/>
          </a:bodyPr>
          <a:lstStyle/>
          <a:p>
            <a:pPr marL="228600" lvl="0" indent="-228600">
              <a:lnSpc>
                <a:spcPct val="90000"/>
              </a:lnSpc>
              <a:spcBef>
                <a:spcPts val="0"/>
              </a:spcBef>
              <a:buClr>
                <a:schemeClr val="dk1"/>
              </a:buClr>
              <a:buSzPts val="2800"/>
            </a:pPr>
            <a:r>
              <a:rPr lang="en-US" dirty="0"/>
              <a:t>More substantial support?</a:t>
            </a:r>
          </a:p>
          <a:p>
            <a:pPr marL="685800" lvl="1" indent="-228600">
              <a:buSzPts val="2400"/>
            </a:pPr>
            <a:r>
              <a:rPr lang="en-US" dirty="0"/>
              <a:t>Ensure that EUSS application is made? (prohibition on non-regulated immigration advice/services)</a:t>
            </a:r>
          </a:p>
          <a:p>
            <a:pPr marL="685800" lvl="1" indent="-228600">
              <a:lnSpc>
                <a:spcPct val="90000"/>
              </a:lnSpc>
              <a:spcBef>
                <a:spcPts val="500"/>
              </a:spcBef>
              <a:buClr>
                <a:schemeClr val="dk1"/>
              </a:buClr>
              <a:buSzPts val="2400"/>
              <a:buChar char="•"/>
            </a:pPr>
            <a:r>
              <a:rPr lang="en-US" dirty="0"/>
              <a:t>If hold deputyship– obtaining legal advice/instructing someone to make application? (see later slides)</a:t>
            </a:r>
          </a:p>
          <a:p>
            <a:pPr marL="685800" lvl="1" indent="-228600">
              <a:lnSpc>
                <a:spcPct val="90000"/>
              </a:lnSpc>
              <a:spcBef>
                <a:spcPts val="500"/>
              </a:spcBef>
              <a:buClr>
                <a:schemeClr val="dk1"/>
              </a:buClr>
              <a:buSzPts val="2400"/>
              <a:buChar char="•"/>
            </a:pPr>
            <a:r>
              <a:rPr lang="en-US" dirty="0"/>
              <a:t>If no other organisation can assist - applying to Court of Protection for authority for someone to make the application?</a:t>
            </a:r>
          </a:p>
          <a:p>
            <a:pPr marL="685800" lvl="1" indent="-228600">
              <a:lnSpc>
                <a:spcPct val="90000"/>
              </a:lnSpc>
              <a:spcBef>
                <a:spcPts val="500"/>
              </a:spcBef>
              <a:buClr>
                <a:schemeClr val="dk1"/>
              </a:buClr>
              <a:buSzPts val="2400"/>
              <a:buChar char="•"/>
            </a:pPr>
            <a:r>
              <a:rPr lang="en-US" dirty="0"/>
              <a:t>Assisting with such an application in other ways – e.g. </a:t>
            </a:r>
          </a:p>
          <a:p>
            <a:pPr lvl="2">
              <a:lnSpc>
                <a:spcPct val="90000"/>
              </a:lnSpc>
              <a:spcBef>
                <a:spcPts val="500"/>
              </a:spcBef>
              <a:buClr>
                <a:schemeClr val="dk1"/>
              </a:buClr>
              <a:buSzPts val="2000"/>
            </a:pPr>
            <a:r>
              <a:rPr lang="en-US" dirty="0"/>
              <a:t>Carrying out capacity assessments</a:t>
            </a:r>
          </a:p>
          <a:p>
            <a:pPr lvl="2">
              <a:lnSpc>
                <a:spcPct val="90000"/>
              </a:lnSpc>
              <a:spcBef>
                <a:spcPts val="500"/>
              </a:spcBef>
              <a:buClr>
                <a:schemeClr val="dk1"/>
              </a:buClr>
              <a:buSzPts val="2000"/>
            </a:pPr>
            <a:r>
              <a:rPr lang="en-US" dirty="0"/>
              <a:t>Investigating P’s wishes and feelings</a:t>
            </a:r>
          </a:p>
          <a:p>
            <a:pPr marL="685800" lvl="1" indent="-228600">
              <a:lnSpc>
                <a:spcPct val="90000"/>
              </a:lnSpc>
              <a:spcBef>
                <a:spcPts val="500"/>
              </a:spcBef>
              <a:buClr>
                <a:schemeClr val="dk1"/>
              </a:buClr>
              <a:buSzPts val="2400"/>
              <a:buChar char="•"/>
            </a:pPr>
            <a:r>
              <a:rPr lang="en-US" dirty="0"/>
              <a:t>Funding legal advice/the making of an application?</a:t>
            </a:r>
          </a:p>
          <a:p>
            <a:endParaRPr lang="en-US" dirty="0"/>
          </a:p>
        </p:txBody>
      </p:sp>
    </p:spTree>
    <p:extLst>
      <p:ext uri="{BB962C8B-B14F-4D97-AF65-F5344CB8AC3E}">
        <p14:creationId xmlns:p14="http://schemas.microsoft.com/office/powerpoint/2010/main" val="404889004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23730-FB8B-CD43-A0A0-45D8D896218D}"/>
              </a:ext>
            </a:extLst>
          </p:cNvPr>
          <p:cNvSpPr>
            <a:spLocks noGrp="1"/>
          </p:cNvSpPr>
          <p:nvPr>
            <p:ph type="title"/>
          </p:nvPr>
        </p:nvSpPr>
        <p:spPr/>
        <p:txBody>
          <a:bodyPr/>
          <a:lstStyle/>
          <a:p>
            <a:r>
              <a:rPr lang="en-US" dirty="0"/>
              <a:t>Sources of power or duty to provide support</a:t>
            </a:r>
          </a:p>
        </p:txBody>
      </p:sp>
      <p:sp>
        <p:nvSpPr>
          <p:cNvPr id="3" name="Content Placeholder 2">
            <a:extLst>
              <a:ext uri="{FF2B5EF4-FFF2-40B4-BE49-F238E27FC236}">
                <a16:creationId xmlns:a16="http://schemas.microsoft.com/office/drawing/2014/main" id="{65A410EC-09FF-1445-819F-51FCFD83F133}"/>
              </a:ext>
            </a:extLst>
          </p:cNvPr>
          <p:cNvSpPr>
            <a:spLocks noGrp="1"/>
          </p:cNvSpPr>
          <p:nvPr>
            <p:ph idx="1"/>
          </p:nvPr>
        </p:nvSpPr>
        <p:spPr/>
        <p:txBody>
          <a:bodyPr/>
          <a:lstStyle/>
          <a:p>
            <a:r>
              <a:rPr lang="en-US" dirty="0"/>
              <a:t>May include:</a:t>
            </a:r>
          </a:p>
          <a:p>
            <a:pPr lvl="1"/>
            <a:r>
              <a:rPr lang="en-US" dirty="0"/>
              <a:t>Care Act 2014 - subject to:</a:t>
            </a:r>
          </a:p>
          <a:p>
            <a:pPr lvl="2"/>
            <a:r>
              <a:rPr lang="en-US" dirty="0"/>
              <a:t>”Care Act Easements” (Coronavirus Act 2020); and</a:t>
            </a:r>
          </a:p>
          <a:p>
            <a:pPr lvl="2"/>
            <a:r>
              <a:rPr lang="en-US" dirty="0"/>
              <a:t>Nationality Immigration and Asylum Act 2002, Schd. 3</a:t>
            </a:r>
          </a:p>
          <a:p>
            <a:pPr lvl="1"/>
            <a:r>
              <a:rPr lang="en-US" dirty="0"/>
              <a:t>Localism Act 2011 (subject to NIAA 2002, Schd. 3)</a:t>
            </a:r>
          </a:p>
          <a:p>
            <a:pPr lvl="1"/>
            <a:r>
              <a:rPr lang="en-US" dirty="0"/>
              <a:t>Human rights obligations?</a:t>
            </a:r>
          </a:p>
        </p:txBody>
      </p:sp>
    </p:spTree>
    <p:extLst>
      <p:ext uri="{BB962C8B-B14F-4D97-AF65-F5344CB8AC3E}">
        <p14:creationId xmlns:p14="http://schemas.microsoft.com/office/powerpoint/2010/main" val="37627446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F0E57-B11D-344B-8C9D-5BED8236ACCF}"/>
              </a:ext>
            </a:extLst>
          </p:cNvPr>
          <p:cNvSpPr>
            <a:spLocks noGrp="1"/>
          </p:cNvSpPr>
          <p:nvPr>
            <p:ph type="title"/>
          </p:nvPr>
        </p:nvSpPr>
        <p:spPr/>
        <p:txBody>
          <a:bodyPr/>
          <a:lstStyle/>
          <a:p>
            <a:r>
              <a:rPr lang="en-US" dirty="0"/>
              <a:t>Care Act 2014 (1)</a:t>
            </a:r>
          </a:p>
        </p:txBody>
      </p:sp>
      <p:sp>
        <p:nvSpPr>
          <p:cNvPr id="3" name="Content Placeholder 2">
            <a:extLst>
              <a:ext uri="{FF2B5EF4-FFF2-40B4-BE49-F238E27FC236}">
                <a16:creationId xmlns:a16="http://schemas.microsoft.com/office/drawing/2014/main" id="{3F77AA01-9DBD-F04F-9D9D-B1157B00FF7F}"/>
              </a:ext>
            </a:extLst>
          </p:cNvPr>
          <p:cNvSpPr>
            <a:spLocks noGrp="1"/>
          </p:cNvSpPr>
          <p:nvPr>
            <p:ph idx="1"/>
          </p:nvPr>
        </p:nvSpPr>
        <p:spPr/>
        <p:txBody>
          <a:bodyPr>
            <a:normAutofit fontScale="70000" lnSpcReduction="20000"/>
          </a:bodyPr>
          <a:lstStyle/>
          <a:p>
            <a:r>
              <a:rPr lang="en-US" dirty="0"/>
              <a:t>S. 1 – General duty to promote wellbeing:</a:t>
            </a:r>
          </a:p>
          <a:p>
            <a:pPr lvl="1"/>
            <a:r>
              <a:rPr lang="en-US" dirty="0"/>
              <a:t>Includes personal dignity, participation in work, social &amp; economic wellbeing &amp; suitability of living accommodation (s. 1(3))</a:t>
            </a:r>
          </a:p>
          <a:p>
            <a:pPr lvl="1"/>
            <a:r>
              <a:rPr lang="en-US" dirty="0"/>
              <a:t>Factors that LA must take into account when exercising a function under Part 1 includes the need to prevent/delay the development of needs for care and support/ needs for support</a:t>
            </a:r>
          </a:p>
          <a:p>
            <a:r>
              <a:rPr lang="en-US" dirty="0"/>
              <a:t>S. 42 – safeguarding duty – may give rise to a duty to investigate/act:</a:t>
            </a:r>
          </a:p>
          <a:p>
            <a:pPr lvl="1"/>
            <a:r>
              <a:rPr lang="en-US" dirty="0"/>
              <a:t>Duty to make enquiries where LA has reasonable cause to suspect that an adult in its area:</a:t>
            </a:r>
          </a:p>
          <a:p>
            <a:pPr lvl="2"/>
            <a:r>
              <a:rPr lang="en-US" dirty="0"/>
              <a:t>Has needs for care and support</a:t>
            </a:r>
          </a:p>
          <a:p>
            <a:pPr lvl="2"/>
            <a:r>
              <a:rPr lang="en-US" dirty="0"/>
              <a:t>Is experiencing or at risk of abuse or neglect; and</a:t>
            </a:r>
          </a:p>
          <a:p>
            <a:pPr lvl="2"/>
            <a:r>
              <a:rPr lang="en-US" dirty="0"/>
              <a:t>As a result of those needs is unable to protect himself or herself against the abuse or risk of it</a:t>
            </a:r>
          </a:p>
          <a:p>
            <a:pPr lvl="1"/>
            <a:r>
              <a:rPr lang="en-US" dirty="0"/>
              <a:t>“Neglect” has expansive definition (Care and Support Statutory Guidance, para 14.7) – arguably might include person whose care &amp; support needs prevent them from applying, and who risks losing access to necessary care and treatment if they do not apply</a:t>
            </a:r>
          </a:p>
          <a:p>
            <a:pPr lvl="1"/>
            <a:r>
              <a:rPr lang="en-US" dirty="0"/>
              <a:t>If eligibility criteria are met, must investigate, and if consider must act, then have a duty to act</a:t>
            </a:r>
          </a:p>
        </p:txBody>
      </p:sp>
    </p:spTree>
    <p:extLst>
      <p:ext uri="{BB962C8B-B14F-4D97-AF65-F5344CB8AC3E}">
        <p14:creationId xmlns:p14="http://schemas.microsoft.com/office/powerpoint/2010/main" val="382262255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948C2-6F10-4E45-850C-9FBF335837B0}"/>
              </a:ext>
            </a:extLst>
          </p:cNvPr>
          <p:cNvSpPr>
            <a:spLocks noGrp="1"/>
          </p:cNvSpPr>
          <p:nvPr>
            <p:ph type="title"/>
          </p:nvPr>
        </p:nvSpPr>
        <p:spPr/>
        <p:txBody>
          <a:bodyPr/>
          <a:lstStyle/>
          <a:p>
            <a:r>
              <a:rPr lang="en-US" dirty="0"/>
              <a:t>Care Act 2014 (2)</a:t>
            </a:r>
          </a:p>
        </p:txBody>
      </p:sp>
      <p:sp>
        <p:nvSpPr>
          <p:cNvPr id="3" name="Content Placeholder 2">
            <a:extLst>
              <a:ext uri="{FF2B5EF4-FFF2-40B4-BE49-F238E27FC236}">
                <a16:creationId xmlns:a16="http://schemas.microsoft.com/office/drawing/2014/main" id="{D1313933-0AF6-6A49-80DF-8898EFDF83C6}"/>
              </a:ext>
            </a:extLst>
          </p:cNvPr>
          <p:cNvSpPr>
            <a:spLocks noGrp="1"/>
          </p:cNvSpPr>
          <p:nvPr>
            <p:ph idx="1"/>
          </p:nvPr>
        </p:nvSpPr>
        <p:spPr/>
        <p:txBody>
          <a:bodyPr>
            <a:normAutofit fontScale="77500" lnSpcReduction="20000"/>
          </a:bodyPr>
          <a:lstStyle/>
          <a:p>
            <a:r>
              <a:rPr lang="en-US" dirty="0"/>
              <a:t>Local authorities’ duties and powers to meet needs for care and support may also require it to take steps to support someone to apply under the EUSS:</a:t>
            </a:r>
          </a:p>
          <a:p>
            <a:pPr lvl="1"/>
            <a:r>
              <a:rPr lang="en-US" dirty="0"/>
              <a:t>Duty to meet eligible assessed needs for care and support (provided residence &amp; charging criteria are met) (s. 9, s. 27, s. 13, s. 18)</a:t>
            </a:r>
          </a:p>
          <a:p>
            <a:pPr lvl="1"/>
            <a:r>
              <a:rPr lang="en-US" dirty="0"/>
              <a:t>Power to meet other assessed needs for care and support (s. 19)</a:t>
            </a:r>
          </a:p>
          <a:p>
            <a:r>
              <a:rPr lang="en-US" dirty="0"/>
              <a:t>Care and Support (Eligibility Criteria) Regulations 2015, r. 2(1):</a:t>
            </a:r>
          </a:p>
          <a:p>
            <a:pPr lvl="1"/>
            <a:r>
              <a:rPr lang="en-US" dirty="0"/>
              <a:t>R. 2(1) – needs will be eligible if:</a:t>
            </a:r>
          </a:p>
          <a:p>
            <a:pPr lvl="2"/>
            <a:r>
              <a:rPr lang="en-US" dirty="0"/>
              <a:t>Needs arise from or are related to physical/ mental impairment/ illness</a:t>
            </a:r>
          </a:p>
          <a:p>
            <a:pPr lvl="2"/>
            <a:r>
              <a:rPr lang="en-US" dirty="0"/>
              <a:t>As a result of the adult’s needs, the adult is unable to achieve 2+ specified outcomes</a:t>
            </a:r>
          </a:p>
          <a:p>
            <a:pPr lvl="2"/>
            <a:r>
              <a:rPr lang="en-US" dirty="0"/>
              <a:t>As a consequence, there is likely to be a significant impact on the adult’s wellbeing</a:t>
            </a:r>
          </a:p>
          <a:p>
            <a:pPr lvl="2"/>
            <a:r>
              <a:rPr lang="en-US" dirty="0"/>
              <a:t>R 2 – specified outcomes – outcomes do not include ensuring compliance with immigration laws, but this might be implied into other outcomes, in the same as the duty to assist with property and affairs (especially in light of wellbeing duty,)</a:t>
            </a:r>
          </a:p>
        </p:txBody>
      </p:sp>
    </p:spTree>
    <p:extLst>
      <p:ext uri="{BB962C8B-B14F-4D97-AF65-F5344CB8AC3E}">
        <p14:creationId xmlns:p14="http://schemas.microsoft.com/office/powerpoint/2010/main" val="288422728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2DE00-A606-AD4E-AB9A-AA4AE080F443}"/>
              </a:ext>
            </a:extLst>
          </p:cNvPr>
          <p:cNvSpPr>
            <a:spLocks noGrp="1"/>
          </p:cNvSpPr>
          <p:nvPr>
            <p:ph type="title"/>
          </p:nvPr>
        </p:nvSpPr>
        <p:spPr/>
        <p:txBody>
          <a:bodyPr/>
          <a:lstStyle/>
          <a:p>
            <a:r>
              <a:rPr lang="en-US" dirty="0"/>
              <a:t>Other sources of a duty to take action?</a:t>
            </a:r>
          </a:p>
        </p:txBody>
      </p:sp>
      <p:sp>
        <p:nvSpPr>
          <p:cNvPr id="3" name="Content Placeholder 2">
            <a:extLst>
              <a:ext uri="{FF2B5EF4-FFF2-40B4-BE49-F238E27FC236}">
                <a16:creationId xmlns:a16="http://schemas.microsoft.com/office/drawing/2014/main" id="{AC97D80D-CDD0-8646-B731-628E4E1E55A0}"/>
              </a:ext>
            </a:extLst>
          </p:cNvPr>
          <p:cNvSpPr>
            <a:spLocks noGrp="1"/>
          </p:cNvSpPr>
          <p:nvPr>
            <p:ph idx="1"/>
          </p:nvPr>
        </p:nvSpPr>
        <p:spPr/>
        <p:txBody>
          <a:bodyPr>
            <a:normAutofit fontScale="85000" lnSpcReduction="10000"/>
          </a:bodyPr>
          <a:lstStyle/>
          <a:p>
            <a:r>
              <a:rPr lang="en-US" dirty="0"/>
              <a:t>Human rights:</a:t>
            </a:r>
          </a:p>
          <a:p>
            <a:pPr lvl="1"/>
            <a:r>
              <a:rPr lang="en-US" dirty="0"/>
              <a:t>May be a positive obligation to take action under European Convention on Human Rights (only where statutory duty?):</a:t>
            </a:r>
          </a:p>
          <a:p>
            <a:pPr lvl="2"/>
            <a:r>
              <a:rPr lang="en-US" dirty="0"/>
              <a:t>Art 2 (right to life)</a:t>
            </a:r>
          </a:p>
          <a:p>
            <a:pPr lvl="2"/>
            <a:r>
              <a:rPr lang="en-US" dirty="0"/>
              <a:t>Art. 3 (right to freedom from inhuman or degrading treatment)</a:t>
            </a:r>
          </a:p>
          <a:p>
            <a:pPr lvl="2"/>
            <a:r>
              <a:rPr lang="en-US" dirty="0"/>
              <a:t>Art. 8 (right to private and family life)</a:t>
            </a:r>
          </a:p>
          <a:p>
            <a:pPr lvl="2"/>
            <a:r>
              <a:rPr lang="en-US" dirty="0"/>
              <a:t>May, in particular, arise if the vulnerable adult is deprived of his/her liberty</a:t>
            </a:r>
          </a:p>
          <a:p>
            <a:pPr lvl="1"/>
            <a:r>
              <a:rPr lang="en-US" dirty="0"/>
              <a:t>Localism Act 2011 (subject to NIAA 2002):</a:t>
            </a:r>
          </a:p>
          <a:p>
            <a:pPr lvl="2"/>
            <a:r>
              <a:rPr lang="en-US" dirty="0"/>
              <a:t>S.1 confers a general power to do anything that individuals generally may do</a:t>
            </a:r>
          </a:p>
          <a:p>
            <a:pPr lvl="2"/>
            <a:r>
              <a:rPr lang="en-US" dirty="0"/>
              <a:t>S. 2 imposes limitations on the general power:</a:t>
            </a:r>
          </a:p>
          <a:p>
            <a:pPr lvl="3"/>
            <a:r>
              <a:rPr lang="en-US" dirty="0"/>
              <a:t>Restrictions on use of any pre-existing statutory powers also apply to the s. 1 Localism Act power</a:t>
            </a:r>
          </a:p>
          <a:p>
            <a:pPr lvl="3"/>
            <a:r>
              <a:rPr lang="en-US" dirty="0"/>
              <a:t>Can’t do anything that’s prohibited by pre-existing legislation, or legislation brought in after s. 1 Localism Act 2011</a:t>
            </a:r>
          </a:p>
        </p:txBody>
      </p:sp>
    </p:spTree>
    <p:extLst>
      <p:ext uri="{BB962C8B-B14F-4D97-AF65-F5344CB8AC3E}">
        <p14:creationId xmlns:p14="http://schemas.microsoft.com/office/powerpoint/2010/main" val="310369556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ctrTitle"/>
          </p:nvPr>
        </p:nvSpPr>
        <p:spPr>
          <a:xfrm>
            <a:off x="2279576" y="2063889"/>
            <a:ext cx="7772400" cy="2087562"/>
          </a:xfrm>
        </p:spPr>
        <p:txBody>
          <a:bodyPr/>
          <a:lstStyle/>
          <a:p>
            <a:pPr eaLnBrk="1" hangingPunct="1"/>
            <a:r>
              <a:rPr lang="en-GB" sz="4000" b="1" dirty="0"/>
              <a:t>Practicalities</a:t>
            </a:r>
          </a:p>
        </p:txBody>
      </p:sp>
    </p:spTree>
    <p:extLst>
      <p:ext uri="{BB962C8B-B14F-4D97-AF65-F5344CB8AC3E}">
        <p14:creationId xmlns:p14="http://schemas.microsoft.com/office/powerpoint/2010/main" val="424727644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453FD-4388-2A41-8D15-6BA3C4BF6AA9}"/>
              </a:ext>
            </a:extLst>
          </p:cNvPr>
          <p:cNvSpPr>
            <a:spLocks noGrp="1"/>
          </p:cNvSpPr>
          <p:nvPr>
            <p:ph type="title"/>
          </p:nvPr>
        </p:nvSpPr>
        <p:spPr/>
        <p:txBody>
          <a:bodyPr/>
          <a:lstStyle/>
          <a:p>
            <a:r>
              <a:rPr lang="en-US" dirty="0"/>
              <a:t>Extra evidence to supply with application</a:t>
            </a:r>
          </a:p>
        </p:txBody>
      </p:sp>
      <p:sp>
        <p:nvSpPr>
          <p:cNvPr id="3" name="Content Placeholder 2">
            <a:extLst>
              <a:ext uri="{FF2B5EF4-FFF2-40B4-BE49-F238E27FC236}">
                <a16:creationId xmlns:a16="http://schemas.microsoft.com/office/drawing/2014/main" id="{472E4B22-A983-6847-BBD5-0F97AA38F0CA}"/>
              </a:ext>
            </a:extLst>
          </p:cNvPr>
          <p:cNvSpPr>
            <a:spLocks noGrp="1"/>
          </p:cNvSpPr>
          <p:nvPr>
            <p:ph idx="1"/>
          </p:nvPr>
        </p:nvSpPr>
        <p:spPr/>
        <p:txBody>
          <a:bodyPr>
            <a:normAutofit lnSpcReduction="10000"/>
          </a:bodyPr>
          <a:lstStyle/>
          <a:p>
            <a:r>
              <a:rPr lang="en-US" dirty="0"/>
              <a:t>Need to provide evidence that:</a:t>
            </a:r>
          </a:p>
          <a:p>
            <a:pPr lvl="1"/>
            <a:r>
              <a:rPr lang="en-US" dirty="0"/>
              <a:t>Have authority to make the application on P’s behalf – e.g.</a:t>
            </a:r>
          </a:p>
          <a:p>
            <a:pPr lvl="3"/>
            <a:r>
              <a:rPr lang="en-US" dirty="0"/>
              <a:t>Copy of lasting power of attorney that covers making immigration applications (&amp; confirmation of registration)</a:t>
            </a:r>
          </a:p>
          <a:p>
            <a:pPr lvl="3"/>
            <a:r>
              <a:rPr lang="en-US" dirty="0"/>
              <a:t>Copy of Court order appointing as deputy (which covers making immigration applications)</a:t>
            </a:r>
          </a:p>
          <a:p>
            <a:pPr lvl="3"/>
            <a:r>
              <a:rPr lang="en-US" dirty="0"/>
              <a:t>Copy of court order granting authority to make the application</a:t>
            </a:r>
          </a:p>
          <a:p>
            <a:pPr lvl="3"/>
            <a:r>
              <a:rPr lang="en-US" dirty="0"/>
              <a:t>Consent from someone with authority to provide it</a:t>
            </a:r>
          </a:p>
          <a:p>
            <a:pPr lvl="3"/>
            <a:r>
              <a:rPr lang="en-US" dirty="0"/>
              <a:t>Evidence that covered by s. 5 MCA 2005?</a:t>
            </a:r>
          </a:p>
          <a:p>
            <a:pPr lvl="1"/>
            <a:r>
              <a:rPr lang="en-US" dirty="0"/>
              <a:t>Applying is in P’s best interests</a:t>
            </a:r>
          </a:p>
          <a:p>
            <a:pPr lvl="3"/>
            <a:r>
              <a:rPr lang="en-US" dirty="0"/>
              <a:t>Normally straightforward</a:t>
            </a:r>
          </a:p>
          <a:p>
            <a:pPr lvl="3"/>
            <a:r>
              <a:rPr lang="en-US" dirty="0"/>
              <a:t>BUT not in every case (e.g. where P objects to the application being made)</a:t>
            </a:r>
          </a:p>
          <a:p>
            <a:endParaRPr lang="en-US" dirty="0"/>
          </a:p>
        </p:txBody>
      </p:sp>
    </p:spTree>
    <p:extLst>
      <p:ext uri="{BB962C8B-B14F-4D97-AF65-F5344CB8AC3E}">
        <p14:creationId xmlns:p14="http://schemas.microsoft.com/office/powerpoint/2010/main" val="132205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Requirements for settled status (1)</a:t>
            </a:r>
          </a:p>
        </p:txBody>
      </p:sp>
      <p:sp>
        <p:nvSpPr>
          <p:cNvPr id="3" name="Content Placeholder 2"/>
          <p:cNvSpPr>
            <a:spLocks noGrp="1"/>
          </p:cNvSpPr>
          <p:nvPr>
            <p:ph idx="1"/>
          </p:nvPr>
        </p:nvSpPr>
        <p:spPr/>
        <p:txBody>
          <a:bodyPr/>
          <a:lstStyle/>
          <a:p>
            <a:r>
              <a:rPr lang="en-US" dirty="0"/>
              <a:t>Three main conditions:</a:t>
            </a:r>
          </a:p>
          <a:p>
            <a:pPr lvl="1"/>
            <a:r>
              <a:rPr lang="en-US" dirty="0"/>
              <a:t>Fall into a relevant category entitled to settled status</a:t>
            </a:r>
          </a:p>
          <a:p>
            <a:pPr lvl="1"/>
            <a:r>
              <a:rPr lang="en-US" dirty="0"/>
              <a:t>No supervening event</a:t>
            </a:r>
          </a:p>
          <a:p>
            <a:pPr lvl="1"/>
            <a:r>
              <a:rPr lang="en-US" dirty="0"/>
              <a:t>Pass a suitability assessment</a:t>
            </a:r>
          </a:p>
        </p:txBody>
      </p:sp>
    </p:spTree>
    <p:extLst>
      <p:ext uri="{BB962C8B-B14F-4D97-AF65-F5344CB8AC3E}">
        <p14:creationId xmlns:p14="http://schemas.microsoft.com/office/powerpoint/2010/main" val="45870201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6FB56-DAFE-C043-A35B-5C828F5E99DF}"/>
              </a:ext>
            </a:extLst>
          </p:cNvPr>
          <p:cNvSpPr>
            <a:spLocks noGrp="1"/>
          </p:cNvSpPr>
          <p:nvPr>
            <p:ph type="title"/>
          </p:nvPr>
        </p:nvSpPr>
        <p:spPr/>
        <p:txBody>
          <a:bodyPr/>
          <a:lstStyle/>
          <a:p>
            <a:r>
              <a:rPr lang="en-US" dirty="0"/>
              <a:t>Alternative evidence of identity (1)</a:t>
            </a:r>
          </a:p>
        </p:txBody>
      </p:sp>
      <p:sp>
        <p:nvSpPr>
          <p:cNvPr id="3" name="Content Placeholder 2">
            <a:extLst>
              <a:ext uri="{FF2B5EF4-FFF2-40B4-BE49-F238E27FC236}">
                <a16:creationId xmlns:a16="http://schemas.microsoft.com/office/drawing/2014/main" id="{A26FDB9B-1A5D-5042-9B89-FB0DF84DC515}"/>
              </a:ext>
            </a:extLst>
          </p:cNvPr>
          <p:cNvSpPr>
            <a:spLocks noGrp="1"/>
          </p:cNvSpPr>
          <p:nvPr>
            <p:ph idx="1"/>
          </p:nvPr>
        </p:nvSpPr>
        <p:spPr/>
        <p:txBody>
          <a:bodyPr/>
          <a:lstStyle/>
          <a:p>
            <a:r>
              <a:rPr lang="en-US" dirty="0"/>
              <a:t>All applicants must supply evidence of their ID and nationality</a:t>
            </a:r>
          </a:p>
          <a:p>
            <a:r>
              <a:rPr lang="en-US" dirty="0"/>
              <a:t>Normally, this should be:</a:t>
            </a:r>
          </a:p>
          <a:p>
            <a:pPr lvl="1"/>
            <a:r>
              <a:rPr lang="en-US" dirty="0"/>
              <a:t>For EEA citizens: valid passport or national ID card </a:t>
            </a:r>
          </a:p>
          <a:p>
            <a:pPr lvl="1"/>
            <a:r>
              <a:rPr lang="en-US" dirty="0"/>
              <a:t>For non-EEA citizens: valid passport or biometric residence card</a:t>
            </a:r>
          </a:p>
          <a:p>
            <a:r>
              <a:rPr lang="en-US" dirty="0"/>
              <a:t>Home Office should accept alternative ID if cannot provide the above evidence owing to circumstances beyond the applicant’s control, or where there are other compelling practical or compassionate reasons</a:t>
            </a:r>
          </a:p>
        </p:txBody>
      </p:sp>
    </p:spTree>
    <p:extLst>
      <p:ext uri="{BB962C8B-B14F-4D97-AF65-F5344CB8AC3E}">
        <p14:creationId xmlns:p14="http://schemas.microsoft.com/office/powerpoint/2010/main" val="234347571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1C0C2-BA4C-E945-B0C2-F298E5225DD0}"/>
              </a:ext>
            </a:extLst>
          </p:cNvPr>
          <p:cNvSpPr>
            <a:spLocks noGrp="1"/>
          </p:cNvSpPr>
          <p:nvPr>
            <p:ph type="title"/>
          </p:nvPr>
        </p:nvSpPr>
        <p:spPr/>
        <p:txBody>
          <a:bodyPr/>
          <a:lstStyle/>
          <a:p>
            <a:r>
              <a:rPr lang="en-US" dirty="0"/>
              <a:t>Alternative evidence of Identity (2)</a:t>
            </a:r>
          </a:p>
        </p:txBody>
      </p:sp>
      <p:sp>
        <p:nvSpPr>
          <p:cNvPr id="3" name="Content Placeholder 2">
            <a:extLst>
              <a:ext uri="{FF2B5EF4-FFF2-40B4-BE49-F238E27FC236}">
                <a16:creationId xmlns:a16="http://schemas.microsoft.com/office/drawing/2014/main" id="{4B01131E-963F-C745-B0D6-7D595FAEE7C0}"/>
              </a:ext>
            </a:extLst>
          </p:cNvPr>
          <p:cNvSpPr>
            <a:spLocks noGrp="1"/>
          </p:cNvSpPr>
          <p:nvPr>
            <p:ph idx="1"/>
          </p:nvPr>
        </p:nvSpPr>
        <p:spPr/>
        <p:txBody>
          <a:bodyPr>
            <a:normAutofit fontScale="77500" lnSpcReduction="20000"/>
          </a:bodyPr>
          <a:lstStyle/>
          <a:p>
            <a:r>
              <a:rPr lang="en-US" dirty="0"/>
              <a:t>Lacking mental capacity to obtain valid ID is one such reason – but Home Office will expect evidence of their lack of mental capacity and why it precludes them from obtaining the form of ID normally required:</a:t>
            </a:r>
          </a:p>
          <a:p>
            <a:r>
              <a:rPr lang="en-US" dirty="0"/>
              <a:t>Home Office EUSS caseworker guidance says (pp. 37-38):</a:t>
            </a:r>
          </a:p>
          <a:p>
            <a:pPr marL="400050" lvl="1" indent="0">
              <a:buNone/>
            </a:pPr>
            <a:r>
              <a:rPr lang="en-US" i="1" dirty="0"/>
              <a:t>“If the applicant claims that it would be impossible or unreasonable for them to obtain or produce the required document due to a serious medical condition or due to their mental capacity, they or the person acting for them must be requested to provide confirmation of their condition or capacity, and why it prevents them from obtaining or producing the required document, from their GP or other appropriately qualified medical professional</a:t>
            </a:r>
          </a:p>
          <a:p>
            <a:pPr marL="400050" lvl="1" indent="0">
              <a:buNone/>
            </a:pPr>
            <a:r>
              <a:rPr lang="en-US" i="1" dirty="0"/>
              <a:t>…</a:t>
            </a:r>
          </a:p>
          <a:p>
            <a:pPr marL="400050" lvl="1" indent="0">
              <a:buNone/>
            </a:pPr>
            <a:r>
              <a:rPr lang="en-US" i="1" dirty="0"/>
              <a:t>If you are satisfied that it would be impossible or unreasonable for the applicant to obtain or produce the required document, for example because their mental capacity falls under the Mental Capacity Act 2005…and there is no one to do so on their behalf, then the applicant is to be asked to produce alternative evidence of their identity and nationality”</a:t>
            </a:r>
          </a:p>
        </p:txBody>
      </p:sp>
    </p:spTree>
    <p:extLst>
      <p:ext uri="{BB962C8B-B14F-4D97-AF65-F5344CB8AC3E}">
        <p14:creationId xmlns:p14="http://schemas.microsoft.com/office/powerpoint/2010/main" val="306561882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F2BF8-EAE4-864C-9C42-A7BF1DE3F83B}"/>
              </a:ext>
            </a:extLst>
          </p:cNvPr>
          <p:cNvSpPr>
            <a:spLocks noGrp="1"/>
          </p:cNvSpPr>
          <p:nvPr>
            <p:ph type="title"/>
          </p:nvPr>
        </p:nvSpPr>
        <p:spPr/>
        <p:txBody>
          <a:bodyPr/>
          <a:lstStyle/>
          <a:p>
            <a:r>
              <a:rPr lang="en-US" dirty="0"/>
              <a:t>Alternative evidence of identity (3) </a:t>
            </a:r>
          </a:p>
        </p:txBody>
      </p:sp>
      <p:sp>
        <p:nvSpPr>
          <p:cNvPr id="3" name="Content Placeholder 2">
            <a:extLst>
              <a:ext uri="{FF2B5EF4-FFF2-40B4-BE49-F238E27FC236}">
                <a16:creationId xmlns:a16="http://schemas.microsoft.com/office/drawing/2014/main" id="{1EE9B585-4938-DD4E-A95B-BEEF344179FB}"/>
              </a:ext>
            </a:extLst>
          </p:cNvPr>
          <p:cNvSpPr>
            <a:spLocks noGrp="1"/>
          </p:cNvSpPr>
          <p:nvPr>
            <p:ph idx="1"/>
          </p:nvPr>
        </p:nvSpPr>
        <p:spPr/>
        <p:txBody>
          <a:bodyPr>
            <a:normAutofit fontScale="55000" lnSpcReduction="20000"/>
          </a:bodyPr>
          <a:lstStyle/>
          <a:p>
            <a:r>
              <a:rPr lang="en-US" dirty="0"/>
              <a:t>Alternative forms of evidence accepted include:</a:t>
            </a:r>
          </a:p>
          <a:p>
            <a:pPr lvl="1"/>
            <a:r>
              <a:rPr lang="en-GB" dirty="0"/>
              <a:t>documents previously issued by the Home Office (such as a document issued for emergency travel purposes) provided there is no evidence that this identity or nationality was confirmed in error, fraudulently, or has significantly changed </a:t>
            </a:r>
          </a:p>
          <a:p>
            <a:pPr lvl="1"/>
            <a:r>
              <a:rPr lang="en-GB" dirty="0"/>
              <a:t>an expired passport or other required document, bearing the applicant’s name and photograph </a:t>
            </a:r>
          </a:p>
          <a:p>
            <a:pPr lvl="1"/>
            <a:r>
              <a:rPr lang="en-GB" dirty="0"/>
              <a:t>an official document issued by the authorities of the applicant’s country of origin which confirms their identity and nationality, including birth certificate, marriage certificate, driving licence, tax / social security statement, national service document, or emergency travel document or similar – this is not an exhaustive list and other similar documents may be considered </a:t>
            </a:r>
          </a:p>
          <a:p>
            <a:pPr lvl="1"/>
            <a:r>
              <a:rPr lang="en-GB" dirty="0"/>
              <a:t>an official document issued by the UK authorities which confirms the applicant’s identity and, if possible, nationality – and this can include a UK driving licence, National Insurance number card, or tax or pension statement – this is not an exhaustive list and other similar documents may be considered </a:t>
            </a:r>
          </a:p>
          <a:p>
            <a:pPr lvl="1"/>
            <a:r>
              <a:rPr lang="en-GB" dirty="0"/>
              <a:t>an official document issued by the authorities of an EEA Member State which confirms the applicant’s identity and nationality, including a document confirming permanent residence in that state or registration as the family member of an EEA citizen exercising Treaty rights in that state</a:t>
            </a:r>
          </a:p>
          <a:p>
            <a:pPr lvl="1"/>
            <a:r>
              <a:rPr lang="en-GB" dirty="0"/>
              <a:t> the applicant’s biometrics (facial photograph and, in the case of a non-EEA citizen, fingerprints) which match an existing government record confirming their identity and nationality</a:t>
            </a:r>
          </a:p>
          <a:p>
            <a:r>
              <a:rPr lang="en-GB" dirty="0"/>
              <a:t>Where none of the above is available, Home Office may:</a:t>
            </a:r>
          </a:p>
          <a:p>
            <a:pPr lvl="1"/>
            <a:r>
              <a:rPr lang="en-GB" dirty="0"/>
              <a:t>contact consulate (so long as satisfied that will not put the applicant or their family at risk</a:t>
            </a:r>
          </a:p>
          <a:p>
            <a:pPr lvl="1"/>
            <a:r>
              <a:rPr lang="en-GB" dirty="0"/>
              <a:t>Invite the applicant to interview (by video-link, telephone or in person)</a:t>
            </a:r>
            <a:endParaRPr lang="en-US" dirty="0"/>
          </a:p>
        </p:txBody>
      </p:sp>
    </p:spTree>
    <p:extLst>
      <p:ext uri="{BB962C8B-B14F-4D97-AF65-F5344CB8AC3E}">
        <p14:creationId xmlns:p14="http://schemas.microsoft.com/office/powerpoint/2010/main" val="16332315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DBD87-11FE-004C-AA44-F6795F24A9F2}"/>
              </a:ext>
            </a:extLst>
          </p:cNvPr>
          <p:cNvSpPr>
            <a:spLocks noGrp="1"/>
          </p:cNvSpPr>
          <p:nvPr>
            <p:ph type="title"/>
          </p:nvPr>
        </p:nvSpPr>
        <p:spPr/>
        <p:txBody>
          <a:bodyPr>
            <a:normAutofit fontScale="90000"/>
          </a:bodyPr>
          <a:lstStyle/>
          <a:p>
            <a:r>
              <a:rPr lang="en-US" dirty="0"/>
              <a:t>Taking instructions from P, and finding out P’s wishes and feelings</a:t>
            </a:r>
          </a:p>
        </p:txBody>
      </p:sp>
      <p:sp>
        <p:nvSpPr>
          <p:cNvPr id="3" name="Content Placeholder 2">
            <a:extLst>
              <a:ext uri="{FF2B5EF4-FFF2-40B4-BE49-F238E27FC236}">
                <a16:creationId xmlns:a16="http://schemas.microsoft.com/office/drawing/2014/main" id="{08A80966-CAF7-EF43-BFFC-1781B3423B77}"/>
              </a:ext>
            </a:extLst>
          </p:cNvPr>
          <p:cNvSpPr>
            <a:spLocks noGrp="1"/>
          </p:cNvSpPr>
          <p:nvPr>
            <p:ph idx="1"/>
          </p:nvPr>
        </p:nvSpPr>
        <p:spPr/>
        <p:txBody>
          <a:bodyPr>
            <a:normAutofit fontScale="77500" lnSpcReduction="20000"/>
          </a:bodyPr>
          <a:lstStyle/>
          <a:p>
            <a:r>
              <a:rPr lang="en-US" dirty="0"/>
              <a:t>Consider:</a:t>
            </a:r>
          </a:p>
          <a:p>
            <a:pPr lvl="1"/>
            <a:r>
              <a:rPr lang="en-US" dirty="0"/>
              <a:t>What method of communication P is most familiar with:</a:t>
            </a:r>
          </a:p>
          <a:p>
            <a:pPr lvl="2"/>
            <a:r>
              <a:rPr lang="en-US" dirty="0"/>
              <a:t>Visual aids? Pointing board? Makaton?</a:t>
            </a:r>
          </a:p>
          <a:p>
            <a:pPr lvl="1"/>
            <a:r>
              <a:rPr lang="en-US" dirty="0"/>
              <a:t>Best time of day/location to discuss issues with P</a:t>
            </a:r>
          </a:p>
          <a:p>
            <a:pPr lvl="1"/>
            <a:r>
              <a:rPr lang="en-US" dirty="0"/>
              <a:t>Whether it would help to have someone who P is more familiar with present for the discussion </a:t>
            </a:r>
          </a:p>
          <a:p>
            <a:pPr lvl="1"/>
            <a:r>
              <a:rPr lang="en-US" dirty="0"/>
              <a:t>Whether P has asked for a particular person to be present</a:t>
            </a:r>
          </a:p>
          <a:p>
            <a:pPr lvl="1"/>
            <a:r>
              <a:rPr lang="en-US" dirty="0"/>
              <a:t>What help P needs to understand the relevant information </a:t>
            </a:r>
          </a:p>
          <a:p>
            <a:pPr lvl="1"/>
            <a:r>
              <a:rPr lang="en-US" dirty="0"/>
              <a:t>Whether it would help to have more than one meeting</a:t>
            </a:r>
          </a:p>
          <a:p>
            <a:r>
              <a:rPr lang="en-US" dirty="0"/>
              <a:t>May need support of social worker/ carer/ family to obtain background information/documents</a:t>
            </a:r>
          </a:p>
          <a:p>
            <a:pPr lvl="1"/>
            <a:r>
              <a:rPr lang="en-US" dirty="0"/>
              <a:t>Consider whether P can consent to this</a:t>
            </a:r>
          </a:p>
          <a:p>
            <a:pPr lvl="1"/>
            <a:r>
              <a:rPr lang="en-US" dirty="0"/>
              <a:t>If not, is it covered by s. 5 MCA 2005? </a:t>
            </a:r>
          </a:p>
        </p:txBody>
      </p:sp>
    </p:spTree>
    <p:extLst>
      <p:ext uri="{BB962C8B-B14F-4D97-AF65-F5344CB8AC3E}">
        <p14:creationId xmlns:p14="http://schemas.microsoft.com/office/powerpoint/2010/main" val="22459131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ctrTitle"/>
          </p:nvPr>
        </p:nvSpPr>
        <p:spPr>
          <a:xfrm>
            <a:off x="2279576" y="2063889"/>
            <a:ext cx="7772400" cy="2087562"/>
          </a:xfrm>
        </p:spPr>
        <p:txBody>
          <a:bodyPr/>
          <a:lstStyle/>
          <a:p>
            <a:pPr eaLnBrk="1" hangingPunct="1"/>
            <a:r>
              <a:rPr lang="en-GB" sz="4000" b="1" dirty="0"/>
              <a:t>Thank you</a:t>
            </a:r>
          </a:p>
        </p:txBody>
      </p:sp>
    </p:spTree>
    <p:extLst>
      <p:ext uri="{BB962C8B-B14F-4D97-AF65-F5344CB8AC3E}">
        <p14:creationId xmlns:p14="http://schemas.microsoft.com/office/powerpoint/2010/main" val="2155937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74818-FEE9-4748-BCA6-4E4C0CAF9981}"/>
              </a:ext>
            </a:extLst>
          </p:cNvPr>
          <p:cNvSpPr>
            <a:spLocks noGrp="1"/>
          </p:cNvSpPr>
          <p:nvPr>
            <p:ph type="title"/>
          </p:nvPr>
        </p:nvSpPr>
        <p:spPr/>
        <p:txBody>
          <a:bodyPr/>
          <a:lstStyle/>
          <a:p>
            <a:r>
              <a:rPr lang="en-US" dirty="0"/>
              <a:t>Requirements for settled status (2)</a:t>
            </a:r>
          </a:p>
        </p:txBody>
      </p:sp>
      <p:sp>
        <p:nvSpPr>
          <p:cNvPr id="3" name="Content Placeholder 2">
            <a:extLst>
              <a:ext uri="{FF2B5EF4-FFF2-40B4-BE49-F238E27FC236}">
                <a16:creationId xmlns:a16="http://schemas.microsoft.com/office/drawing/2014/main" id="{00351C08-E8EF-3447-B630-6AC54F7442AA}"/>
              </a:ext>
            </a:extLst>
          </p:cNvPr>
          <p:cNvSpPr>
            <a:spLocks noGrp="1"/>
          </p:cNvSpPr>
          <p:nvPr>
            <p:ph idx="1"/>
          </p:nvPr>
        </p:nvSpPr>
        <p:spPr/>
        <p:txBody>
          <a:bodyPr>
            <a:normAutofit fontScale="77500" lnSpcReduction="20000"/>
          </a:bodyPr>
          <a:lstStyle/>
          <a:p>
            <a:r>
              <a:rPr lang="en-US" dirty="0"/>
              <a:t>Main “relevant category” entitled to settled status is people with </a:t>
            </a:r>
            <a:r>
              <a:rPr lang="en-US" b="1" u="sng" dirty="0"/>
              <a:t>5 years’ continuous residence in the UK</a:t>
            </a:r>
          </a:p>
          <a:p>
            <a:pPr lvl="1"/>
            <a:r>
              <a:rPr lang="en-US" dirty="0"/>
              <a:t>Usually has to start before 11pm on 31 December 2020 (with some exceptions – e.g. for close family members arriving after that date)</a:t>
            </a:r>
          </a:p>
          <a:p>
            <a:pPr lvl="1"/>
            <a:r>
              <a:rPr lang="en-US" dirty="0"/>
              <a:t>“Continuous” means without absences of more than 6 months in any 12-month period, apart from:</a:t>
            </a:r>
          </a:p>
          <a:p>
            <a:pPr lvl="2"/>
            <a:r>
              <a:rPr lang="en-US" dirty="0"/>
              <a:t>Single absence of no more than 12 months for an important reason (e.g. pregnancy, child birth, serious illness, study, vocational training, or an overseas posting)</a:t>
            </a:r>
          </a:p>
          <a:p>
            <a:pPr lvl="2"/>
            <a:r>
              <a:rPr lang="en-US" dirty="0"/>
              <a:t>Period of absence on compulsory military service, on Crown Service, or working in the UK marine area</a:t>
            </a:r>
          </a:p>
          <a:p>
            <a:pPr lvl="1"/>
            <a:r>
              <a:rPr lang="en-US" dirty="0"/>
              <a:t>Serving a prison sentence of any length in the UK will break continuity of residence</a:t>
            </a:r>
          </a:p>
          <a:p>
            <a:pPr lvl="1"/>
            <a:r>
              <a:rPr lang="en-US" dirty="0"/>
              <a:t>However, if they already had a right of PR or built up 5 years’ continuous residence before the prison sentence, they can rely on that to get settled status </a:t>
            </a:r>
          </a:p>
          <a:p>
            <a:pPr lvl="1"/>
            <a:r>
              <a:rPr lang="en-US" dirty="0"/>
              <a:t>Residence is enough - there is </a:t>
            </a:r>
            <a:r>
              <a:rPr lang="en-US" b="1" dirty="0"/>
              <a:t>no need</a:t>
            </a:r>
            <a:r>
              <a:rPr lang="en-US" dirty="0"/>
              <a:t> to exercise EU free movement rights</a:t>
            </a:r>
          </a:p>
          <a:p>
            <a:pPr lvl="1"/>
            <a:endParaRPr lang="en-US" dirty="0"/>
          </a:p>
          <a:p>
            <a:pPr lvl="1"/>
            <a:endParaRPr lang="en-US" dirty="0"/>
          </a:p>
          <a:p>
            <a:pPr lvl="2"/>
            <a:endParaRPr lang="en-US" dirty="0"/>
          </a:p>
          <a:p>
            <a:pPr lvl="1"/>
            <a:endParaRPr lang="en-US" dirty="0"/>
          </a:p>
          <a:p>
            <a:endParaRPr lang="en-US" dirty="0"/>
          </a:p>
        </p:txBody>
      </p:sp>
    </p:spTree>
    <p:extLst>
      <p:ext uri="{BB962C8B-B14F-4D97-AF65-F5344CB8AC3E}">
        <p14:creationId xmlns:p14="http://schemas.microsoft.com/office/powerpoint/2010/main" val="163481739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7275</TotalTime>
  <Words>10954</Words>
  <Application>Microsoft Office PowerPoint</Application>
  <PresentationFormat>Widescreen</PresentationFormat>
  <Paragraphs>683</Paragraphs>
  <Slides>84</Slides>
  <Notes>27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84</vt:i4>
      </vt:variant>
    </vt:vector>
  </HeadingPairs>
  <TitlesOfParts>
    <vt:vector size="87" baseType="lpstr">
      <vt:lpstr>Arial</vt:lpstr>
      <vt:lpstr>Calibri</vt:lpstr>
      <vt:lpstr>1_Office Theme</vt:lpstr>
      <vt:lpstr>EU Settlement Scheme People who lack mental capacity</vt:lpstr>
      <vt:lpstr>Objectives of this Session</vt:lpstr>
      <vt:lpstr>Very Brief Overview of the EUSS</vt:lpstr>
      <vt:lpstr>What is the EU Settlement Scheme?</vt:lpstr>
      <vt:lpstr>What is settled status?</vt:lpstr>
      <vt:lpstr>What is pre-settled status?</vt:lpstr>
      <vt:lpstr>Overview of who needs to apply</vt:lpstr>
      <vt:lpstr>Requirements for settled status (1)</vt:lpstr>
      <vt:lpstr>Requirements for settled status (2)</vt:lpstr>
      <vt:lpstr>Requirements for settled status (3) </vt:lpstr>
      <vt:lpstr>Supervening events</vt:lpstr>
      <vt:lpstr>Suitability Assessment</vt:lpstr>
      <vt:lpstr>Requirements for pre-settled status</vt:lpstr>
      <vt:lpstr>Consequences of Failing to Apply by deadline</vt:lpstr>
      <vt:lpstr>Late applications – People who Lack Mental Capacity</vt:lpstr>
      <vt:lpstr>Late applications – People who Lack Mental Capacity</vt:lpstr>
      <vt:lpstr>Late applications – People who Lack Mental Capacity</vt:lpstr>
      <vt:lpstr>Consequences of Failing to Apply by deadline</vt:lpstr>
      <vt:lpstr>Challenges for people who lack mental capacity</vt:lpstr>
      <vt:lpstr>Challenges</vt:lpstr>
      <vt:lpstr>Home Office Guidance on Applications for people who Lack Mental Capacity</vt:lpstr>
      <vt:lpstr>Home Office Guidance (1)</vt:lpstr>
      <vt:lpstr>Home Office Guidance (2)</vt:lpstr>
      <vt:lpstr>Home Office Guidance (3)</vt:lpstr>
      <vt:lpstr>Home Office Guidance (4)</vt:lpstr>
      <vt:lpstr>Home Office Guidance (5)</vt:lpstr>
      <vt:lpstr>Mental Capacity Act 2005 (applies to people aged 16+)</vt:lpstr>
      <vt:lpstr>Mental Capacity Act 2005 – Core Principles</vt:lpstr>
      <vt:lpstr>Capacity is decision-specific</vt:lpstr>
      <vt:lpstr>Summary</vt:lpstr>
      <vt:lpstr>The test for lacking mental capacity</vt:lpstr>
      <vt:lpstr>The test for lacking capacity - Section 2 MCA (1)</vt:lpstr>
      <vt:lpstr>The test for lacking capacity - Section 2 MCA (2)</vt:lpstr>
      <vt:lpstr>Is P unable to make the decision?</vt:lpstr>
      <vt:lpstr>Unable to understand relevant information? (1)</vt:lpstr>
      <vt:lpstr>Unable to understand relevant information? (2)</vt:lpstr>
      <vt:lpstr>Unable to retain relevant information? </vt:lpstr>
      <vt:lpstr>Unable to use or weigh relevant information? (1)</vt:lpstr>
      <vt:lpstr>Unable to use or weigh relevant information? (2)</vt:lpstr>
      <vt:lpstr>Unable to communicate their decision?</vt:lpstr>
      <vt:lpstr>Does P have an impairment or disturbance in the functioning of their mind or brain? </vt:lpstr>
      <vt:lpstr>Is the inability to make the decision caused by the impairment/disturbance?</vt:lpstr>
      <vt:lpstr>Fluctuating capacity</vt:lpstr>
      <vt:lpstr>Capacity assessments</vt:lpstr>
      <vt:lpstr>Capacity assessments – who should do it?</vt:lpstr>
      <vt:lpstr>Making best interests decisions</vt:lpstr>
      <vt:lpstr>Best interests decisions (1)</vt:lpstr>
      <vt:lpstr>Best interests decisions (2)</vt:lpstr>
      <vt:lpstr>Best interests decisions (3)</vt:lpstr>
      <vt:lpstr>Best interests decisions (4)</vt:lpstr>
      <vt:lpstr>When is it permissible to make a decision/act on P’s behalf?</vt:lpstr>
      <vt:lpstr>Making decisions/doing acts on P’s behalf</vt:lpstr>
      <vt:lpstr>Section 5 MCA 2005 (1)</vt:lpstr>
      <vt:lpstr>Section 5 MCA 2005 (2)</vt:lpstr>
      <vt:lpstr>Section 5 MCA 2005 (3)</vt:lpstr>
      <vt:lpstr>Section 5 MCA 2005 (4)</vt:lpstr>
      <vt:lpstr>Section 5 MCA 2005 (5)</vt:lpstr>
      <vt:lpstr>Court Appointed Deputy</vt:lpstr>
      <vt:lpstr>Property &amp; Affairs Deputies (1)</vt:lpstr>
      <vt:lpstr>Property &amp; Affairs Deputies (2)</vt:lpstr>
      <vt:lpstr>Property &amp; Affairs Deputies (3)</vt:lpstr>
      <vt:lpstr>Property &amp; Affairs Deputies (4)</vt:lpstr>
      <vt:lpstr>Welfare Deputies</vt:lpstr>
      <vt:lpstr>Lasting Power of Attorney  (or its predecessor, the Enduring Power of Attorney)</vt:lpstr>
      <vt:lpstr>Lasting Power of Attorney (2)</vt:lpstr>
      <vt:lpstr>Lasting Power of Attorney (3)</vt:lpstr>
      <vt:lpstr>Decision by the Court of Protection</vt:lpstr>
      <vt:lpstr>Who (if anyone) is responsible for ensuring that adults who lack mental capacity (are able to) apply?</vt:lpstr>
      <vt:lpstr>Home Office Guidance?</vt:lpstr>
      <vt:lpstr>H.O. introduction for local authorities (1)</vt:lpstr>
      <vt:lpstr>H.O Introduction for Local authorities (2)</vt:lpstr>
      <vt:lpstr>What steps can/should LAs take? (1)</vt:lpstr>
      <vt:lpstr>What steps can/should LAs take? (2)</vt:lpstr>
      <vt:lpstr>Sources of power or duty to provide support</vt:lpstr>
      <vt:lpstr>Care Act 2014 (1)</vt:lpstr>
      <vt:lpstr>Care Act 2014 (2)</vt:lpstr>
      <vt:lpstr>Other sources of a duty to take action?</vt:lpstr>
      <vt:lpstr>Practicalities</vt:lpstr>
      <vt:lpstr>Extra evidence to supply with application</vt:lpstr>
      <vt:lpstr>Alternative evidence of identity (1)</vt:lpstr>
      <vt:lpstr>Alternative evidence of Identity (2)</vt:lpstr>
      <vt:lpstr>Alternative evidence of identity (3) </vt:lpstr>
      <vt:lpstr>Taking instructions from P, and finding out P’s wishes and feelings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 Settlement Scheme People who lack mental capacity</dc:title>
  <dc:creator>Eleanor Sibley</dc:creator>
  <cp:lastModifiedBy>Jozsef Gecsei</cp:lastModifiedBy>
  <cp:revision>80</cp:revision>
  <dcterms:created xsi:type="dcterms:W3CDTF">2021-02-11T21:58:11Z</dcterms:created>
  <dcterms:modified xsi:type="dcterms:W3CDTF">2021-06-11T12:16:47Z</dcterms:modified>
</cp:coreProperties>
</file>