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13"/>
  </p:notesMasterIdLst>
  <p:sldIdLst>
    <p:sldId id="286" r:id="rId3"/>
    <p:sldId id="257" r:id="rId4"/>
    <p:sldId id="275" r:id="rId5"/>
    <p:sldId id="289" r:id="rId6"/>
    <p:sldId id="291" r:id="rId7"/>
    <p:sldId id="292" r:id="rId8"/>
    <p:sldId id="293" r:id="rId9"/>
    <p:sldId id="294" r:id="rId10"/>
    <p:sldId id="290" r:id="rId11"/>
    <p:sldId id="288" r:id="rId12"/>
  </p:sldIdLst>
  <p:sldSz cx="9144000" cy="6858000" type="screen4x3"/>
  <p:notesSz cx="6797675" cy="9856788"/>
  <p:defaultTextStyle>
    <a:defPPr>
      <a:defRPr lang="en-US"/>
    </a:defPPr>
    <a:lvl1pPr algn="ctr" rtl="0" fontAlgn="base">
      <a:spcBef>
        <a:spcPct val="0"/>
      </a:spcBef>
      <a:spcAft>
        <a:spcPct val="0"/>
      </a:spcAft>
      <a:defRPr kern="1200">
        <a:solidFill>
          <a:schemeClr val="tx1"/>
        </a:solidFill>
        <a:latin typeface="Arial" charset="0"/>
        <a:ea typeface="ＭＳ Ｐゴシック" charset="-128"/>
        <a:cs typeface="+mn-cs"/>
      </a:defRPr>
    </a:lvl1pPr>
    <a:lvl2pPr marL="457200" algn="ctr" rtl="0" fontAlgn="base">
      <a:spcBef>
        <a:spcPct val="0"/>
      </a:spcBef>
      <a:spcAft>
        <a:spcPct val="0"/>
      </a:spcAft>
      <a:defRPr kern="1200">
        <a:solidFill>
          <a:schemeClr val="tx1"/>
        </a:solidFill>
        <a:latin typeface="Arial" charset="0"/>
        <a:ea typeface="ＭＳ Ｐゴシック" charset="-128"/>
        <a:cs typeface="+mn-cs"/>
      </a:defRPr>
    </a:lvl2pPr>
    <a:lvl3pPr marL="914400" algn="ctr" rtl="0" fontAlgn="base">
      <a:spcBef>
        <a:spcPct val="0"/>
      </a:spcBef>
      <a:spcAft>
        <a:spcPct val="0"/>
      </a:spcAft>
      <a:defRPr kern="1200">
        <a:solidFill>
          <a:schemeClr val="tx1"/>
        </a:solidFill>
        <a:latin typeface="Arial" charset="0"/>
        <a:ea typeface="ＭＳ Ｐゴシック" charset="-128"/>
        <a:cs typeface="+mn-cs"/>
      </a:defRPr>
    </a:lvl3pPr>
    <a:lvl4pPr marL="1371600" algn="ctr" rtl="0" fontAlgn="base">
      <a:spcBef>
        <a:spcPct val="0"/>
      </a:spcBef>
      <a:spcAft>
        <a:spcPct val="0"/>
      </a:spcAft>
      <a:defRPr kern="1200">
        <a:solidFill>
          <a:schemeClr val="tx1"/>
        </a:solidFill>
        <a:latin typeface="Arial" charset="0"/>
        <a:ea typeface="ＭＳ Ｐゴシック" charset="-128"/>
        <a:cs typeface="+mn-cs"/>
      </a:defRPr>
    </a:lvl4pPr>
    <a:lvl5pPr marL="1828800" algn="ctr"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xmlns="">
        <p15:guide id="1" orient="horz">
          <p15:clr>
            <a:srgbClr val="A4A3A4"/>
          </p15:clr>
        </p15:guide>
        <p15:guide id="2" pos="336">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zsef Gecsei" initials="JG" lastIdx="1" clrIdx="0">
    <p:extLst>
      <p:ext uri="{19B8F6BF-5375-455C-9EA6-DF929625EA0E}">
        <p15:presenceInfo xmlns:p15="http://schemas.microsoft.com/office/powerpoint/2012/main" xmlns="" userId="S::JGecsei@careengland.org.uk::b777f6ac-2948-4e57-bf4f-8b45e6a5a0c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B3DC"/>
    <a:srgbClr val="55BFDC"/>
    <a:srgbClr val="FF00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99270" autoAdjust="0"/>
  </p:normalViewPr>
  <p:slideViewPr>
    <p:cSldViewPr>
      <p:cViewPr>
        <p:scale>
          <a:sx n="103" d="100"/>
          <a:sy n="103" d="100"/>
        </p:scale>
        <p:origin x="-1064" y="64"/>
      </p:cViewPr>
      <p:guideLst>
        <p:guide orient="horz"/>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2" d="100"/>
          <a:sy n="72" d="100"/>
        </p:scale>
        <p:origin x="2451" y="6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63B27C5F-C250-4930-8DF5-158466E52808}" type="datetimeFigureOut">
              <a:rPr lang="en-GB" smtClean="0"/>
              <a:t>27/09/21</a:t>
            </a:fld>
            <a:endParaRPr lang="en-GB" dirty="0"/>
          </a:p>
        </p:txBody>
      </p:sp>
      <p:sp>
        <p:nvSpPr>
          <p:cNvPr id="4" name="Slide Image Placeholder 3"/>
          <p:cNvSpPr>
            <a:spLocks noGrp="1" noRot="1" noChangeAspect="1"/>
          </p:cNvSpPr>
          <p:nvPr>
            <p:ph type="sldImg" idx="2"/>
          </p:nvPr>
        </p:nvSpPr>
        <p:spPr>
          <a:xfrm>
            <a:off x="1181100" y="1231900"/>
            <a:ext cx="4435475" cy="33274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43450"/>
            <a:ext cx="5438775" cy="38814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63075"/>
            <a:ext cx="2946400" cy="49371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363075"/>
            <a:ext cx="2946400" cy="493713"/>
          </a:xfrm>
          <a:prstGeom prst="rect">
            <a:avLst/>
          </a:prstGeom>
        </p:spPr>
        <p:txBody>
          <a:bodyPr vert="horz" lIns="91440" tIns="45720" rIns="91440" bIns="45720" rtlCol="0" anchor="b"/>
          <a:lstStyle>
            <a:lvl1pPr algn="r">
              <a:defRPr sz="1200"/>
            </a:lvl1pPr>
          </a:lstStyle>
          <a:p>
            <a:fld id="{7C55D4CC-D610-4653-A723-9C11859D294A}" type="slidenum">
              <a:rPr lang="en-GB" smtClean="0"/>
              <a:t>‹#›</a:t>
            </a:fld>
            <a:endParaRPr lang="en-GB" dirty="0"/>
          </a:p>
        </p:txBody>
      </p:sp>
    </p:spTree>
    <p:extLst>
      <p:ext uri="{BB962C8B-B14F-4D97-AF65-F5344CB8AC3E}">
        <p14:creationId xmlns:p14="http://schemas.microsoft.com/office/powerpoint/2010/main" val="886901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55D4CC-D610-4653-A723-9C11859D294A}" type="slidenum">
              <a:rPr lang="en-GB" smtClean="0"/>
              <a:t>1</a:t>
            </a:fld>
            <a:endParaRPr lang="en-GB" dirty="0"/>
          </a:p>
        </p:txBody>
      </p:sp>
    </p:spTree>
    <p:extLst>
      <p:ext uri="{BB962C8B-B14F-4D97-AF65-F5344CB8AC3E}">
        <p14:creationId xmlns:p14="http://schemas.microsoft.com/office/powerpoint/2010/main" val="2745867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55D4CC-D610-4653-A723-9C11859D294A}" type="slidenum">
              <a:rPr lang="en-GB" smtClean="0"/>
              <a:t>10</a:t>
            </a:fld>
            <a:endParaRPr lang="en-GB" dirty="0"/>
          </a:p>
        </p:txBody>
      </p:sp>
    </p:spTree>
    <p:extLst>
      <p:ext uri="{BB962C8B-B14F-4D97-AF65-F5344CB8AC3E}">
        <p14:creationId xmlns:p14="http://schemas.microsoft.com/office/powerpoint/2010/main" val="2184586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55D4CC-D610-4653-A723-9C11859D294A}" type="slidenum">
              <a:rPr lang="en-GB" smtClean="0"/>
              <a:t>2</a:t>
            </a:fld>
            <a:endParaRPr lang="en-GB" dirty="0"/>
          </a:p>
        </p:txBody>
      </p:sp>
    </p:spTree>
    <p:extLst>
      <p:ext uri="{BB962C8B-B14F-4D97-AF65-F5344CB8AC3E}">
        <p14:creationId xmlns:p14="http://schemas.microsoft.com/office/powerpoint/2010/main" val="893306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55D4CC-D610-4653-A723-9C11859D294A}" type="slidenum">
              <a:rPr lang="en-GB" smtClean="0"/>
              <a:t>3</a:t>
            </a:fld>
            <a:endParaRPr lang="en-GB" dirty="0"/>
          </a:p>
        </p:txBody>
      </p:sp>
    </p:spTree>
    <p:extLst>
      <p:ext uri="{BB962C8B-B14F-4D97-AF65-F5344CB8AC3E}">
        <p14:creationId xmlns:p14="http://schemas.microsoft.com/office/powerpoint/2010/main" val="202308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(and DC added insurance-related issues – think of the example of driverless cars which are proved to be safer than human driven cars, but the regulation and insurance is proving difficult). </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C55D4CC-D610-4653-A723-9C11859D294A}" type="slidenum">
              <a:rPr lang="en-GB" smtClean="0"/>
              <a:t>4</a:t>
            </a:fld>
            <a:endParaRPr lang="en-GB" dirty="0"/>
          </a:p>
        </p:txBody>
      </p:sp>
    </p:spTree>
    <p:extLst>
      <p:ext uri="{BB962C8B-B14F-4D97-AF65-F5344CB8AC3E}">
        <p14:creationId xmlns:p14="http://schemas.microsoft.com/office/powerpoint/2010/main" val="554881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55D4CC-D610-4653-A723-9C11859D294A}" type="slidenum">
              <a:rPr lang="en-GB" smtClean="0"/>
              <a:t>5</a:t>
            </a:fld>
            <a:endParaRPr lang="en-GB" dirty="0"/>
          </a:p>
        </p:txBody>
      </p:sp>
    </p:spTree>
    <p:extLst>
      <p:ext uri="{BB962C8B-B14F-4D97-AF65-F5344CB8AC3E}">
        <p14:creationId xmlns:p14="http://schemas.microsoft.com/office/powerpoint/2010/main" val="2203857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The NHS spends about £2bn/annum on litigation, and nearly all of that is not because something's gone wrong, it's because the process of managing the result of something going wrong is done badly.</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7C55D4CC-D610-4653-A723-9C11859D294A}" type="slidenum">
              <a:rPr lang="en-GB" smtClean="0"/>
              <a:t>6</a:t>
            </a:fld>
            <a:endParaRPr lang="en-GB" dirty="0"/>
          </a:p>
        </p:txBody>
      </p:sp>
    </p:spTree>
    <p:extLst>
      <p:ext uri="{BB962C8B-B14F-4D97-AF65-F5344CB8AC3E}">
        <p14:creationId xmlns:p14="http://schemas.microsoft.com/office/powerpoint/2010/main" val="1210161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55D4CC-D610-4653-A723-9C11859D294A}" type="slidenum">
              <a:rPr lang="en-GB" smtClean="0"/>
              <a:t>7</a:t>
            </a:fld>
            <a:endParaRPr lang="en-GB" dirty="0"/>
          </a:p>
        </p:txBody>
      </p:sp>
    </p:spTree>
    <p:extLst>
      <p:ext uri="{BB962C8B-B14F-4D97-AF65-F5344CB8AC3E}">
        <p14:creationId xmlns:p14="http://schemas.microsoft.com/office/powerpoint/2010/main" val="2280413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55D4CC-D610-4653-A723-9C11859D294A}" type="slidenum">
              <a:rPr lang="en-GB" smtClean="0"/>
              <a:t>8</a:t>
            </a:fld>
            <a:endParaRPr lang="en-GB" dirty="0"/>
          </a:p>
        </p:txBody>
      </p:sp>
    </p:spTree>
    <p:extLst>
      <p:ext uri="{BB962C8B-B14F-4D97-AF65-F5344CB8AC3E}">
        <p14:creationId xmlns:p14="http://schemas.microsoft.com/office/powerpoint/2010/main" val="3909592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55D4CC-D610-4653-A723-9C11859D294A}" type="slidenum">
              <a:rPr lang="en-GB" smtClean="0"/>
              <a:t>9</a:t>
            </a:fld>
            <a:endParaRPr lang="en-GB" dirty="0"/>
          </a:p>
        </p:txBody>
      </p:sp>
    </p:spTree>
    <p:extLst>
      <p:ext uri="{BB962C8B-B14F-4D97-AF65-F5344CB8AC3E}">
        <p14:creationId xmlns:p14="http://schemas.microsoft.com/office/powerpoint/2010/main" val="3356548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0C07F1C-B562-4209-BA12-E5AE1BBD0A3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E231AD6-D9BF-4C3B-98A8-BF72FDE0284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E17C372-059D-4253-B092-4C8452A1A9E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GB"/>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DCD3848-BB76-4BA7-B9D1-A9F639B613F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2CEC263-8F22-4628-8D19-FB448FD26661}" type="datetimeFigureOut">
              <a:rPr lang="en-GB" smtClean="0"/>
              <a:t>27/09/21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D229994-8BAC-4CD3-A9CD-6F61B03A19D5}" type="slidenum">
              <a:rPr lang="en-GB" smtClean="0"/>
              <a:t>‹#›</a:t>
            </a:fld>
            <a:endParaRPr lang="en-GB" dirty="0"/>
          </a:p>
        </p:txBody>
      </p:sp>
    </p:spTree>
    <p:extLst>
      <p:ext uri="{BB962C8B-B14F-4D97-AF65-F5344CB8AC3E}">
        <p14:creationId xmlns:p14="http://schemas.microsoft.com/office/powerpoint/2010/main" val="3897992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2CEC263-8F22-4628-8D19-FB448FD26661}" type="datetimeFigureOut">
              <a:rPr lang="en-GB" smtClean="0"/>
              <a:t>27/09/21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D229994-8BAC-4CD3-A9CD-6F61B03A19D5}" type="slidenum">
              <a:rPr lang="en-GB" smtClean="0"/>
              <a:t>‹#›</a:t>
            </a:fld>
            <a:endParaRPr lang="en-GB" dirty="0"/>
          </a:p>
        </p:txBody>
      </p:sp>
    </p:spTree>
    <p:extLst>
      <p:ext uri="{BB962C8B-B14F-4D97-AF65-F5344CB8AC3E}">
        <p14:creationId xmlns:p14="http://schemas.microsoft.com/office/powerpoint/2010/main" val="332497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2CEC263-8F22-4628-8D19-FB448FD26661}" type="datetimeFigureOut">
              <a:rPr lang="en-GB" smtClean="0"/>
              <a:t>27/09/21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D229994-8BAC-4CD3-A9CD-6F61B03A19D5}" type="slidenum">
              <a:rPr lang="en-GB" smtClean="0"/>
              <a:t>‹#›</a:t>
            </a:fld>
            <a:endParaRPr lang="en-GB" dirty="0"/>
          </a:p>
        </p:txBody>
      </p:sp>
    </p:spTree>
    <p:extLst>
      <p:ext uri="{BB962C8B-B14F-4D97-AF65-F5344CB8AC3E}">
        <p14:creationId xmlns:p14="http://schemas.microsoft.com/office/powerpoint/2010/main" val="817750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CEC263-8F22-4628-8D19-FB448FD26661}" type="datetimeFigureOut">
              <a:rPr lang="en-GB" smtClean="0"/>
              <a:t>27/09/21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D229994-8BAC-4CD3-A9CD-6F61B03A19D5}" type="slidenum">
              <a:rPr lang="en-GB" smtClean="0"/>
              <a:t>‹#›</a:t>
            </a:fld>
            <a:endParaRPr lang="en-GB" dirty="0"/>
          </a:p>
        </p:txBody>
      </p:sp>
    </p:spTree>
    <p:extLst>
      <p:ext uri="{BB962C8B-B14F-4D97-AF65-F5344CB8AC3E}">
        <p14:creationId xmlns:p14="http://schemas.microsoft.com/office/powerpoint/2010/main" val="140831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CEC263-8F22-4628-8D19-FB448FD26661}" type="datetimeFigureOut">
              <a:rPr lang="en-GB" smtClean="0"/>
              <a:t>27/09/21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D229994-8BAC-4CD3-A9CD-6F61B03A19D5}" type="slidenum">
              <a:rPr lang="en-GB" smtClean="0"/>
              <a:t>‹#›</a:t>
            </a:fld>
            <a:endParaRPr lang="en-GB" dirty="0"/>
          </a:p>
        </p:txBody>
      </p:sp>
    </p:spTree>
    <p:extLst>
      <p:ext uri="{BB962C8B-B14F-4D97-AF65-F5344CB8AC3E}">
        <p14:creationId xmlns:p14="http://schemas.microsoft.com/office/powerpoint/2010/main" val="2905911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2CEC263-8F22-4628-8D19-FB448FD26661}" type="datetimeFigureOut">
              <a:rPr lang="en-GB" smtClean="0"/>
              <a:t>27/09/21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D229994-8BAC-4CD3-A9CD-6F61B03A19D5}" type="slidenum">
              <a:rPr lang="en-GB" smtClean="0"/>
              <a:t>‹#›</a:t>
            </a:fld>
            <a:endParaRPr lang="en-GB" dirty="0"/>
          </a:p>
        </p:txBody>
      </p:sp>
    </p:spTree>
    <p:extLst>
      <p:ext uri="{BB962C8B-B14F-4D97-AF65-F5344CB8AC3E}">
        <p14:creationId xmlns:p14="http://schemas.microsoft.com/office/powerpoint/2010/main" val="4238435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2CEC263-8F22-4628-8D19-FB448FD26661}" type="datetimeFigureOut">
              <a:rPr lang="en-GB" smtClean="0"/>
              <a:t>27/09/21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D229994-8BAC-4CD3-A9CD-6F61B03A19D5}" type="slidenum">
              <a:rPr lang="en-GB" smtClean="0"/>
              <a:t>‹#›</a:t>
            </a:fld>
            <a:endParaRPr lang="en-GB" dirty="0"/>
          </a:p>
        </p:txBody>
      </p:sp>
    </p:spTree>
    <p:extLst>
      <p:ext uri="{BB962C8B-B14F-4D97-AF65-F5344CB8AC3E}">
        <p14:creationId xmlns:p14="http://schemas.microsoft.com/office/powerpoint/2010/main" val="1105907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319D510-CE64-4DE6-9BA7-4E819A98F0A1}"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2CEC263-8F22-4628-8D19-FB448FD26661}" type="datetimeFigureOut">
              <a:rPr lang="en-GB" smtClean="0"/>
              <a:t>27/09/21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D229994-8BAC-4CD3-A9CD-6F61B03A19D5}" type="slidenum">
              <a:rPr lang="en-GB" smtClean="0"/>
              <a:t>‹#›</a:t>
            </a:fld>
            <a:endParaRPr lang="en-GB" dirty="0"/>
          </a:p>
        </p:txBody>
      </p:sp>
    </p:spTree>
    <p:extLst>
      <p:ext uri="{BB962C8B-B14F-4D97-AF65-F5344CB8AC3E}">
        <p14:creationId xmlns:p14="http://schemas.microsoft.com/office/powerpoint/2010/main" val="85205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EC263-8F22-4628-8D19-FB448FD26661}" type="datetimeFigureOut">
              <a:rPr lang="en-GB" smtClean="0"/>
              <a:t>27/09/21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D229994-8BAC-4CD3-A9CD-6F61B03A19D5}" type="slidenum">
              <a:rPr lang="en-GB" smtClean="0"/>
              <a:t>‹#›</a:t>
            </a:fld>
            <a:endParaRPr lang="en-GB" dirty="0"/>
          </a:p>
        </p:txBody>
      </p:sp>
    </p:spTree>
    <p:extLst>
      <p:ext uri="{BB962C8B-B14F-4D97-AF65-F5344CB8AC3E}">
        <p14:creationId xmlns:p14="http://schemas.microsoft.com/office/powerpoint/2010/main" val="28822548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CEC263-8F22-4628-8D19-FB448FD26661}" type="datetimeFigureOut">
              <a:rPr lang="en-GB" smtClean="0"/>
              <a:t>27/09/21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D229994-8BAC-4CD3-A9CD-6F61B03A19D5}" type="slidenum">
              <a:rPr lang="en-GB" smtClean="0"/>
              <a:t>‹#›</a:t>
            </a:fld>
            <a:endParaRPr lang="en-GB" dirty="0"/>
          </a:p>
        </p:txBody>
      </p:sp>
    </p:spTree>
    <p:extLst>
      <p:ext uri="{BB962C8B-B14F-4D97-AF65-F5344CB8AC3E}">
        <p14:creationId xmlns:p14="http://schemas.microsoft.com/office/powerpoint/2010/main" val="914540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CEC263-8F22-4628-8D19-FB448FD26661}" type="datetimeFigureOut">
              <a:rPr lang="en-GB" smtClean="0"/>
              <a:t>27/09/21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D229994-8BAC-4CD3-A9CD-6F61B03A19D5}" type="slidenum">
              <a:rPr lang="en-GB" smtClean="0"/>
              <a:t>‹#›</a:t>
            </a:fld>
            <a:endParaRPr lang="en-GB" dirty="0"/>
          </a:p>
        </p:txBody>
      </p:sp>
    </p:spTree>
    <p:extLst>
      <p:ext uri="{BB962C8B-B14F-4D97-AF65-F5344CB8AC3E}">
        <p14:creationId xmlns:p14="http://schemas.microsoft.com/office/powerpoint/2010/main" val="3488069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CEC263-8F22-4628-8D19-FB448FD26661}" type="datetimeFigureOut">
              <a:rPr lang="en-GB" smtClean="0"/>
              <a:t>27/09/21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D229994-8BAC-4CD3-A9CD-6F61B03A19D5}" type="slidenum">
              <a:rPr lang="en-GB" smtClean="0"/>
              <a:t>‹#›</a:t>
            </a:fld>
            <a:endParaRPr lang="en-GB" dirty="0"/>
          </a:p>
        </p:txBody>
      </p:sp>
    </p:spTree>
    <p:extLst>
      <p:ext uri="{BB962C8B-B14F-4D97-AF65-F5344CB8AC3E}">
        <p14:creationId xmlns:p14="http://schemas.microsoft.com/office/powerpoint/2010/main" val="1350913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2CEC263-8F22-4628-8D19-FB448FD26661}" type="datetimeFigureOut">
              <a:rPr lang="en-GB" smtClean="0"/>
              <a:t>27/09/21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D229994-8BAC-4CD3-A9CD-6F61B03A19D5}" type="slidenum">
              <a:rPr lang="en-GB" smtClean="0"/>
              <a:t>‹#›</a:t>
            </a:fld>
            <a:endParaRPr lang="en-GB" dirty="0"/>
          </a:p>
        </p:txBody>
      </p:sp>
    </p:spTree>
    <p:extLst>
      <p:ext uri="{BB962C8B-B14F-4D97-AF65-F5344CB8AC3E}">
        <p14:creationId xmlns:p14="http://schemas.microsoft.com/office/powerpoint/2010/main" val="212658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F0A5C50-18CF-4F9E-8D58-4CD47D3A9B9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4081E2C-3AD3-4D87-9CAE-E39267F87C1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D59414F-7D74-444F-867B-0413F58662E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4420284-BE06-4059-8B49-90F37704202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B6E34237-F21E-41F0-99A2-752C287F0CC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7860FBA-864E-4F67-BEBE-7651E4DB29D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7BD3F59-326B-43D6-A4A8-D232BB8035A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slideLayout" Target="../slideLayouts/slideLayout25.xml"/><Relationship Id="rId14"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smtClean="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D3D47D5B-47EA-4707-AFFF-ECFB9B77B36A}" type="slidenum">
              <a:rPr lang="en-US"/>
              <a:pPr>
                <a:defRPr/>
              </a:pPr>
              <a:t>‹#›</a:t>
            </a:fld>
            <a:endParaRPr lang="en-US" dirty="0"/>
          </a:p>
        </p:txBody>
      </p:sp>
      <p:sp>
        <p:nvSpPr>
          <p:cNvPr id="1032" name="Rectangle 8"/>
          <p:cNvSpPr>
            <a:spLocks noChangeArrowheads="1"/>
          </p:cNvSpPr>
          <p:nvPr userDrawn="1"/>
        </p:nvSpPr>
        <p:spPr bwMode="auto">
          <a:xfrm>
            <a:off x="0" y="0"/>
            <a:ext cx="9144000" cy="990600"/>
          </a:xfrm>
          <a:prstGeom prst="rect">
            <a:avLst/>
          </a:prstGeom>
          <a:gradFill flip="none" rotWithShape="1">
            <a:gsLst>
              <a:gs pos="0">
                <a:srgbClr val="26B3DC"/>
              </a:gs>
              <a:gs pos="100000">
                <a:srgbClr val="339933"/>
              </a:gs>
            </a:gsLst>
            <a:lin ang="0" scaled="1"/>
            <a:tileRect/>
          </a:gradFill>
          <a:ln w="9525">
            <a:noFill/>
            <a:miter lim="800000"/>
            <a:headEnd/>
            <a:tailEnd/>
          </a:ln>
          <a:effectLst/>
        </p:spPr>
        <p:txBody>
          <a:bodyPr wrap="none" anchor="ctr"/>
          <a:lstStyle/>
          <a:p>
            <a:pPr>
              <a:defRPr/>
            </a:pPr>
            <a:endParaRPr lang="en-US" dirty="0"/>
          </a:p>
        </p:txBody>
      </p:sp>
      <p:sp>
        <p:nvSpPr>
          <p:cNvPr id="3" name="Rectangle 9"/>
          <p:cNvSpPr>
            <a:spLocks noGrp="1" noChangeArrowheads="1"/>
          </p:cNvSpPr>
          <p:nvPr>
            <p:ph type="title"/>
          </p:nvPr>
        </p:nvSpPr>
        <p:spPr bwMode="auto">
          <a:xfrm>
            <a:off x="457200" y="1524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9" name="Picture 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6124575" y="5867400"/>
            <a:ext cx="2837688" cy="87369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600">
          <a:solidFill>
            <a:schemeClr val="bg1"/>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chemeClr val="bg1"/>
          </a:solidFill>
          <a:latin typeface="Arial" charset="0"/>
          <a:ea typeface="ＭＳ Ｐゴシック" charset="-128"/>
          <a:cs typeface="ＭＳ Ｐゴシック" charset="-128"/>
        </a:defRPr>
      </a:lvl2pPr>
      <a:lvl3pPr algn="ctr" rtl="0" eaLnBrk="0" fontAlgn="base" hangingPunct="0">
        <a:spcBef>
          <a:spcPct val="0"/>
        </a:spcBef>
        <a:spcAft>
          <a:spcPct val="0"/>
        </a:spcAft>
        <a:defRPr sz="3600">
          <a:solidFill>
            <a:schemeClr val="bg1"/>
          </a:solidFill>
          <a:latin typeface="Arial" charset="0"/>
          <a:ea typeface="ＭＳ Ｐゴシック" charset="-128"/>
          <a:cs typeface="ＭＳ Ｐゴシック" charset="-128"/>
        </a:defRPr>
      </a:lvl3pPr>
      <a:lvl4pPr algn="ctr" rtl="0" eaLnBrk="0" fontAlgn="base" hangingPunct="0">
        <a:spcBef>
          <a:spcPct val="0"/>
        </a:spcBef>
        <a:spcAft>
          <a:spcPct val="0"/>
        </a:spcAft>
        <a:defRPr sz="3600">
          <a:solidFill>
            <a:schemeClr val="bg1"/>
          </a:solidFill>
          <a:latin typeface="Arial" charset="0"/>
          <a:ea typeface="ＭＳ Ｐゴシック" charset="-128"/>
          <a:cs typeface="ＭＳ Ｐゴシック" charset="-128"/>
        </a:defRPr>
      </a:lvl4pPr>
      <a:lvl5pPr algn="ctr" rtl="0" eaLnBrk="0" fontAlgn="base" hangingPunct="0">
        <a:spcBef>
          <a:spcPct val="0"/>
        </a:spcBef>
        <a:spcAft>
          <a:spcPct val="0"/>
        </a:spcAft>
        <a:defRPr sz="3600">
          <a:solidFill>
            <a:schemeClr val="bg1"/>
          </a:solidFill>
          <a:latin typeface="Arial" charset="0"/>
          <a:ea typeface="ＭＳ Ｐゴシック" charset="-128"/>
          <a:cs typeface="ＭＳ Ｐゴシック" charset="-128"/>
        </a:defRPr>
      </a:lvl5pPr>
      <a:lvl6pPr marL="457200" algn="ctr" rtl="0" fontAlgn="base">
        <a:spcBef>
          <a:spcPct val="0"/>
        </a:spcBef>
        <a:spcAft>
          <a:spcPct val="0"/>
        </a:spcAft>
        <a:defRPr sz="3600">
          <a:solidFill>
            <a:schemeClr val="bg1"/>
          </a:solidFill>
          <a:latin typeface="Arial" charset="0"/>
        </a:defRPr>
      </a:lvl6pPr>
      <a:lvl7pPr marL="914400" algn="ctr" rtl="0" fontAlgn="base">
        <a:spcBef>
          <a:spcPct val="0"/>
        </a:spcBef>
        <a:spcAft>
          <a:spcPct val="0"/>
        </a:spcAft>
        <a:defRPr sz="3600">
          <a:solidFill>
            <a:schemeClr val="bg1"/>
          </a:solidFill>
          <a:latin typeface="Arial" charset="0"/>
        </a:defRPr>
      </a:lvl7pPr>
      <a:lvl8pPr marL="1371600" algn="ctr" rtl="0" fontAlgn="base">
        <a:spcBef>
          <a:spcPct val="0"/>
        </a:spcBef>
        <a:spcAft>
          <a:spcPct val="0"/>
        </a:spcAft>
        <a:defRPr sz="3600">
          <a:solidFill>
            <a:schemeClr val="bg1"/>
          </a:solidFill>
          <a:latin typeface="Arial" charset="0"/>
        </a:defRPr>
      </a:lvl8pPr>
      <a:lvl9pPr marL="1828800" algn="ctr"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EC263-8F22-4628-8D19-FB448FD26661}" type="datetimeFigureOut">
              <a:rPr lang="en-GB" smtClean="0"/>
              <a:t>27/09/21</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29994-8BAC-4CD3-A9CD-6F61B03A19D5}" type="slidenum">
              <a:rPr lang="en-GB" smtClean="0"/>
              <a:t>‹#›</a:t>
            </a:fld>
            <a:endParaRPr lang="en-GB" dirty="0"/>
          </a:p>
        </p:txBody>
      </p:sp>
    </p:spTree>
    <p:extLst>
      <p:ext uri="{BB962C8B-B14F-4D97-AF65-F5344CB8AC3E}">
        <p14:creationId xmlns:p14="http://schemas.microsoft.com/office/powerpoint/2010/main" val="315196861"/>
      </p:ext>
    </p:extLst>
  </p:cSld>
  <p:clrMap bg1="lt1" tx1="dk1" bg2="lt2" tx2="dk2" accent1="accent1" accent2="accent2" accent3="accent3" accent4="accent4" accent5="accent5" accent6="accent6" hlink="hlink" folHlink="folHlink"/>
  <p:sldLayoutIdLst>
    <p:sldLayoutId id="2147483662" r:id="rId1"/>
    <p:sldLayoutId id="2147483673" r:id="rId2"/>
    <p:sldLayoutId id="2147483674"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emf"/><Relationship Id="rId6" Type="http://schemas.openxmlformats.org/officeDocument/2006/relationships/image" Target="../media/image5.emf"/><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mailto:info@careengland.org.uk" TargetMode="External"/><Relationship Id="rId5" Type="http://schemas.openxmlformats.org/officeDocument/2006/relationships/hyperlink" Target="http://www.careengland.org.uk/" TargetMode="External"/><Relationship Id="rId6" Type="http://schemas.openxmlformats.org/officeDocument/2006/relationships/hyperlink" Target="mailto:dcasson@careengland.org.uk" TargetMode="External"/><Relationship Id="rId7" Type="http://schemas.openxmlformats.org/officeDocument/2006/relationships/hyperlink" Target="https://www.linkedin.com/in/danielcassondigitaltransformationsocialcare/" TargetMode="External"/><Relationship Id="rId8" Type="http://schemas.openxmlformats.org/officeDocument/2006/relationships/image" Target="../media/image23.png"/><Relationship Id="rId9"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jpeg"/><Relationship Id="rId13" Type="http://schemas.openxmlformats.org/officeDocument/2006/relationships/image" Target="../media/image15.jp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19.png"/><Relationship Id="rId18" Type="http://schemas.openxmlformats.org/officeDocument/2006/relationships/image" Target="../media/image20.png"/><Relationship Id="rId19"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eg"/><Relationship Id="rId4" Type="http://schemas.openxmlformats.org/officeDocument/2006/relationships/image" Target="../media/image8.png"/><Relationship Id="rId5" Type="http://schemas.openxmlformats.org/officeDocument/2006/relationships/hyperlink" Target="http://www.mha.org.uk/HomePage.aspx" TargetMode="External"/><Relationship Id="rId6" Type="http://schemas.openxmlformats.org/officeDocument/2006/relationships/image" Target="../media/image9.gif"/><Relationship Id="rId7" Type="http://schemas.openxmlformats.org/officeDocument/2006/relationships/hyperlink" Target="http://www.barchester.com/" TargetMode="External"/><Relationship Id="rId8" Type="http://schemas.openxmlformats.org/officeDocument/2006/relationships/image" Target="../media/image10.gif"/><Relationship Id="rId9" Type="http://schemas.openxmlformats.org/officeDocument/2006/relationships/image" Target="../media/image11.png"/><Relationship Id="rId10"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455987"/>
            <a:ext cx="5181600" cy="1589636"/>
          </a:xfrm>
          <a:prstGeom prst="rect">
            <a:avLst/>
          </a:prstGeom>
        </p:spPr>
      </p:pic>
      <p:pic>
        <p:nvPicPr>
          <p:cNvPr id="3" name="Picture 2">
            <a:extLst>
              <a:ext uri="{FF2B5EF4-FFF2-40B4-BE49-F238E27FC236}">
                <a16:creationId xmlns:a16="http://schemas.microsoft.com/office/drawing/2014/main" xmlns="" id="{38757F39-508D-4FC8-8274-B8EB5F5C1B90}"/>
              </a:ext>
            </a:extLst>
          </p:cNvPr>
          <p:cNvPicPr>
            <a:picLocks noChangeAspect="1"/>
          </p:cNvPicPr>
          <p:nvPr/>
        </p:nvPicPr>
        <p:blipFill>
          <a:blip r:embed="rId4"/>
          <a:srcRect/>
          <a:stretch/>
        </p:blipFill>
        <p:spPr>
          <a:xfrm>
            <a:off x="4030034" y="3728240"/>
            <a:ext cx="1905000" cy="2357713"/>
          </a:xfrm>
          <a:prstGeom prst="rect">
            <a:avLst/>
          </a:prstGeom>
        </p:spPr>
      </p:pic>
      <p:pic>
        <p:nvPicPr>
          <p:cNvPr id="4" name="Picture 3">
            <a:extLst>
              <a:ext uri="{FF2B5EF4-FFF2-40B4-BE49-F238E27FC236}">
                <a16:creationId xmlns:a16="http://schemas.microsoft.com/office/drawing/2014/main" xmlns="" id="{F3A1AA75-46F1-4BF8-8DAE-1976A29DF651}"/>
              </a:ext>
            </a:extLst>
          </p:cNvPr>
          <p:cNvPicPr>
            <a:picLocks noChangeAspect="1"/>
          </p:cNvPicPr>
          <p:nvPr/>
        </p:nvPicPr>
        <p:blipFill>
          <a:blip r:embed="rId5"/>
          <a:stretch>
            <a:fillRect/>
          </a:stretch>
        </p:blipFill>
        <p:spPr>
          <a:xfrm>
            <a:off x="685799" y="3725895"/>
            <a:ext cx="3326650" cy="2357712"/>
          </a:xfrm>
          <a:prstGeom prst="rect">
            <a:avLst/>
          </a:prstGeom>
        </p:spPr>
      </p:pic>
      <p:sp>
        <p:nvSpPr>
          <p:cNvPr id="10" name="TextBox 9">
            <a:extLst>
              <a:ext uri="{FF2B5EF4-FFF2-40B4-BE49-F238E27FC236}">
                <a16:creationId xmlns:a16="http://schemas.microsoft.com/office/drawing/2014/main" xmlns="" id="{2937E83B-4A8B-4565-A6D2-8925CAA9AF5C}"/>
              </a:ext>
            </a:extLst>
          </p:cNvPr>
          <p:cNvSpPr txBox="1"/>
          <p:nvPr/>
        </p:nvSpPr>
        <p:spPr>
          <a:xfrm>
            <a:off x="381002" y="6098731"/>
            <a:ext cx="8077199" cy="707886"/>
          </a:xfrm>
          <a:prstGeom prst="rect">
            <a:avLst/>
          </a:prstGeom>
          <a:noFill/>
          <a:ln w="28575">
            <a:solidFill>
              <a:srgbClr val="00B050"/>
            </a:solidFill>
          </a:ln>
        </p:spPr>
        <p:txBody>
          <a:bodyPr wrap="square" rtlCol="0">
            <a:spAutoFit/>
          </a:bodyPr>
          <a:lstStyle/>
          <a:p>
            <a:r>
              <a:rPr lang="en-GB" sz="2000" b="1" dirty="0">
                <a:solidFill>
                  <a:srgbClr val="00B050"/>
                </a:solidFill>
                <a:latin typeface="Calibri" panose="020F0502020204030204" pitchFamily="34" charset="0"/>
              </a:rPr>
              <a:t>The largest social care representative body in England.</a:t>
            </a:r>
          </a:p>
          <a:p>
            <a:r>
              <a:rPr lang="en-GB" sz="2000" b="1" dirty="0">
                <a:solidFill>
                  <a:srgbClr val="00B050"/>
                </a:solidFill>
                <a:latin typeface="Calibri" panose="020F0502020204030204" pitchFamily="34" charset="0"/>
              </a:rPr>
              <a:t>Influential actor, campaigner and partner for a better social care system</a:t>
            </a:r>
            <a:endParaRPr lang="en-GB" sz="2000" b="1" dirty="0">
              <a:solidFill>
                <a:srgbClr val="00B050"/>
              </a:solidFill>
            </a:endParaRPr>
          </a:p>
        </p:txBody>
      </p:sp>
      <p:pic>
        <p:nvPicPr>
          <p:cNvPr id="11" name="Picture 10">
            <a:extLst>
              <a:ext uri="{FF2B5EF4-FFF2-40B4-BE49-F238E27FC236}">
                <a16:creationId xmlns:a16="http://schemas.microsoft.com/office/drawing/2014/main" xmlns="" id="{4D9C6CE5-B84E-45BC-952F-6357666D8AC1}"/>
              </a:ext>
            </a:extLst>
          </p:cNvPr>
          <p:cNvPicPr>
            <a:picLocks noChangeAspect="1"/>
          </p:cNvPicPr>
          <p:nvPr/>
        </p:nvPicPr>
        <p:blipFill>
          <a:blip r:embed="rId6"/>
          <a:stretch>
            <a:fillRect/>
          </a:stretch>
        </p:blipFill>
        <p:spPr>
          <a:xfrm>
            <a:off x="5935034" y="3751624"/>
            <a:ext cx="2211126" cy="2357713"/>
          </a:xfrm>
          <a:prstGeom prst="rect">
            <a:avLst/>
          </a:prstGeom>
        </p:spPr>
      </p:pic>
      <p:sp>
        <p:nvSpPr>
          <p:cNvPr id="7" name="TextBox 6">
            <a:extLst>
              <a:ext uri="{FF2B5EF4-FFF2-40B4-BE49-F238E27FC236}">
                <a16:creationId xmlns:a16="http://schemas.microsoft.com/office/drawing/2014/main" xmlns="" id="{6FC53911-6119-45CE-9A60-AFB0CC913D0C}"/>
              </a:ext>
            </a:extLst>
          </p:cNvPr>
          <p:cNvSpPr txBox="1"/>
          <p:nvPr/>
        </p:nvSpPr>
        <p:spPr>
          <a:xfrm>
            <a:off x="457200" y="2286000"/>
            <a:ext cx="8077199" cy="1323439"/>
          </a:xfrm>
          <a:prstGeom prst="rect">
            <a:avLst/>
          </a:prstGeom>
          <a:noFill/>
          <a:ln w="28575">
            <a:solidFill>
              <a:srgbClr val="00B050"/>
            </a:solidFill>
          </a:ln>
        </p:spPr>
        <p:txBody>
          <a:bodyPr wrap="square" rtlCol="0">
            <a:spAutoFit/>
          </a:bodyPr>
          <a:lstStyle/>
          <a:p>
            <a:r>
              <a:rPr lang="en-GB" sz="2000" b="1" dirty="0">
                <a:solidFill>
                  <a:srgbClr val="00B050"/>
                </a:solidFill>
                <a:latin typeface="Calibri" panose="020F0502020204030204" pitchFamily="34" charset="0"/>
              </a:rPr>
              <a:t>CQC Board Presentation</a:t>
            </a:r>
          </a:p>
          <a:p>
            <a:r>
              <a:rPr lang="en-GB" sz="2000" b="1" dirty="0">
                <a:solidFill>
                  <a:srgbClr val="00B050"/>
                </a:solidFill>
                <a:latin typeface="Calibri" panose="020F0502020204030204" pitchFamily="34" charset="0"/>
              </a:rPr>
              <a:t>AI In Social Care Wednesday 22 September</a:t>
            </a:r>
          </a:p>
          <a:p>
            <a:endParaRPr lang="en-GB" sz="2000" b="1" dirty="0">
              <a:solidFill>
                <a:srgbClr val="00B050"/>
              </a:solidFill>
              <a:latin typeface="Calibri" panose="020F0502020204030204" pitchFamily="34" charset="0"/>
            </a:endParaRPr>
          </a:p>
          <a:p>
            <a:r>
              <a:rPr lang="en-GB" sz="2000" b="1" dirty="0">
                <a:solidFill>
                  <a:srgbClr val="00B050"/>
                </a:solidFill>
                <a:latin typeface="Calibri" panose="020F0502020204030204" pitchFamily="34" charset="0"/>
              </a:rPr>
              <a:t>Daniel Casson</a:t>
            </a:r>
            <a:endParaRPr lang="en-GB" sz="2000" b="1" dirty="0">
              <a:solidFill>
                <a:srgbClr val="00B050"/>
              </a:solidFill>
            </a:endParaRPr>
          </a:p>
        </p:txBody>
      </p:sp>
    </p:spTree>
    <p:extLst>
      <p:ext uri="{BB962C8B-B14F-4D97-AF65-F5344CB8AC3E}">
        <p14:creationId xmlns:p14="http://schemas.microsoft.com/office/powerpoint/2010/main" val="3051360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BDA19E93-B538-43D7-A704-3A9E7C2B871C}"/>
              </a:ext>
            </a:extLst>
          </p:cNvPr>
          <p:cNvSpPr/>
          <p:nvPr/>
        </p:nvSpPr>
        <p:spPr bwMode="auto">
          <a:xfrm>
            <a:off x="5943600" y="5715000"/>
            <a:ext cx="3200400" cy="1143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a:ln>
                <a:solidFill>
                  <a:schemeClr val="bg1"/>
                </a:solidFill>
              </a:ln>
              <a:solidFill>
                <a:schemeClr val="bg1"/>
              </a:solidFill>
              <a:effectLst/>
              <a:latin typeface="Arial" charset="0"/>
            </a:endParaRPr>
          </a:p>
        </p:txBody>
      </p:sp>
      <p:pic>
        <p:nvPicPr>
          <p:cNvPr id="18" name="Picture 17">
            <a:extLst>
              <a:ext uri="{FF2B5EF4-FFF2-40B4-BE49-F238E27FC236}">
                <a16:creationId xmlns:a16="http://schemas.microsoft.com/office/drawing/2014/main" xmlns="" id="{15F17AE6-07C0-4B88-862A-2C53F6491BD5}"/>
              </a:ext>
            </a:extLst>
          </p:cNvPr>
          <p:cNvPicPr>
            <a:picLocks noChangeAspect="1"/>
          </p:cNvPicPr>
          <p:nvPr/>
        </p:nvPicPr>
        <p:blipFill>
          <a:blip r:embed="rId3"/>
          <a:stretch>
            <a:fillRect/>
          </a:stretch>
        </p:blipFill>
        <p:spPr>
          <a:xfrm>
            <a:off x="2590800" y="1295400"/>
            <a:ext cx="2895598" cy="889120"/>
          </a:xfrm>
          <a:prstGeom prst="rect">
            <a:avLst/>
          </a:prstGeom>
        </p:spPr>
      </p:pic>
      <p:sp>
        <p:nvSpPr>
          <p:cNvPr id="14" name="TextBox 13">
            <a:extLst>
              <a:ext uri="{FF2B5EF4-FFF2-40B4-BE49-F238E27FC236}">
                <a16:creationId xmlns:a16="http://schemas.microsoft.com/office/drawing/2014/main" xmlns="" id="{161788FD-D759-40E7-B2BC-F1444CAF26FD}"/>
              </a:ext>
            </a:extLst>
          </p:cNvPr>
          <p:cNvSpPr txBox="1"/>
          <p:nvPr/>
        </p:nvSpPr>
        <p:spPr>
          <a:xfrm>
            <a:off x="2057400" y="2270284"/>
            <a:ext cx="4572000" cy="3508653"/>
          </a:xfrm>
          <a:prstGeom prst="rect">
            <a:avLst/>
          </a:prstGeom>
          <a:noFill/>
        </p:spPr>
        <p:txBody>
          <a:bodyPr wrap="square">
            <a:spAutoFit/>
          </a:bodyPr>
          <a:lstStyle/>
          <a:p>
            <a:r>
              <a:rPr lang="en-GB" sz="2400" dirty="0"/>
              <a:t>Contact us:</a:t>
            </a:r>
          </a:p>
          <a:p>
            <a:r>
              <a:rPr lang="en-GB" dirty="0"/>
              <a:t>Email: </a:t>
            </a:r>
            <a:r>
              <a:rPr lang="en-GB" dirty="0">
                <a:hlinkClick r:id="rId4"/>
              </a:rPr>
              <a:t>info@careengland.org.uk</a:t>
            </a:r>
            <a:r>
              <a:rPr lang="en-GB" dirty="0"/>
              <a:t> </a:t>
            </a:r>
          </a:p>
          <a:p>
            <a:r>
              <a:rPr lang="en-GB" dirty="0"/>
              <a:t>Web: </a:t>
            </a:r>
            <a:r>
              <a:rPr lang="en-GB" dirty="0">
                <a:hlinkClick r:id="rId5"/>
              </a:rPr>
              <a:t>www.careengland.org.uk</a:t>
            </a:r>
            <a:endParaRPr lang="en-GB" dirty="0"/>
          </a:p>
          <a:p>
            <a:endParaRPr lang="en-GB" dirty="0"/>
          </a:p>
          <a:p>
            <a:r>
              <a:rPr lang="en-GB" dirty="0"/>
              <a:t>Daniel Casson</a:t>
            </a:r>
          </a:p>
          <a:p>
            <a:r>
              <a:rPr lang="en-GB" dirty="0"/>
              <a:t>Digital Adviser to Care England</a:t>
            </a:r>
          </a:p>
          <a:p>
            <a:r>
              <a:rPr lang="en-GB" dirty="0">
                <a:hlinkClick r:id="rId6"/>
              </a:rPr>
              <a:t>dcasson@careengland.org.uk</a:t>
            </a:r>
            <a:endParaRPr lang="en-GB" dirty="0"/>
          </a:p>
          <a:p>
            <a:r>
              <a:rPr lang="en-GB" dirty="0"/>
              <a:t>07824 509696</a:t>
            </a:r>
          </a:p>
          <a:p>
            <a:r>
              <a:rPr lang="en-GB" dirty="0"/>
              <a:t>@CareEngDigital</a:t>
            </a:r>
          </a:p>
          <a:p>
            <a:r>
              <a:rPr lang="en-GB" dirty="0">
                <a:hlinkClick r:id="rId7"/>
              </a:rPr>
              <a:t>https://www.linkedin.com/in/</a:t>
            </a:r>
            <a:r>
              <a:rPr lang="en-GB" b="1" dirty="0">
                <a:hlinkClick r:id="rId7"/>
              </a:rPr>
              <a:t>danielcassondigitaltransformationsocialcare/</a:t>
            </a:r>
            <a:r>
              <a:rPr lang="en-GB" b="1" dirty="0"/>
              <a:t> </a:t>
            </a:r>
          </a:p>
          <a:p>
            <a:r>
              <a:rPr lang="en-GB" dirty="0"/>
              <a:t>     </a:t>
            </a:r>
          </a:p>
        </p:txBody>
      </p:sp>
      <p:pic>
        <p:nvPicPr>
          <p:cNvPr id="16" name="Picture 15">
            <a:extLst>
              <a:ext uri="{FF2B5EF4-FFF2-40B4-BE49-F238E27FC236}">
                <a16:creationId xmlns:a16="http://schemas.microsoft.com/office/drawing/2014/main" xmlns="" id="{5E5B6C96-1BD6-4F8C-9567-952C45FFEE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4148" y="5762831"/>
            <a:ext cx="5953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xmlns="" id="{147F052F-E6F5-4813-911C-7AA8159E6F0A}"/>
              </a:ext>
            </a:extLst>
          </p:cNvPr>
          <p:cNvSpPr txBox="1"/>
          <p:nvPr/>
        </p:nvSpPr>
        <p:spPr>
          <a:xfrm>
            <a:off x="892124" y="5917168"/>
            <a:ext cx="4572000" cy="369332"/>
          </a:xfrm>
          <a:prstGeom prst="rect">
            <a:avLst/>
          </a:prstGeom>
          <a:noFill/>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GB" altLang="en-US" sz="1800" b="1" kern="0" dirty="0">
                <a:solidFill>
                  <a:srgbClr val="000000"/>
                </a:solidFill>
              </a:rPr>
              <a:t>@CareEngland</a:t>
            </a:r>
            <a:endParaRPr kumimoji="0" lang="en-GB" altLang="en-US" sz="1800" b="1" i="0" u="none" strike="noStrike" kern="0" cap="none" spc="0" normalizeH="0" baseline="0" noProof="0" dirty="0">
              <a:ln>
                <a:noFill/>
              </a:ln>
              <a:solidFill>
                <a:srgbClr val="000000"/>
              </a:solidFill>
              <a:effectLst/>
              <a:uLnTx/>
              <a:uFillTx/>
              <a:latin typeface="Arial" charset="0"/>
            </a:endParaRPr>
          </a:p>
        </p:txBody>
      </p:sp>
      <p:pic>
        <p:nvPicPr>
          <p:cNvPr id="20" name="Picture 19">
            <a:extLst>
              <a:ext uri="{FF2B5EF4-FFF2-40B4-BE49-F238E27FC236}">
                <a16:creationId xmlns:a16="http://schemas.microsoft.com/office/drawing/2014/main" xmlns="" id="{B6771C71-EF4D-414F-B48D-DEE670F798D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20287" y="5788417"/>
            <a:ext cx="594344" cy="62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xmlns="" id="{70950F7C-9D6D-4A0D-8C26-577234929155}"/>
              </a:ext>
            </a:extLst>
          </p:cNvPr>
          <p:cNvSpPr txBox="1"/>
          <p:nvPr/>
        </p:nvSpPr>
        <p:spPr>
          <a:xfrm>
            <a:off x="4953000" y="5917168"/>
            <a:ext cx="4572000" cy="369332"/>
          </a:xfrm>
          <a:prstGeom prst="rect">
            <a:avLst/>
          </a:prstGeom>
          <a:noFill/>
        </p:spPr>
        <p:txBody>
          <a:bodyPr wrap="squar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lang="en-GB" altLang="en-US" sz="1800" b="1" kern="0" dirty="0">
                <a:solidFill>
                  <a:srgbClr val="000000"/>
                </a:solidFill>
              </a:rPr>
              <a:t>Care England</a:t>
            </a:r>
            <a:endParaRPr kumimoji="0" lang="en-GB" altLang="en-US" sz="1800" b="1" i="0" u="none" strike="noStrike" kern="0" cap="none" spc="0" normalizeH="0" baseline="0" noProof="0" dirty="0">
              <a:ln>
                <a:noFill/>
              </a:ln>
              <a:solidFill>
                <a:srgbClr val="000000"/>
              </a:solidFill>
              <a:effectLst/>
              <a:uLnTx/>
              <a:uFillTx/>
              <a:latin typeface="Arial" charset="0"/>
            </a:endParaRPr>
          </a:p>
        </p:txBody>
      </p:sp>
    </p:spTree>
    <p:extLst>
      <p:ext uri="{BB962C8B-B14F-4D97-AF65-F5344CB8AC3E}">
        <p14:creationId xmlns:p14="http://schemas.microsoft.com/office/powerpoint/2010/main" val="2549496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GB" sz="4400" dirty="0">
                <a:latin typeface="Calibri" panose="020F0502020204030204" pitchFamily="34" charset="0"/>
              </a:rPr>
              <a:t>About Care England</a:t>
            </a:r>
            <a:endParaRPr lang="en-US" sz="4400" dirty="0">
              <a:latin typeface="Calibri" panose="020F0502020204030204" pitchFamily="34" charset="0"/>
            </a:endParaRPr>
          </a:p>
        </p:txBody>
      </p:sp>
      <p:sp>
        <p:nvSpPr>
          <p:cNvPr id="3075" name="Rectangle 3"/>
          <p:cNvSpPr>
            <a:spLocks noGrp="1" noChangeArrowheads="1"/>
          </p:cNvSpPr>
          <p:nvPr>
            <p:ph type="body" idx="1"/>
          </p:nvPr>
        </p:nvSpPr>
        <p:spPr>
          <a:xfrm>
            <a:off x="457200" y="1295400"/>
            <a:ext cx="5410200" cy="4876800"/>
          </a:xfrm>
        </p:spPr>
        <p:txBody>
          <a:bodyPr/>
          <a:lstStyle/>
          <a:p>
            <a:pPr eaLnBrk="1" hangingPunct="1">
              <a:lnSpc>
                <a:spcPct val="150000"/>
              </a:lnSpc>
              <a:spcBef>
                <a:spcPct val="0"/>
              </a:spcBef>
            </a:pPr>
            <a:r>
              <a:rPr lang="en-GB" sz="1600" dirty="0">
                <a:latin typeface="Calibri" panose="020F0502020204030204" pitchFamily="34" charset="0"/>
              </a:rPr>
              <a:t>The </a:t>
            </a:r>
            <a:r>
              <a:rPr lang="en-GB" sz="1600" b="1" dirty="0">
                <a:latin typeface="Calibri" panose="020F0502020204030204" pitchFamily="34" charset="0"/>
              </a:rPr>
              <a:t>largest representative body </a:t>
            </a:r>
            <a:r>
              <a:rPr lang="en-GB" sz="1600" dirty="0">
                <a:latin typeface="Calibri" panose="020F0502020204030204" pitchFamily="34" charset="0"/>
              </a:rPr>
              <a:t>for residential care and supported living providers in England and works on behalf of small, medium and large independent care services</a:t>
            </a:r>
          </a:p>
          <a:p>
            <a:pPr eaLnBrk="1" hangingPunct="1">
              <a:lnSpc>
                <a:spcPct val="150000"/>
              </a:lnSpc>
              <a:spcBef>
                <a:spcPct val="0"/>
              </a:spcBef>
            </a:pPr>
            <a:r>
              <a:rPr lang="en-GB" sz="1600" dirty="0">
                <a:latin typeface="Calibri" panose="020F0502020204030204" pitchFamily="34" charset="0"/>
              </a:rPr>
              <a:t>Speaks with one voice for the sector and its members and seeks to create an environment in which providers can continue to </a:t>
            </a:r>
            <a:r>
              <a:rPr lang="en-GB" sz="1600" b="1" dirty="0">
                <a:latin typeface="Calibri" panose="020F0502020204030204" pitchFamily="34" charset="0"/>
              </a:rPr>
              <a:t>develop and deliver the high quality care </a:t>
            </a:r>
            <a:r>
              <a:rPr lang="en-GB" sz="1600" dirty="0">
                <a:latin typeface="Calibri" panose="020F0502020204030204" pitchFamily="34" charset="0"/>
              </a:rPr>
              <a:t>that service users require and deserve</a:t>
            </a:r>
          </a:p>
          <a:p>
            <a:pPr eaLnBrk="1" hangingPunct="1">
              <a:lnSpc>
                <a:spcPct val="150000"/>
              </a:lnSpc>
              <a:spcBef>
                <a:spcPct val="0"/>
              </a:spcBef>
            </a:pPr>
            <a:r>
              <a:rPr lang="en-GB" sz="1600" dirty="0">
                <a:latin typeface="Calibri" panose="020F0502020204030204" pitchFamily="34" charset="0"/>
              </a:rPr>
              <a:t>Its core mission is to support </a:t>
            </a:r>
            <a:r>
              <a:rPr lang="en-GB" sz="1600" b="1" dirty="0">
                <a:latin typeface="Calibri" panose="020F0502020204030204" pitchFamily="34" charset="0"/>
              </a:rPr>
              <a:t>user choice, empowerment and quality services </a:t>
            </a:r>
          </a:p>
          <a:p>
            <a:pPr eaLnBrk="1" hangingPunct="1">
              <a:lnSpc>
                <a:spcPct val="150000"/>
              </a:lnSpc>
              <a:spcBef>
                <a:spcPct val="0"/>
              </a:spcBef>
            </a:pPr>
            <a:r>
              <a:rPr lang="en-GB" sz="1600" dirty="0">
                <a:latin typeface="Calibri" panose="020F0502020204030204" pitchFamily="34" charset="0"/>
              </a:rPr>
              <a:t>Strategic objectives include striving for </a:t>
            </a:r>
            <a:r>
              <a:rPr lang="en-GB" sz="1600" b="1" dirty="0">
                <a:latin typeface="Calibri" panose="020F0502020204030204" pitchFamily="34" charset="0"/>
              </a:rPr>
              <a:t>fair funding, intelligent regulation, workforce development and innovation in care services</a:t>
            </a:r>
          </a:p>
          <a:p>
            <a:pPr eaLnBrk="1" hangingPunct="1">
              <a:lnSpc>
                <a:spcPct val="150000"/>
              </a:lnSpc>
              <a:spcBef>
                <a:spcPct val="0"/>
              </a:spcBef>
            </a:pPr>
            <a:r>
              <a:rPr lang="en-GB" sz="1600" dirty="0">
                <a:latin typeface="Calibri" panose="020F0502020204030204" pitchFamily="34" charset="0"/>
              </a:rPr>
              <a:t>Care England is a registered charity and Limited Company</a:t>
            </a:r>
          </a:p>
          <a:p>
            <a:pPr eaLnBrk="1" hangingPunct="1">
              <a:lnSpc>
                <a:spcPct val="150000"/>
              </a:lnSpc>
              <a:spcBef>
                <a:spcPct val="0"/>
              </a:spcBef>
            </a:pPr>
            <a:endParaRPr lang="en-US" sz="1400" dirty="0"/>
          </a:p>
        </p:txBody>
      </p:sp>
      <p:pic>
        <p:nvPicPr>
          <p:cNvPr id="2" name="Picture 1" descr="User group.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43600" y="1524000"/>
            <a:ext cx="2918506" cy="4191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xmlns="" id="{D9AC3D35-FA23-4078-AAAB-0430C48206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795" b="24462"/>
          <a:stretch/>
        </p:blipFill>
        <p:spPr bwMode="auto">
          <a:xfrm>
            <a:off x="7596171" y="2877665"/>
            <a:ext cx="1313680" cy="653464"/>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1"/>
          </p:nvPr>
        </p:nvSpPr>
        <p:spPr>
          <a:xfrm>
            <a:off x="457200" y="1295400"/>
            <a:ext cx="5410200" cy="4876800"/>
          </a:xfrm>
        </p:spPr>
        <p:txBody>
          <a:bodyPr/>
          <a:lstStyle/>
          <a:p>
            <a:pPr eaLnBrk="1" hangingPunct="1">
              <a:lnSpc>
                <a:spcPct val="150000"/>
              </a:lnSpc>
              <a:spcBef>
                <a:spcPct val="0"/>
              </a:spcBef>
            </a:pPr>
            <a:r>
              <a:rPr lang="en-GB" sz="1400" dirty="0">
                <a:latin typeface="Calibri" panose="020F0502020204030204" pitchFamily="34" charset="0"/>
              </a:rPr>
              <a:t>Care England members are drawn from the independent sector and represent organisations of many types and sizes:</a:t>
            </a:r>
          </a:p>
          <a:p>
            <a:pPr lvl="1" eaLnBrk="1" hangingPunct="1">
              <a:lnSpc>
                <a:spcPct val="150000"/>
              </a:lnSpc>
              <a:spcBef>
                <a:spcPct val="0"/>
              </a:spcBef>
              <a:buFont typeface="Arial" panose="020B0604020202020204" pitchFamily="34" charset="0"/>
              <a:buChar char="•"/>
            </a:pPr>
            <a:r>
              <a:rPr lang="en-GB" sz="1400" dirty="0">
                <a:latin typeface="Calibri" panose="020F0502020204030204" pitchFamily="34" charset="0"/>
              </a:rPr>
              <a:t>Small care providers</a:t>
            </a:r>
          </a:p>
          <a:p>
            <a:pPr lvl="1" eaLnBrk="1" hangingPunct="1">
              <a:lnSpc>
                <a:spcPct val="150000"/>
              </a:lnSpc>
              <a:spcBef>
                <a:spcPct val="0"/>
              </a:spcBef>
              <a:buFont typeface="Arial" panose="020B0604020202020204" pitchFamily="34" charset="0"/>
              <a:buChar char="•"/>
            </a:pPr>
            <a:r>
              <a:rPr lang="en-GB" sz="1400" dirty="0">
                <a:latin typeface="Calibri" panose="020F0502020204030204" pitchFamily="34" charset="0"/>
              </a:rPr>
              <a:t>Local groups</a:t>
            </a:r>
          </a:p>
          <a:p>
            <a:pPr lvl="1" eaLnBrk="1" hangingPunct="1">
              <a:lnSpc>
                <a:spcPct val="150000"/>
              </a:lnSpc>
              <a:spcBef>
                <a:spcPct val="0"/>
              </a:spcBef>
              <a:buFont typeface="Arial" panose="020B0604020202020204" pitchFamily="34" charset="0"/>
              <a:buChar char="•"/>
            </a:pPr>
            <a:r>
              <a:rPr lang="en-GB" sz="1400" dirty="0">
                <a:latin typeface="Calibri" panose="020F0502020204030204" pitchFamily="34" charset="0"/>
              </a:rPr>
              <a:t>National care providers</a:t>
            </a:r>
            <a:endParaRPr lang="en-US" sz="1400" dirty="0">
              <a:latin typeface="Calibri" panose="020F0502020204030204" pitchFamily="34" charset="0"/>
            </a:endParaRPr>
          </a:p>
          <a:p>
            <a:pPr lvl="1" eaLnBrk="1" hangingPunct="1">
              <a:lnSpc>
                <a:spcPct val="150000"/>
              </a:lnSpc>
              <a:spcBef>
                <a:spcPct val="0"/>
              </a:spcBef>
              <a:buFont typeface="Arial" panose="020B0604020202020204" pitchFamily="34" charset="0"/>
              <a:buChar char="•"/>
            </a:pPr>
            <a:r>
              <a:rPr lang="en-GB" sz="1400" dirty="0">
                <a:latin typeface="Calibri" panose="020F0502020204030204" pitchFamily="34" charset="0"/>
              </a:rPr>
              <a:t>Not-for-profit voluntary organisations and associations </a:t>
            </a:r>
          </a:p>
          <a:p>
            <a:pPr eaLnBrk="1" hangingPunct="1">
              <a:lnSpc>
                <a:spcPct val="150000"/>
              </a:lnSpc>
              <a:spcBef>
                <a:spcPct val="0"/>
              </a:spcBef>
            </a:pPr>
            <a:r>
              <a:rPr lang="en-GB" sz="1400" dirty="0">
                <a:latin typeface="Calibri" panose="020F0502020204030204" pitchFamily="34" charset="0"/>
              </a:rPr>
              <a:t>They run and manage around 4,000 care services for people with long term conditions, e.g. older people, people with learning disabilities or mental ill health including dementia</a:t>
            </a:r>
          </a:p>
          <a:p>
            <a:pPr eaLnBrk="1" hangingPunct="1">
              <a:lnSpc>
                <a:spcPct val="150000"/>
              </a:lnSpc>
              <a:spcBef>
                <a:spcPct val="0"/>
              </a:spcBef>
            </a:pPr>
            <a:r>
              <a:rPr lang="en-GB" sz="1400" dirty="0">
                <a:latin typeface="Calibri" panose="020F0502020204030204" pitchFamily="34" charset="0"/>
              </a:rPr>
              <a:t>These services include:</a:t>
            </a:r>
            <a:endParaRPr lang="en-US" sz="1400" dirty="0">
              <a:latin typeface="Calibri" panose="020F0502020204030204" pitchFamily="34" charset="0"/>
            </a:endParaRPr>
          </a:p>
          <a:p>
            <a:pPr lvl="1" eaLnBrk="1" hangingPunct="1">
              <a:lnSpc>
                <a:spcPct val="150000"/>
              </a:lnSpc>
              <a:spcBef>
                <a:spcPct val="0"/>
              </a:spcBef>
              <a:buFont typeface="Arial" panose="020B0604020202020204" pitchFamily="34" charset="0"/>
              <a:buChar char="•"/>
            </a:pPr>
            <a:r>
              <a:rPr lang="en-GB" sz="1400" dirty="0">
                <a:latin typeface="Calibri" panose="020F0502020204030204" pitchFamily="34" charset="0"/>
              </a:rPr>
              <a:t>Care homes</a:t>
            </a:r>
            <a:endParaRPr lang="en-US" sz="1400" dirty="0">
              <a:latin typeface="Calibri" panose="020F0502020204030204" pitchFamily="34" charset="0"/>
            </a:endParaRPr>
          </a:p>
          <a:p>
            <a:pPr lvl="1" eaLnBrk="1" hangingPunct="1">
              <a:lnSpc>
                <a:spcPct val="150000"/>
              </a:lnSpc>
              <a:spcBef>
                <a:spcPct val="0"/>
              </a:spcBef>
              <a:buFont typeface="Arial" panose="020B0604020202020204" pitchFamily="34" charset="0"/>
              <a:buChar char="•"/>
            </a:pPr>
            <a:r>
              <a:rPr lang="en-GB" sz="1400" dirty="0">
                <a:latin typeface="Calibri" panose="020F0502020204030204" pitchFamily="34" charset="0"/>
              </a:rPr>
              <a:t>Domiciliary &amp; Support Services</a:t>
            </a:r>
          </a:p>
          <a:p>
            <a:pPr lvl="1" eaLnBrk="1" hangingPunct="1">
              <a:lnSpc>
                <a:spcPct val="150000"/>
              </a:lnSpc>
              <a:spcBef>
                <a:spcPct val="0"/>
              </a:spcBef>
              <a:buFont typeface="Arial" panose="020B0604020202020204" pitchFamily="34" charset="0"/>
              <a:buChar char="•"/>
            </a:pPr>
            <a:r>
              <a:rPr lang="en-GB" sz="1400" dirty="0">
                <a:latin typeface="Calibri" panose="020F0502020204030204" pitchFamily="34" charset="0"/>
              </a:rPr>
              <a:t>Supported housing</a:t>
            </a:r>
            <a:endParaRPr lang="en-US" sz="1400" dirty="0">
              <a:latin typeface="Calibri" panose="020F0502020204030204" pitchFamily="34" charset="0"/>
            </a:endParaRPr>
          </a:p>
          <a:p>
            <a:pPr eaLnBrk="1" hangingPunct="1">
              <a:lnSpc>
                <a:spcPct val="150000"/>
              </a:lnSpc>
              <a:spcBef>
                <a:spcPct val="0"/>
              </a:spcBef>
            </a:pPr>
            <a:r>
              <a:rPr lang="en-GB" sz="1400" dirty="0">
                <a:latin typeface="Calibri" panose="020F0502020204030204" pitchFamily="34" charset="0"/>
              </a:rPr>
              <a:t>The wide and diverse membership and regional variations are reflected in the composition of the Care England Board</a:t>
            </a:r>
            <a:endParaRPr lang="en-US" sz="1400" dirty="0">
              <a:latin typeface="Calibri" panose="020F0502020204030204" pitchFamily="34" charset="0"/>
            </a:endParaRPr>
          </a:p>
          <a:p>
            <a:pPr eaLnBrk="1" hangingPunct="1">
              <a:lnSpc>
                <a:spcPct val="150000"/>
              </a:lnSpc>
              <a:spcBef>
                <a:spcPct val="0"/>
              </a:spcBef>
            </a:pPr>
            <a:endParaRPr lang="en-US" sz="1400" dirty="0"/>
          </a:p>
        </p:txBody>
      </p:sp>
      <p:pic>
        <p:nvPicPr>
          <p:cNvPr id="4101" name="Picture 8" descr="Abbeyfield logo.png"/>
          <p:cNvPicPr>
            <a:picLocks noChangeAspect="1"/>
          </p:cNvPicPr>
          <p:nvPr/>
        </p:nvPicPr>
        <p:blipFill>
          <a:blip r:embed="rId4"/>
          <a:srcRect/>
          <a:stretch>
            <a:fillRect/>
          </a:stretch>
        </p:blipFill>
        <p:spPr bwMode="auto">
          <a:xfrm>
            <a:off x="7650178" y="2261423"/>
            <a:ext cx="1234708" cy="433796"/>
          </a:xfrm>
          <a:prstGeom prst="rect">
            <a:avLst/>
          </a:prstGeom>
          <a:noFill/>
          <a:ln w="9525">
            <a:noFill/>
            <a:miter lim="800000"/>
            <a:headEnd/>
            <a:tailEnd/>
          </a:ln>
        </p:spPr>
      </p:pic>
      <p:pic>
        <p:nvPicPr>
          <p:cNvPr id="4105" name="Picture 9" descr="MHA">
            <a:hlinkClick r:id="rId5"/>
          </p:cNvPr>
          <p:cNvPicPr>
            <a:picLocks noChangeAspect="1" noChangeArrowheads="1"/>
          </p:cNvPicPr>
          <p:nvPr/>
        </p:nvPicPr>
        <p:blipFill>
          <a:blip r:embed="rId6"/>
          <a:srcRect/>
          <a:stretch>
            <a:fillRect/>
          </a:stretch>
        </p:blipFill>
        <p:spPr bwMode="auto">
          <a:xfrm>
            <a:off x="6611086" y="2938811"/>
            <a:ext cx="928670" cy="585778"/>
          </a:xfrm>
          <a:prstGeom prst="rect">
            <a:avLst/>
          </a:prstGeom>
          <a:noFill/>
        </p:spPr>
      </p:pic>
      <p:pic>
        <p:nvPicPr>
          <p:cNvPr id="18434" name="Picture 2" descr="logo">
            <a:hlinkClick r:id="rId7"/>
          </p:cNvPr>
          <p:cNvPicPr>
            <a:picLocks noChangeAspect="1" noChangeArrowheads="1"/>
          </p:cNvPicPr>
          <p:nvPr/>
        </p:nvPicPr>
        <p:blipFill>
          <a:blip r:embed="rId8"/>
          <a:srcRect/>
          <a:stretch>
            <a:fillRect/>
          </a:stretch>
        </p:blipFill>
        <p:spPr bwMode="auto">
          <a:xfrm>
            <a:off x="4551757" y="2059624"/>
            <a:ext cx="970154" cy="603068"/>
          </a:xfrm>
          <a:prstGeom prst="rect">
            <a:avLst/>
          </a:prstGeom>
          <a:noFill/>
        </p:spPr>
      </p:pic>
      <p:pic>
        <p:nvPicPr>
          <p:cNvPr id="1026" name="Picture 2"/>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644844" y="1251198"/>
            <a:ext cx="1143012" cy="793068"/>
          </a:xfrm>
          <a:prstGeom prst="rect">
            <a:avLst/>
          </a:prstGeom>
          <a:noFill/>
          <a:ln w="9525">
            <a:noFill/>
            <a:miter lim="800000"/>
            <a:headEnd/>
            <a:tailEnd/>
          </a:ln>
        </p:spPr>
      </p:pic>
      <p:sp>
        <p:nvSpPr>
          <p:cNvPr id="2" name="AutoShape 2" descr="Image result for Bup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AutoShape 4" descr="Image result for Bup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3" name="Picture 2" descr="HC ONE LOGO.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988405" y="1237264"/>
            <a:ext cx="837140" cy="788786"/>
          </a:xfrm>
          <a:prstGeom prst="rect">
            <a:avLst/>
          </a:prstGeom>
        </p:spPr>
      </p:pic>
      <p:sp>
        <p:nvSpPr>
          <p:cNvPr id="5" name="AutoShape 6" descr="data:image/png;base64,iVBORw0KGgoAAAANSUhEUgAAAJcAAACXCAMAAAAvQTlLAAAAZlBMVEUAecj///8Ad8cAdMaZyekahMy73PEAfMnx+Pz7/f72+/3r9Prk8fnZ6/c6lNPI4vMAgMu11+4AcMWq0ux2tuDR5/WRw+YhiM5TodiAueIqj9BhqtspjNA/mtXD3fGFvuRyr92lzOpTkuAeAAAHo0lEQVR4nO1a2XajMAwFGTD7EvYtkP//yZFkk6R0ziS06TQPvvPQhAC+aLmSzFiWgYHBj0OcxG9T+BtgrmYJv83iE2A4+/X82yw+AdrCtm0vfzODAaw+8oqn3yayA+RegLyi7t3sNUVIy/bXg5fd8CO0LGskN9phc2yB3N2Q5/IHuIF0bOblWAdujrniRxpxsaSvVxlwsy/wEqm6SiFI1pcTE3Oi7n05xKuL8ZrkjKAPdjS+umCI3lcP7R3itYZIppqGYegKSufi1fJ3umhnnA/wAmjIXIPAbBRpjZ/r9LW8wD1jbMX+QV45PU3t8hVQEseZKN7uAELoJwD9FXG/APAh/JU/fFoaKLwSJz7Ia6KwP6tgFxfFy3LTSV4fdx741zadiFubdl03u9cVAHI60qU5yClN03a/NgfKeUVe2YGUEileEDT8JNB6yCubwOqSbNFLwxjXPX6WS5Kt0h0LOj8uu42WnJ0awzJMnDR34iT7XGwoUErKrno6wKvjCsFesCqfOALIPrDDSnGVDeUoHsOWIBkvkY7hZFQ/uwuLACVMXaHp4310ci/hV8xrOBC5I/GaiZUcSSiyWUBeED+pFkbf+j36ryajhHbo+6Gt3U2sSQMir8zwb4Q/1O3+wSm84u4gL8gbrlx93y8F3jrMUqTo4q3QXnwCyW5UCS2OQTZOU0dpGzjIG1a0X+DNee6OSjwLd7e2GJFt0h7l5Ra8XIhAX/gO3Zbrf6gCheMv7kCwMe1yoGSda26nQCWNN3DNr1g9l11so0XxvoUkCTrCi9xzg1/MpAYdLhHPLA/AjzvBaSHvqTtj/JGROwvoYDSe7u40yt0CLuZS0LPZk+eVEWZyRHZxHKfg+3IXXoUqLQm09NkFFu2w0jmaog2C1WJjl6o+gKQzgk9hr2zPVTh+vjGEMaJ0zBFu6oS6DDm4bNkq09DnBrWJJUSvClPARqCYw1xWx6wFD8Z7+YKZ8mI6HeMFsFAezVSFQEwF55mQWDhsnY6SIgg1YSJrbg0BDGwvsVKY6TFH2Stz9+FVkWznB+0FQKV60ztBYRN3gjmsKrxcCvcZQ53+OmIzAilpd1q5tOrFcnqCS75bwC05dZnXkQafsrvUmqN5nYiD3yleA9rTn4Cz3W40L477aDhVd7yAlCCodv0uTORqlOWD9nJJvxcduS6X7ZQ7MtVVgEV80DlMefOjrqku2ytWFQndGFytfIPoInI1wHAs7mcSnVGtZvGUV+aCcgHDjJRsU37VontKJgTlaNijZFLd4u4YOIEoUne8KH49VDquRuuzvCRT6bhJyVfyaYSqlCZExiUjcFrg75wSWI+42+EONxtAteAJWUF2LPd1+pEXCEpjJ0deJZez52iBRWLs9yOiOhPFEPUaZMkSu46VF6rbbkOAv6RtusT25hMW26QZxzLi0l3sZALyRDn3IC+pzEDgYhxxHbI4+QI8SGud0XkcJj5yC/06pjMjrjcwkaJQKQ/sOAv5ET4ukEbKucqPT/OaPlShuBiljvbr8fhCroE1IIJFqA6GmepysFngkYCMNpLI7hcG6gnR46oOP89rcErnir679Shpc07iODk7Yw5b8W3kVBV4tC6q9CoHU+8leF4zS6u7FN0uvKyLLlSc61deDyd76ebyivveXEA7pOnUSnUsL5HXil9cPDrk4rY88KEWL7CEdPdFuz1TBvHZlzte2HDn/+ypgf79dXNiO66+uOjXYFZbGWJ/5t15u9sLytKINQ0cboX5rKlJYq97wfwMEwnW8bnyRD2ZKvaCBPDCluPuDVu96fPsdJQXNQXJcV5MpsivH4kXDGedPOX83U0a4hWUz09/W3hTtbAd5TyeirRgaCTrN0d76kVxlnvy5GuoiqHmos1HyaUlem4Jb8IUOQMmmxBf33qb1mV+5lIciedqnLYWI+QxgL+sihcNKnbWzWWoJbMfu26Y569aTuby8UkodF0R+dFZ9z7UB9Wao+LFQh5j39M2sbIZbb7FkXdg5N0t+cQ5wm2UGZgYuKQNpc466jcurINhTxMezGV88+j5J186nFpH73T5y4kyL6NJW++6UM29cPvCtqESMJbJxuvyY7xwXu/O1+enPl/1hOkdr5i3ALdABWGl41KWRV1ftzu+sK54gKFJbn6hFpWLdr11Pqn+9T6v8RzZthPWsa+aCyu8928k2oXJsnBvjmFFnfXW+WwDdFB+nJi4sn1d+MkNwT+hreF1Fm8/X/CiLKD5W/PKs82QX+XwN/Co+Bg1jjDAJccbhEv7MNv8DSfW+XA9svf7GFxGHiDImpTPJWnHuYU2C5JrYy1oc8Eu99s936QlR+cB+nFuQc2c1LmGK1QUTdeAhryhjcdXsiJI9wFya6tx3K3ZC+0LBMud22jT9uUqBQ9xO9WieaqkBIzuG+sffDH2FMDqaUqhjbwsfae37UBTfFxyQfxVC+2R8+SLRuvfyVzoSD1VRt2b8dJNaf3p5cfvgpsHysn3orUNF69/lflNgORyWr6ZG3WreuQ11X8CQNosR95S/S9gV/2G/32J8Lu10MDAwMDAwMDAwMDAwMDAwMDAwMDAwMDAwMDAwMDAwMDAwMDAwMDAwMDAwMDAwMDg/+MPV/FrYTrliKs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031" name="Picture 7"/>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077200" y="1251198"/>
            <a:ext cx="808426" cy="808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8" name="Rectangle 2"/>
          <p:cNvSpPr>
            <a:spLocks noGrp="1" noChangeArrowheads="1"/>
          </p:cNvSpPr>
          <p:nvPr>
            <p:ph type="title"/>
          </p:nvPr>
        </p:nvSpPr>
        <p:spPr/>
        <p:txBody>
          <a:bodyPr/>
          <a:lstStyle/>
          <a:p>
            <a:pPr eaLnBrk="1" hangingPunct="1"/>
            <a:r>
              <a:rPr lang="en-GB" sz="4000" dirty="0">
                <a:latin typeface="Calibri" panose="020F0502020204030204" pitchFamily="34" charset="0"/>
              </a:rPr>
              <a:t>Care England members</a:t>
            </a:r>
            <a:endParaRPr lang="en-US" sz="4000" dirty="0">
              <a:latin typeface="Calibri" panose="020F0502020204030204" pitchFamily="34" charset="0"/>
            </a:endParaRPr>
          </a:p>
        </p:txBody>
      </p:sp>
      <p:pic>
        <p:nvPicPr>
          <p:cNvPr id="9" name="Picture 2" descr="Care Homes &amp; Nursing Homes in the UK | Caring Homes">
            <a:extLst>
              <a:ext uri="{FF2B5EF4-FFF2-40B4-BE49-F238E27FC236}">
                <a16:creationId xmlns:a16="http://schemas.microsoft.com/office/drawing/2014/main" xmlns="" id="{2A3D6E68-0317-4C9C-9588-75C6F712BA0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19016"/>
          <a:stretch/>
        </p:blipFill>
        <p:spPr bwMode="auto">
          <a:xfrm>
            <a:off x="7564710" y="3667464"/>
            <a:ext cx="1312590" cy="5905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 company name&#10;&#10;Description automatically generated">
            <a:extLst>
              <a:ext uri="{FF2B5EF4-FFF2-40B4-BE49-F238E27FC236}">
                <a16:creationId xmlns:a16="http://schemas.microsoft.com/office/drawing/2014/main" xmlns="" id="{0CDFC8F2-E11E-4AE2-A85B-0F4B5C753FBD}"/>
              </a:ext>
            </a:extLst>
          </p:cNvPr>
          <p:cNvPicPr>
            <a:picLocks noChangeAspect="1"/>
          </p:cNvPicPr>
          <p:nvPr/>
        </p:nvPicPr>
        <p:blipFill rotWithShape="1">
          <a:blip r:embed="rId13"/>
          <a:srcRect l="10937" t="10937" r="10937"/>
          <a:stretch/>
        </p:blipFill>
        <p:spPr>
          <a:xfrm>
            <a:off x="5969785" y="3568670"/>
            <a:ext cx="1524000" cy="868680"/>
          </a:xfrm>
          <a:prstGeom prst="rect">
            <a:avLst/>
          </a:prstGeom>
        </p:spPr>
      </p:pic>
      <p:pic>
        <p:nvPicPr>
          <p:cNvPr id="10" name="Picture 9">
            <a:extLst>
              <a:ext uri="{FF2B5EF4-FFF2-40B4-BE49-F238E27FC236}">
                <a16:creationId xmlns:a16="http://schemas.microsoft.com/office/drawing/2014/main" xmlns="" id="{7ADA4A20-A2FB-407E-9258-B1E0E1A58ECE}"/>
              </a:ext>
            </a:extLst>
          </p:cNvPr>
          <p:cNvPicPr>
            <a:picLocks noChangeAspect="1"/>
          </p:cNvPicPr>
          <p:nvPr/>
        </p:nvPicPr>
        <p:blipFill rotWithShape="1">
          <a:blip r:embed="rId14"/>
          <a:srcRect b="21428"/>
          <a:stretch/>
        </p:blipFill>
        <p:spPr>
          <a:xfrm>
            <a:off x="7554353" y="4519371"/>
            <a:ext cx="1272366" cy="590550"/>
          </a:xfrm>
          <a:prstGeom prst="rect">
            <a:avLst/>
          </a:prstGeom>
        </p:spPr>
      </p:pic>
      <p:pic>
        <p:nvPicPr>
          <p:cNvPr id="11" name="Picture 10">
            <a:extLst>
              <a:ext uri="{FF2B5EF4-FFF2-40B4-BE49-F238E27FC236}">
                <a16:creationId xmlns:a16="http://schemas.microsoft.com/office/drawing/2014/main" xmlns="" id="{5EEB86C0-0ACB-480E-A269-3779F6F15B11}"/>
              </a:ext>
            </a:extLst>
          </p:cNvPr>
          <p:cNvPicPr>
            <a:picLocks noChangeAspect="1"/>
          </p:cNvPicPr>
          <p:nvPr/>
        </p:nvPicPr>
        <p:blipFill rotWithShape="1">
          <a:blip r:embed="rId15"/>
          <a:srcRect l="6064" t="24763" r="11556" b="29811"/>
          <a:stretch/>
        </p:blipFill>
        <p:spPr>
          <a:xfrm>
            <a:off x="7277100" y="5371278"/>
            <a:ext cx="1600200" cy="640080"/>
          </a:xfrm>
          <a:prstGeom prst="rect">
            <a:avLst/>
          </a:prstGeom>
        </p:spPr>
      </p:pic>
      <p:pic>
        <p:nvPicPr>
          <p:cNvPr id="12" name="Picture 11">
            <a:extLst>
              <a:ext uri="{FF2B5EF4-FFF2-40B4-BE49-F238E27FC236}">
                <a16:creationId xmlns:a16="http://schemas.microsoft.com/office/drawing/2014/main" xmlns="" id="{86B4FCAF-1A18-445A-84C3-FF43B9B7BFE9}"/>
              </a:ext>
            </a:extLst>
          </p:cNvPr>
          <p:cNvPicPr>
            <a:picLocks noChangeAspect="1"/>
          </p:cNvPicPr>
          <p:nvPr/>
        </p:nvPicPr>
        <p:blipFill rotWithShape="1">
          <a:blip r:embed="rId16"/>
          <a:srcRect l="4397" t="5999" r="3359" b="6001"/>
          <a:stretch/>
        </p:blipFill>
        <p:spPr>
          <a:xfrm>
            <a:off x="4077557" y="4298786"/>
            <a:ext cx="1293662" cy="863038"/>
          </a:xfrm>
          <a:prstGeom prst="rect">
            <a:avLst/>
          </a:prstGeom>
        </p:spPr>
      </p:pic>
      <p:pic>
        <p:nvPicPr>
          <p:cNvPr id="6" name="Picture 5">
            <a:extLst>
              <a:ext uri="{FF2B5EF4-FFF2-40B4-BE49-F238E27FC236}">
                <a16:creationId xmlns:a16="http://schemas.microsoft.com/office/drawing/2014/main" xmlns="" id="{ABEDCCD7-0AC3-4095-8CE4-A2AC22B01C3D}"/>
              </a:ext>
            </a:extLst>
          </p:cNvPr>
          <p:cNvPicPr>
            <a:picLocks noChangeAspect="1"/>
          </p:cNvPicPr>
          <p:nvPr/>
        </p:nvPicPr>
        <p:blipFill>
          <a:blip r:embed="rId17"/>
          <a:stretch>
            <a:fillRect/>
          </a:stretch>
        </p:blipFill>
        <p:spPr>
          <a:xfrm>
            <a:off x="5605423" y="2261423"/>
            <a:ext cx="1877731" cy="414564"/>
          </a:xfrm>
          <a:prstGeom prst="rect">
            <a:avLst/>
          </a:prstGeom>
        </p:spPr>
      </p:pic>
      <p:pic>
        <p:nvPicPr>
          <p:cNvPr id="13" name="Picture 12">
            <a:extLst>
              <a:ext uri="{FF2B5EF4-FFF2-40B4-BE49-F238E27FC236}">
                <a16:creationId xmlns:a16="http://schemas.microsoft.com/office/drawing/2014/main" xmlns="" id="{96110409-0BEE-4B00-9F9B-0A3678F1B206}"/>
              </a:ext>
            </a:extLst>
          </p:cNvPr>
          <p:cNvPicPr>
            <a:picLocks noChangeAspect="1"/>
          </p:cNvPicPr>
          <p:nvPr/>
        </p:nvPicPr>
        <p:blipFill rotWithShape="1">
          <a:blip r:embed="rId18"/>
          <a:srcRect l="4088" t="8406" r="7693"/>
          <a:stretch/>
        </p:blipFill>
        <p:spPr>
          <a:xfrm>
            <a:off x="5644844" y="4532527"/>
            <a:ext cx="1728276" cy="820288"/>
          </a:xfrm>
          <a:prstGeom prst="rect">
            <a:avLst/>
          </a:prstGeom>
        </p:spPr>
      </p:pic>
      <p:pic>
        <p:nvPicPr>
          <p:cNvPr id="14" name="Picture 13">
            <a:extLst>
              <a:ext uri="{FF2B5EF4-FFF2-40B4-BE49-F238E27FC236}">
                <a16:creationId xmlns:a16="http://schemas.microsoft.com/office/drawing/2014/main" xmlns="" id="{D749C993-901B-4F41-AE5A-DC27C760CC55}"/>
              </a:ext>
            </a:extLst>
          </p:cNvPr>
          <p:cNvPicPr>
            <a:picLocks noChangeAspect="1"/>
          </p:cNvPicPr>
          <p:nvPr/>
        </p:nvPicPr>
        <p:blipFill rotWithShape="1">
          <a:blip r:embed="rId19"/>
          <a:srcRect r="13240" b="6631"/>
          <a:stretch/>
        </p:blipFill>
        <p:spPr>
          <a:xfrm>
            <a:off x="3242250" y="2004591"/>
            <a:ext cx="1108958" cy="92822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EA982-60DF-49DC-ACDB-9910D8A9F35E}"/>
              </a:ext>
            </a:extLst>
          </p:cNvPr>
          <p:cNvSpPr>
            <a:spLocks noGrp="1"/>
          </p:cNvSpPr>
          <p:nvPr>
            <p:ph type="title"/>
          </p:nvPr>
        </p:nvSpPr>
        <p:spPr/>
        <p:txBody>
          <a:bodyPr/>
          <a:lstStyle/>
          <a:p>
            <a:r>
              <a:rPr lang="en-GB" dirty="0"/>
              <a:t>What is happening in Care (1)</a:t>
            </a:r>
          </a:p>
        </p:txBody>
      </p:sp>
      <p:sp>
        <p:nvSpPr>
          <p:cNvPr id="3" name="Content Placeholder 2">
            <a:extLst>
              <a:ext uri="{FF2B5EF4-FFF2-40B4-BE49-F238E27FC236}">
                <a16:creationId xmlns:a16="http://schemas.microsoft.com/office/drawing/2014/main" xmlns="" id="{274B39DD-EA62-40C6-AC1F-A2C66DDFA089}"/>
              </a:ext>
            </a:extLst>
          </p:cNvPr>
          <p:cNvSpPr>
            <a:spLocks noGrp="1"/>
          </p:cNvSpPr>
          <p:nvPr>
            <p:ph idx="1"/>
          </p:nvPr>
        </p:nvSpPr>
        <p:spPr/>
        <p:txBody>
          <a:bodyPr/>
          <a:lstStyle/>
          <a:p>
            <a:pPr>
              <a:lnSpc>
                <a:spcPct val="107000"/>
              </a:lnSpc>
              <a:spcAft>
                <a:spcPts val="800"/>
              </a:spcAft>
            </a:pPr>
            <a:r>
              <a:rPr lang="en-GB" sz="26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Much work on: Logistic regressions and machine learning to identify risk factors, cohort characteristics, that can then be used to run models on data.</a:t>
            </a:r>
            <a:endParaRPr lang="en-GB" sz="26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6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Neural net type approaches in the care sector </a:t>
            </a:r>
            <a:r>
              <a:rPr lang="en-GB" sz="2600" i="1"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(i.e. building an animal brain) –  in a </a:t>
            </a:r>
            <a:r>
              <a:rPr lang="en-GB" sz="26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regulated environment.</a:t>
            </a:r>
          </a:p>
          <a:p>
            <a:pPr>
              <a:lnSpc>
                <a:spcPct val="107000"/>
              </a:lnSpc>
              <a:spcAft>
                <a:spcPts val="800"/>
              </a:spcAft>
            </a:pPr>
            <a:r>
              <a:rPr lang="en-GB" sz="26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We are not yet even delving into unsupervised machine learning because the defensibility aspect of it for regulation is very challenging.</a:t>
            </a:r>
            <a:endParaRPr lang="en-GB" sz="26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548749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6F2F05-DA89-4C03-9B2E-FEBE5A4E56C7}"/>
              </a:ext>
            </a:extLst>
          </p:cNvPr>
          <p:cNvSpPr>
            <a:spLocks noGrp="1"/>
          </p:cNvSpPr>
          <p:nvPr>
            <p:ph type="title"/>
          </p:nvPr>
        </p:nvSpPr>
        <p:spPr/>
        <p:txBody>
          <a:bodyPr/>
          <a:lstStyle/>
          <a:p>
            <a:r>
              <a:rPr lang="en-GB" dirty="0"/>
              <a:t>What is happening in Care (2)</a:t>
            </a:r>
          </a:p>
        </p:txBody>
      </p:sp>
      <p:sp>
        <p:nvSpPr>
          <p:cNvPr id="3" name="Content Placeholder 2">
            <a:extLst>
              <a:ext uri="{FF2B5EF4-FFF2-40B4-BE49-F238E27FC236}">
                <a16:creationId xmlns:a16="http://schemas.microsoft.com/office/drawing/2014/main" xmlns="" id="{6D7FDC7B-1061-49B1-B6ED-D29F9356BFFD}"/>
              </a:ext>
            </a:extLst>
          </p:cNvPr>
          <p:cNvSpPr>
            <a:spLocks noGrp="1"/>
          </p:cNvSpPr>
          <p:nvPr>
            <p:ph idx="1"/>
          </p:nvPr>
        </p:nvSpPr>
        <p:spPr>
          <a:xfrm>
            <a:off x="533400" y="1295400"/>
            <a:ext cx="8229600" cy="4525963"/>
          </a:xfrm>
        </p:spPr>
        <p:txBody>
          <a:bodyPr/>
          <a:lstStyle/>
          <a:p>
            <a:pPr>
              <a:lnSpc>
                <a:spcPct val="107000"/>
              </a:lnSpc>
              <a:spcAft>
                <a:spcPts val="800"/>
              </a:spcAft>
            </a:pPr>
            <a:r>
              <a:rPr lang="en-GB" sz="24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We know CQC/NICE/MHRA are talking about regulatory requirements for AI as a service in health care. AI as a service making medical decisions would have to be regulated as a medical device.</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4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Much optimism for natural language processing </a:t>
            </a:r>
            <a:r>
              <a:rPr lang="en-GB" sz="2400" i="1"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(Coproduce care in Bristol working on taking the natural language used by people with LD to process their responses into a model which can give them a voice about the care – testing out the coding which needs to be in place)</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24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Clinical notes and natural language processing are probably more valuable than coding - a much richer data source.</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0025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C28EA9-45F3-4EBE-958E-4218FFC44E6F}"/>
              </a:ext>
            </a:extLst>
          </p:cNvPr>
          <p:cNvSpPr>
            <a:spLocks noGrp="1"/>
          </p:cNvSpPr>
          <p:nvPr>
            <p:ph type="title"/>
          </p:nvPr>
        </p:nvSpPr>
        <p:spPr/>
        <p:txBody>
          <a:bodyPr/>
          <a:lstStyle/>
          <a:p>
            <a:r>
              <a:rPr lang="en-GB" dirty="0"/>
              <a:t>AI Examples in care</a:t>
            </a:r>
          </a:p>
        </p:txBody>
      </p:sp>
      <p:sp>
        <p:nvSpPr>
          <p:cNvPr id="3" name="Content Placeholder 2">
            <a:extLst>
              <a:ext uri="{FF2B5EF4-FFF2-40B4-BE49-F238E27FC236}">
                <a16:creationId xmlns:a16="http://schemas.microsoft.com/office/drawing/2014/main" xmlns="" id="{BA045DF3-2C8B-411B-9061-A888EEFC71F0}"/>
              </a:ext>
            </a:extLst>
          </p:cNvPr>
          <p:cNvSpPr>
            <a:spLocks noGrp="1"/>
          </p:cNvSpPr>
          <p:nvPr>
            <p:ph idx="1"/>
          </p:nvPr>
        </p:nvSpPr>
        <p:spPr>
          <a:xfrm>
            <a:off x="419686" y="1295400"/>
            <a:ext cx="8229600" cy="4525963"/>
          </a:xfrm>
        </p:spPr>
        <p:txBody>
          <a:bodyPr/>
          <a:lstStyle/>
          <a:p>
            <a:r>
              <a:rPr lang="en-GB" sz="18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Methods Analytics: Using natural language processing to assess complaint letters in the NHS, to try and understand why people complain, and to be able to intervene to prevent that specific problem occurring again. A good application of AI, understanding what people complain about, and how to avert escalation.</a:t>
            </a:r>
          </a:p>
          <a:p>
            <a:endParaRPr lang="en-GB" sz="1800" dirty="0">
              <a:solidFill>
                <a:srgbClr val="05294B"/>
              </a:solidFill>
              <a:latin typeface="Calibri" panose="020F0502020204030204" pitchFamily="34" charset="0"/>
              <a:cs typeface="Calibri" panose="020F0502020204030204" pitchFamily="34" charset="0"/>
            </a:endParaRPr>
          </a:p>
          <a:p>
            <a:pPr>
              <a:lnSpc>
                <a:spcPct val="107000"/>
              </a:lnSpc>
              <a:spcAft>
                <a:spcPts val="800"/>
              </a:spcAft>
            </a:pPr>
            <a:r>
              <a:rPr lang="en-GB" sz="18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Ally Labs: The AI really is in the dissemination of what is going on in the room e.g. developing an audio recognition algorithm, for the environmental base and for trend analysis to improve quality of care. E.g. looking at whether or not there's been positive or negative interactions through purely through the sound of the residents and the areas. AI to build a decision tree to inform best proactive care.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The ML process takes unstructured data, so people's audio of their rooms and generates categories that can then be checked and see whether or not they are actually correct, based on the filters and the algorithms produced. Predictive analytics with an AI base.</a:t>
            </a:r>
          </a:p>
          <a:p>
            <a:pPr>
              <a:lnSpc>
                <a:spcPct val="107000"/>
              </a:lnSpc>
              <a:spcAft>
                <a:spcPts val="800"/>
              </a:spcAft>
            </a:pPr>
            <a:r>
              <a:rPr lang="en-GB" sz="1800" dirty="0">
                <a:solidFill>
                  <a:srgbClr val="05294B"/>
                </a:solidFill>
                <a:latin typeface="Calibri" panose="020F0502020204030204" pitchFamily="34" charset="0"/>
                <a:ea typeface="Calibri" panose="020F0502020204030204" pitchFamily="34" charset="0"/>
                <a:cs typeface="Calibri" panose="020F0502020204030204" pitchFamily="34" charset="0"/>
              </a:rPr>
              <a:t>Best work in collaboration with Care Records suppliers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340688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A23847-ADDD-4390-9F54-9B52EEEE55C9}"/>
              </a:ext>
            </a:extLst>
          </p:cNvPr>
          <p:cNvSpPr>
            <a:spLocks noGrp="1"/>
          </p:cNvSpPr>
          <p:nvPr>
            <p:ph type="title"/>
          </p:nvPr>
        </p:nvSpPr>
        <p:spPr/>
        <p:txBody>
          <a:bodyPr/>
          <a:lstStyle/>
          <a:p>
            <a:r>
              <a:rPr lang="en-GB" dirty="0"/>
              <a:t>Potential</a:t>
            </a:r>
          </a:p>
        </p:txBody>
      </p:sp>
      <p:sp>
        <p:nvSpPr>
          <p:cNvPr id="3" name="Content Placeholder 2">
            <a:extLst>
              <a:ext uri="{FF2B5EF4-FFF2-40B4-BE49-F238E27FC236}">
                <a16:creationId xmlns:a16="http://schemas.microsoft.com/office/drawing/2014/main" xmlns="" id="{154142F8-4EC7-4401-9C52-047E5E0482F3}"/>
              </a:ext>
            </a:extLst>
          </p:cNvPr>
          <p:cNvSpPr txBox="1">
            <a:spLocks/>
          </p:cNvSpPr>
          <p:nvPr/>
        </p:nvSpPr>
        <p:spPr>
          <a:xfrm>
            <a:off x="419686" y="1295400"/>
            <a:ext cx="8229600" cy="452596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a:lnSpc>
                <a:spcPct val="107000"/>
              </a:lnSpc>
              <a:spcAft>
                <a:spcPts val="800"/>
              </a:spcAft>
            </a:pPr>
            <a:r>
              <a:rPr lang="en-GB" sz="18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The use of AI methodology in healthcare at the moment is not automated decision making. It's a system that serves as an accompaniment to a human being, for the human being to make a judgement.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The Mecca of a clinical diagnosis, and an action and decision being made by AI based on the inputs that are provided is a tough task </a:t>
            </a:r>
            <a:r>
              <a:rPr lang="en-GB" sz="1800" dirty="0">
                <a:solidFill>
                  <a:srgbClr val="05294B"/>
                </a:solidFill>
                <a:latin typeface="Calibri" panose="020F0502020204030204" pitchFamily="34" charset="0"/>
                <a:ea typeface="Times New Roman" panose="02020603050405020304" pitchFamily="18" charset="0"/>
                <a:cs typeface="Calibri" panose="020F0502020204030204" pitchFamily="34" charset="0"/>
              </a:rPr>
              <a:t>-</a:t>
            </a:r>
            <a:r>
              <a:rPr lang="en-GB" sz="1800" dirty="0" smtClean="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 </a:t>
            </a:r>
            <a:r>
              <a:rPr lang="en-GB" sz="18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Futurology?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The systems being developed give the decision to the carers with a greater knowledge of trends and likely outcomes to allow proactive care.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Step one - good aggregation of data. We want to build is a detailed understanding of an </a:t>
            </a:r>
            <a:r>
              <a:rPr lang="en-GB" sz="1800" dirty="0" smtClean="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individual </a:t>
            </a:r>
            <a:r>
              <a:rPr lang="en-GB" sz="18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 surfacing information so that people delivering care have potential for the best quality,</a:t>
            </a:r>
          </a:p>
          <a:p>
            <a:pPr>
              <a:lnSpc>
                <a:spcPct val="107000"/>
              </a:lnSpc>
              <a:spcAft>
                <a:spcPts val="800"/>
              </a:spcAft>
            </a:pPr>
            <a:r>
              <a:rPr lang="en-GB" sz="1800" dirty="0">
                <a:solidFill>
                  <a:srgbClr val="05294B"/>
                </a:solidFill>
                <a:latin typeface="Calibri" panose="020F0502020204030204" pitchFamily="34" charset="0"/>
                <a:ea typeface="Times New Roman" panose="02020603050405020304" pitchFamily="18" charset="0"/>
                <a:cs typeface="Calibri" panose="020F0502020204030204" pitchFamily="34" charset="0"/>
              </a:rPr>
              <a:t>S</a:t>
            </a:r>
            <a:r>
              <a:rPr lang="en-GB" sz="18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o much benefit over the next few years before – progress to purer AI.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kern="0" dirty="0"/>
          </a:p>
        </p:txBody>
      </p:sp>
    </p:spTree>
    <p:extLst>
      <p:ext uri="{BB962C8B-B14F-4D97-AF65-F5344CB8AC3E}">
        <p14:creationId xmlns:p14="http://schemas.microsoft.com/office/powerpoint/2010/main" val="311862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1CE023-1DD1-41FB-8711-DE02C7C61ED4}"/>
              </a:ext>
            </a:extLst>
          </p:cNvPr>
          <p:cNvSpPr>
            <a:spLocks noGrp="1"/>
          </p:cNvSpPr>
          <p:nvPr>
            <p:ph type="title"/>
          </p:nvPr>
        </p:nvSpPr>
        <p:spPr/>
        <p:txBody>
          <a:bodyPr/>
          <a:lstStyle/>
          <a:p>
            <a:r>
              <a:rPr lang="en-GB" dirty="0"/>
              <a:t>CQC Risks/Benefits</a:t>
            </a:r>
          </a:p>
        </p:txBody>
      </p:sp>
      <p:sp>
        <p:nvSpPr>
          <p:cNvPr id="3" name="Content Placeholder 2">
            <a:extLst>
              <a:ext uri="{FF2B5EF4-FFF2-40B4-BE49-F238E27FC236}">
                <a16:creationId xmlns:a16="http://schemas.microsoft.com/office/drawing/2014/main" xmlns="" id="{66DB2257-35A0-40CE-8F56-CCCC4A509AA2}"/>
              </a:ext>
            </a:extLst>
          </p:cNvPr>
          <p:cNvSpPr>
            <a:spLocks noGrp="1"/>
          </p:cNvSpPr>
          <p:nvPr>
            <p:ph idx="1"/>
          </p:nvPr>
        </p:nvSpPr>
        <p:spPr/>
        <p:txBody>
          <a:bodyPr/>
          <a:lstStyle/>
          <a:p>
            <a:pPr>
              <a:lnSpc>
                <a:spcPct val="107000"/>
              </a:lnSpc>
              <a:spcAft>
                <a:spcPts val="800"/>
              </a:spcAft>
            </a:pPr>
            <a:r>
              <a:rPr lang="en-GB" sz="18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Needs transparency on decision-making from providers for CQC to base decisions on. </a:t>
            </a:r>
          </a:p>
          <a:p>
            <a:pPr>
              <a:lnSpc>
                <a:spcPct val="107000"/>
              </a:lnSpc>
              <a:spcAft>
                <a:spcPts val="800"/>
              </a:spcAft>
            </a:pPr>
            <a:r>
              <a:rPr lang="en-GB" sz="18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Regulation.</a:t>
            </a:r>
          </a:p>
          <a:p>
            <a:pPr>
              <a:lnSpc>
                <a:spcPct val="107000"/>
              </a:lnSpc>
              <a:spcAft>
                <a:spcPts val="800"/>
              </a:spcAft>
            </a:pPr>
            <a:r>
              <a:rPr lang="en-GB" sz="18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Directly it could aid CQC in longitudinal PIR analysis, to prepare for inspections/who/what/where/when/how to inspect.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How potentially to use data driven techniques to build a surveillance model to help run a reactive inspection programme.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Minimum data set work needed (evidence the DACHA Study) - it’s a standardisation problem.</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solidFill>
                  <a:srgbClr val="05294B"/>
                </a:solidFill>
                <a:latin typeface="Calibri" panose="020F0502020204030204" pitchFamily="34" charset="0"/>
                <a:cs typeface="Calibri" panose="020F0502020204030204" pitchFamily="34" charset="0"/>
              </a:rPr>
              <a:t>Leadership/funding for that research - partner with some of the organisations doing this predictive work using AI- focus better outcomes.</a:t>
            </a:r>
          </a:p>
          <a:p>
            <a:pPr>
              <a:lnSpc>
                <a:spcPct val="107000"/>
              </a:lnSpc>
              <a:spcAft>
                <a:spcPts val="800"/>
              </a:spcAft>
            </a:pPr>
            <a:r>
              <a:rPr lang="en-GB" sz="1800" dirty="0">
                <a:solidFill>
                  <a:srgbClr val="FFFFFF"/>
                </a:solidFill>
                <a:effectLst/>
                <a:latin typeface="Calibri" panose="020F0502020204030204" pitchFamily="34" charset="0"/>
                <a:ea typeface="Times New Roman" panose="02020603050405020304" pitchFamily="18" charset="0"/>
                <a:cs typeface="Calibri" panose="020F0502020204030204" pitchFamily="34" charset="0"/>
              </a:rPr>
              <a:t> </a:t>
            </a:r>
            <a:endParaRPr lang="en-GB" dirty="0"/>
          </a:p>
        </p:txBody>
      </p:sp>
    </p:spTree>
    <p:extLst>
      <p:ext uri="{BB962C8B-B14F-4D97-AF65-F5344CB8AC3E}">
        <p14:creationId xmlns:p14="http://schemas.microsoft.com/office/powerpoint/2010/main" val="1774792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4EA982-60DF-49DC-ACDB-9910D8A9F35E}"/>
              </a:ext>
            </a:extLst>
          </p:cNvPr>
          <p:cNvSpPr>
            <a:spLocks noGrp="1"/>
          </p:cNvSpPr>
          <p:nvPr>
            <p:ph type="title"/>
          </p:nvPr>
        </p:nvSpPr>
        <p:spPr/>
        <p:txBody>
          <a:bodyPr/>
          <a:lstStyle/>
          <a:p>
            <a:r>
              <a:rPr lang="en-GB" dirty="0"/>
              <a:t>The Future?</a:t>
            </a:r>
          </a:p>
        </p:txBody>
      </p:sp>
      <p:sp>
        <p:nvSpPr>
          <p:cNvPr id="3" name="Content Placeholder 2">
            <a:extLst>
              <a:ext uri="{FF2B5EF4-FFF2-40B4-BE49-F238E27FC236}">
                <a16:creationId xmlns:a16="http://schemas.microsoft.com/office/drawing/2014/main" xmlns="" id="{274B39DD-EA62-40C6-AC1F-A2C66DDFA089}"/>
              </a:ext>
            </a:extLst>
          </p:cNvPr>
          <p:cNvSpPr>
            <a:spLocks noGrp="1"/>
          </p:cNvSpPr>
          <p:nvPr>
            <p:ph idx="1"/>
          </p:nvPr>
        </p:nvSpPr>
        <p:spPr/>
        <p:txBody>
          <a:bodyPr/>
          <a:lstStyle/>
          <a:p>
            <a:pPr>
              <a:lnSpc>
                <a:spcPct val="107000"/>
              </a:lnSpc>
              <a:spcAft>
                <a:spcPts val="800"/>
              </a:spcAft>
            </a:pPr>
            <a:r>
              <a:rPr lang="en-GB" sz="54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Care Bots – the future - companionship</a:t>
            </a:r>
            <a:endParaRPr lang="en-GB" sz="5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54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Alexa trials</a:t>
            </a:r>
            <a:endParaRPr lang="en-GB" sz="54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5400" dirty="0">
                <a:solidFill>
                  <a:srgbClr val="05294B"/>
                </a:solidFill>
                <a:effectLst/>
                <a:latin typeface="Calibri" panose="020F0502020204030204" pitchFamily="34" charset="0"/>
                <a:ea typeface="Times New Roman" panose="02020603050405020304" pitchFamily="18" charset="0"/>
                <a:cs typeface="Calibri" panose="020F0502020204030204" pitchFamily="34" charset="0"/>
              </a:rPr>
              <a:t>Self-management</a:t>
            </a:r>
            <a:endParaRPr lang="en-GB" sz="54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6465843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1013</Words>
  <Application>Microsoft Macintosh PowerPoint</Application>
  <PresentationFormat>On-screen Show (4:3)</PresentationFormat>
  <Paragraphs>81</Paragraphs>
  <Slides>10</Slides>
  <Notes>10</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Default Design</vt:lpstr>
      <vt:lpstr>Custom Design</vt:lpstr>
      <vt:lpstr>PowerPoint Presentation</vt:lpstr>
      <vt:lpstr>About Care England</vt:lpstr>
      <vt:lpstr>Care England members</vt:lpstr>
      <vt:lpstr>What is happening in Care (1)</vt:lpstr>
      <vt:lpstr>What is happening in Care (2)</vt:lpstr>
      <vt:lpstr>AI Examples in care</vt:lpstr>
      <vt:lpstr>Potential</vt:lpstr>
      <vt:lpstr>CQC Risks/Benefits</vt:lpstr>
      <vt:lpstr>The Future?</vt:lpstr>
      <vt:lpstr>PowerPoint Presentation</vt:lpstr>
    </vt:vector>
  </TitlesOfParts>
  <Company>iha.org.uk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Community Care Association  The largest representative body for independent care homes</dc:title>
  <dc:creator>whitea</dc:creator>
  <cp:lastModifiedBy>Emma Crabtree</cp:lastModifiedBy>
  <cp:revision>595</cp:revision>
  <cp:lastPrinted>2019-01-07T12:56:58Z</cp:lastPrinted>
  <dcterms:created xsi:type="dcterms:W3CDTF">2011-01-10T16:39:46Z</dcterms:created>
  <dcterms:modified xsi:type="dcterms:W3CDTF">2021-09-27T11:10:21Z</dcterms:modified>
</cp:coreProperties>
</file>