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329" r:id="rId5"/>
    <p:sldId id="332" r:id="rId6"/>
    <p:sldId id="333" r:id="rId7"/>
    <p:sldId id="386" r:id="rId8"/>
    <p:sldId id="389" r:id="rId9"/>
    <p:sldId id="337" r:id="rId10"/>
    <p:sldId id="338" r:id="rId11"/>
    <p:sldId id="399" r:id="rId12"/>
    <p:sldId id="340" r:id="rId13"/>
    <p:sldId id="350" r:id="rId14"/>
    <p:sldId id="353" r:id="rId15"/>
    <p:sldId id="354" r:id="rId16"/>
    <p:sldId id="355" r:id="rId17"/>
    <p:sldId id="400" r:id="rId18"/>
    <p:sldId id="352" r:id="rId19"/>
    <p:sldId id="325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76945" autoAdjust="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F23C6-2F04-45BC-AD53-B84DDA6ACD20}" type="datetimeFigureOut">
              <a:rPr lang="en-GB" smtClean="0"/>
              <a:t>01/03/2022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13EC1-6CC4-4953-96FC-DD42ED13C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2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3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84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70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AE76-98AF-4816-B2C4-F57C27125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92E80-D121-4C84-B262-585E96E6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9D4B7-577B-4686-B1CE-D3AF6444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CECC-DD8F-4EE8-B818-D8D5BEB096C2}" type="datetime1">
              <a:rPr lang="en-GB" smtClean="0"/>
              <a:t>01/03/2022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F6C8A-7ECA-44D4-B894-FD8110CA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00666-6999-4C57-8F33-812226A1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85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B626-18A3-40A8-8925-F832F0E8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B9DB5-C355-4627-9B94-0C0C9F799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5CB41-C1BC-4574-B47B-0D30D3C8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6FC-6627-4336-8C84-E80F9427883A}" type="datetime1">
              <a:rPr lang="en-GB" smtClean="0"/>
              <a:t>01/03/2022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0ABB1-E814-484B-A1C3-10BDBF83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B6600-CF47-4C84-9C27-F39302D0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7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4A04D-799B-4C35-B1C1-90612ECE2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709D5-0948-43F2-BDAD-FC5110622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6391-4EFE-40D8-BD17-ADB0094F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EF81-968A-4D93-ABB2-50FEA917A02F}" type="datetime1">
              <a:rPr lang="en-GB" smtClean="0"/>
              <a:t>01/03/2022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7BBF8-FE14-4A28-984B-3EA7EFE0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7978-6E98-4098-813F-02F41BD1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25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601C-3576-4F82-886E-C6BD7D77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2E349-0363-4DE6-91BF-BBF4AD20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FFA34-8279-48A9-94D7-4B06CF35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A7D-FE37-4ABD-B393-6CBCFA9574BB}" type="datetime1">
              <a:rPr lang="en-GB" smtClean="0"/>
              <a:t>01/03/2022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0195-3D80-4F58-BCFC-91E9A038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C478C-B4D1-48BE-A36F-9F6580D8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5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444D-08D0-42FD-9EB0-7EFC3A93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9DBC4-F69C-48FA-A82F-6D4B7831E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2405-534A-4319-9FEA-1ADC26CA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8CCF-3CDF-4E42-B297-BB0F4228F39E}" type="datetime1">
              <a:rPr lang="en-GB" smtClean="0"/>
              <a:t>01/03/2022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6F0D6-5BBD-456D-A70A-4876BC30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C2D6-B427-4B7D-9EAF-D33D8221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8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2A41-9ABF-408D-B930-00BA4AB5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EE2C-8157-442F-A0F6-B6F9D7241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E368-82EC-4B5D-AB48-1E7BAA001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1175B-A07A-4E4D-B012-9D233BDE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D34D-1EFC-4526-AB29-0F0B37A810F4}" type="datetime1">
              <a:rPr lang="en-GB" smtClean="0"/>
              <a:t>01/03/2022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18BD2-D32E-4F9F-A12B-62D56AF0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0FC2B-A4AC-43F3-B362-3B2A42D7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1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245F-E965-44EB-90D3-43EBDFD9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62353-FA22-462E-9A5A-3E6BC2559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FAF5C-74D2-4B9E-ABC6-D78457D77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78C4-638A-44E1-BD09-AF4D217DA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2EFED-4989-4E7F-A7B2-5196BC544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DDF4A-A63D-4B22-9242-10B3C3B9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3E2-BED7-4817-836E-B34980883C59}" type="datetime1">
              <a:rPr lang="en-GB" smtClean="0"/>
              <a:t>01/03/2022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59785-6EAD-4A1E-AB26-0CC7C994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5E6DA-EB89-485E-A111-9BFFD0A5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3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BDDD-506C-4AEF-AE5B-94F3D654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3E40F-B712-417E-85E8-548CDF20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A0A0-A66E-4992-9441-A84F32E6947F}" type="datetime1">
              <a:rPr lang="en-GB" smtClean="0"/>
              <a:t>01/03/2022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8F821-58DE-403E-AFEA-3E2237EA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E4A9B-AB6F-4E64-9E0C-8E10816A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A4258-D894-43CA-ADEA-01E9602A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6AE0-9703-4FBA-AF8D-58E1857A1ABD}" type="datetime1">
              <a:rPr lang="en-GB" smtClean="0"/>
              <a:t>01/03/2022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7C0F8-01E4-42EE-A515-8512F513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5D057-BD46-4A16-B42C-62B10E94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B73C-5799-4ED7-87F3-0F6E83B1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C921-7B43-4AD9-8AF9-1D69EB54D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696C2-B361-4DC9-904D-24E5124F1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ABB53-C06F-4019-9939-A757F3CE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94FB-B61B-404F-ACCC-800A1BFFDCBD}" type="datetime1">
              <a:rPr lang="en-GB" smtClean="0"/>
              <a:t>01/03/2022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89B9-8BF7-4A03-98FE-AE0E6145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1316D-0E50-4D21-8A66-E88A5832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39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BA5F-A140-4CF7-ABBC-2392D8E9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EB86D-4673-46E5-A141-0471CFE03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B8F05-C850-49BA-8413-010D9742E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74CFC-F046-452F-B36D-6903FF19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633E-0390-4A66-8E03-0688A8289443}" type="datetime1">
              <a:rPr lang="en-GB" smtClean="0"/>
              <a:t>01/03/2022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7F995-604C-41E2-B133-2A6D50FD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63698-2471-446C-8295-E88EBFA8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17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686B6-0400-4FD4-858D-E596D9C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F4E28-4820-446B-94AC-23EFF9BA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3CED7-5679-46A9-94BB-0317A23F3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5BAE-05A7-4ECD-B888-D03552C091B2}" type="datetime1">
              <a:rPr lang="en-GB" smtClean="0"/>
              <a:t>01/03/2022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F1E1-C1BD-49B2-AEFD-413FC7426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1476-3DF4-492C-8AD0-F000E9F47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2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81E1-19AE-4B9D-8099-AE28BF7B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938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Capacity Tracker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6D5EA-1D67-4EE8-B511-F473A41E23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March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611" y="92397"/>
            <a:ext cx="995252" cy="8360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184" y="127513"/>
            <a:ext cx="753816" cy="76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1275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099" y="5295900"/>
            <a:ext cx="1100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included in this pack is classified as sensitive and circulation is restricted.  Contents must not be shared further.</a:t>
            </a:r>
          </a:p>
        </p:txBody>
      </p:sp>
    </p:spTree>
    <p:extLst>
      <p:ext uri="{BB962C8B-B14F-4D97-AF65-F5344CB8AC3E}">
        <p14:creationId xmlns:p14="http://schemas.microsoft.com/office/powerpoint/2010/main" val="326968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Infection Rates By Region based on Resident Count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(as of 09:30 hrs 01/03/2022)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6025136"/>
            <a:ext cx="1186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Infection rate: Number of Resident cases / Resident Count (reported from 11/12/20)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South West currently highest, overall regions are showing reductions over the last week, with the exception of South West.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8" y="12223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475" y="6486801"/>
            <a:ext cx="11325225" cy="234674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10D951-9785-4147-8597-CBBF00DB5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97" y="886368"/>
            <a:ext cx="9082168" cy="50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1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Infection Prevention (as of 09:30 hrs 01/03/2022)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1952EE-0F5F-44A4-90B5-E04441AFED27}"/>
              </a:ext>
            </a:extLst>
          </p:cNvPr>
          <p:cNvSpPr/>
          <p:nvPr/>
        </p:nvSpPr>
        <p:spPr>
          <a:xfrm>
            <a:off x="305218" y="3127509"/>
            <a:ext cx="5561498" cy="25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175D3-A3A4-407C-81F3-D0B583A1C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5822"/>
            <a:ext cx="5648325" cy="270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DD4C1-217F-4160-B84A-071956F2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" y="4156368"/>
            <a:ext cx="12058650" cy="2000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6E4F59-549D-42D4-97B1-CFFC1FC21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900" y="1065822"/>
            <a:ext cx="56673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1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Visiting (as of 09:30 hrs 01/03/2022)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57CEC6-6B2A-44F1-AC3A-C6585C7B6165}"/>
              </a:ext>
            </a:extLst>
          </p:cNvPr>
          <p:cNvSpPr/>
          <p:nvPr/>
        </p:nvSpPr>
        <p:spPr>
          <a:xfrm>
            <a:off x="2014331" y="1771093"/>
            <a:ext cx="287056" cy="265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696294-7335-4306-9E4A-E9FD87F83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26" y="549434"/>
            <a:ext cx="7925197" cy="3200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8BC6B8-EDD1-4CA5-8987-DCE2C5A1E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25" y="3750366"/>
            <a:ext cx="6915150" cy="26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Staff Testing (as of 09:30 hrs 01/03/2022)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DF07A-B6DA-40A8-B6A1-20278813B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5912"/>
            <a:ext cx="12192000" cy="1531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5E083E-8868-483D-9C46-141E08B00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766" y="526298"/>
            <a:ext cx="7094468" cy="3613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2A803B-F208-47CD-B1FA-85AB1E838C9B}"/>
              </a:ext>
            </a:extLst>
          </p:cNvPr>
          <p:cNvSpPr/>
          <p:nvPr/>
        </p:nvSpPr>
        <p:spPr>
          <a:xfrm>
            <a:off x="4969565" y="3365002"/>
            <a:ext cx="649357" cy="266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D5B5A-D36D-4213-8221-937ECEFDC593}"/>
              </a:ext>
            </a:extLst>
          </p:cNvPr>
          <p:cNvSpPr/>
          <p:nvPr/>
        </p:nvSpPr>
        <p:spPr>
          <a:xfrm>
            <a:off x="3590200" y="3645205"/>
            <a:ext cx="5076722" cy="155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88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Monthly Derived Occupancy Rates (England) (as of 09:30 hrs 01/03/2022)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30" y="5958559"/>
            <a:ext cx="1173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Occupancy rates show an increase from July 2021 with current position at 85% nationally in February to date.</a:t>
            </a:r>
          </a:p>
          <a:p>
            <a:pPr algn="ctr"/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Occupancy / Used Capacity is derived from CQC registered capacity minus declared vacancies. 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050" y="6356350"/>
            <a:ext cx="1135380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138" y="20922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A2DFB5-71E0-473E-9EF0-2E3C5D24C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3243"/>
            <a:ext cx="12192000" cy="46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9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130629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Daily Stated Occupancy Rates by Region (as of 09:30 hrs 01/03/2022)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6064319"/>
            <a:ext cx="1191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Daily rates captured from 11/12/20. Stated resident occupancy rates peaked in mid-December 2021, with London showing an above average occupancy rate.</a:t>
            </a:r>
          </a:p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9163" y="6387484"/>
            <a:ext cx="11401425" cy="365125"/>
          </a:xfrm>
          <a:ln>
            <a:noFill/>
          </a:ln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87" y="2092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A46B11-99CF-4FED-8124-A9BB31837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15" y="1039837"/>
            <a:ext cx="10558319" cy="48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4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81E1-19AE-4B9D-8099-AE28BF7B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938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Homecare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1275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8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34113-640F-4E41-91B2-D0F29F1EF51C}"/>
              </a:ext>
            </a:extLst>
          </p:cNvPr>
          <p:cNvSpPr/>
          <p:nvPr/>
        </p:nvSpPr>
        <p:spPr>
          <a:xfrm>
            <a:off x="488249" y="449997"/>
            <a:ext cx="9389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Homecare Survey Data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01/03/2022)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229" y="5946338"/>
            <a:ext cx="761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4590 (46%) providers updated homecare survey data in previous 48hrs; 7337 (74%) in previous 7 days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week's data: 4416 in 48 hours (45%),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7692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in 7 days (78%)]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743" y="163061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6229" y="6438900"/>
            <a:ext cx="11445721" cy="28257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24E92-2DE1-48B6-8C60-73D583469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2202"/>
            <a:ext cx="12192000" cy="20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34113-640F-4E41-91B2-D0F29F1EF51C}"/>
              </a:ext>
            </a:extLst>
          </p:cNvPr>
          <p:cNvSpPr/>
          <p:nvPr/>
        </p:nvSpPr>
        <p:spPr>
          <a:xfrm>
            <a:off x="281468" y="311938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Business Continuity Data (Care Homes with 1 or more Covid case)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01/03/2022)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5" y="5631571"/>
            <a:ext cx="1073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1920 (12.9%) providers reported one or more current Covid case in previous 7 days.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2162 (14.6%) in previous 7 days)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743" y="163061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6229" y="6619875"/>
            <a:ext cx="11664796" cy="191323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A47F4-73F0-4881-9E17-B40D71093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2" y="1974574"/>
            <a:ext cx="12019976" cy="26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62017-C565-4D4F-B827-86F786F0EA28}"/>
              </a:ext>
            </a:extLst>
          </p:cNvPr>
          <p:cNvSpPr txBox="1"/>
          <p:nvPr/>
        </p:nvSpPr>
        <p:spPr>
          <a:xfrm>
            <a:off x="129363" y="5550245"/>
            <a:ext cx="11744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Workforce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Registered nursing: Total Absence 1853 (7%), (</a:t>
            </a:r>
            <a:r>
              <a:rPr lang="en-GB" sz="1400" b="1" i="1" dirty="0"/>
              <a:t>last week's data: 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Care Providing Staff: Total Absence 23226 (8%), (</a:t>
            </a:r>
            <a:r>
              <a:rPr lang="en-GB" sz="1400" b="1" i="1" dirty="0"/>
              <a:t>last week's data: 8%)</a:t>
            </a:r>
            <a:endParaRPr lang="en-GB" sz="1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F2B68-97B8-48AD-9C11-E2C6A391A7FD}"/>
              </a:ext>
            </a:extLst>
          </p:cNvPr>
          <p:cNvSpPr/>
          <p:nvPr/>
        </p:nvSpPr>
        <p:spPr>
          <a:xfrm>
            <a:off x="304800" y="397228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- Workforce data (Care Homes)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01/03/2022)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91635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14375" y="6562725"/>
            <a:ext cx="11048538" cy="255627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280F3-EE9C-4154-94E2-85A5A0FB7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9" y="1921565"/>
            <a:ext cx="12051121" cy="263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6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9088" y="248982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Vacancy data, reported within the last 7 days (as of 09:30 hrs 01/03/2022)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388" y="5980687"/>
            <a:ext cx="1167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12410 (84%) providers updated vacancies in previous 7 days/ 14747 (99%) providers updated at any time / 14837 CQC Registered Care Homes 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week’s data: 85% in previous 7 days, 99% updated any time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643992"/>
            <a:ext cx="11231732" cy="6155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25" y="1976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5AE32D-9856-4E7A-A6AF-0C4E68ED5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13" y="2122893"/>
            <a:ext cx="11620537" cy="22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5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185547" y="265629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Covid vaccinations, all results reported (as of 09:30 hrs 01/03/2022)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803" y="5218173"/>
            <a:ext cx="1156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336,200 residents (96%) and 499,529 staff (97%) have received dose 1 to date. 333,566 residents (95%) and 496,646 staff (97%) have received dose 2 to date.  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week's data: Dose 1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335,786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residents (96%);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499,181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staff (97%); Dose 2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333,098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residents (95%);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496,227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staff (97%)]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2,460 staff medically exempt self cert (0.5%), 1,353 staff medically exempt covid pass (0.3%) 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week's data: 2,519 staff medically exempt self cert (0.5%), 1,336 staff medically exempt covid pass (0.3%)]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425" y="6550561"/>
            <a:ext cx="11515725" cy="170914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66" y="1127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D0C785-C381-4DF9-B9CF-B56194F9AF67}"/>
              </a:ext>
            </a:extLst>
          </p:cNvPr>
          <p:cNvSpPr txBox="1"/>
          <p:nvPr/>
        </p:nvSpPr>
        <p:spPr>
          <a:xfrm>
            <a:off x="312326" y="6049170"/>
            <a:ext cx="11567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available at Local Authority level is also available on Capacity Tracker</a:t>
            </a:r>
            <a:endParaRPr lang="en-GB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206362-E924-4236-80B9-40E817C2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47" y="1619551"/>
            <a:ext cx="11907338" cy="28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4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3676" y="248982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Outbreak data (as of 09:30 hrs 01/03/2022)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837" y="4518865"/>
            <a:ext cx="98869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32481 outbreaks* have been reported since reporting began on 11/06/2020.  Providers may have reported multiple outbreaks during this time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32189)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5377 outbreaks* are still ongoing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5998)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27103 outbreaks* are recovered 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(last week's data: 26191; 912 recovered over the last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292 outbreaks* were triggered in the last week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329)</a:t>
            </a:r>
            <a:r>
              <a:rPr lang="en-GB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295" y="5814508"/>
            <a:ext cx="1108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*NB. Valid outbreaks only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Invalid outbreaks have been excluded. Invalids are those where the provider reported 2 or more cases, resulting in an outbreak trigger, but then subsequently amended their daily figures to less than 2 cases.  </a:t>
            </a: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Note, outbreak numbers may reduce if locations become inactive following a CQC deregistration.  Inactive locations are not included in figures.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19762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725" y="6356350"/>
            <a:ext cx="11250354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BC03A0-3CD9-4C14-9F32-DF079E485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40" y="731891"/>
            <a:ext cx="9886951" cy="378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1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9088" y="240789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New Outbreaks by ENGLAND Total (as of 09:30 hrs 01/03/2022)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433" y="6024085"/>
            <a:ext cx="108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Outbreaks are triggered based on PHE definition: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 outbreak starts where the provider reported 2 or more new cases within a 14 day period.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9088" y="6553200"/>
            <a:ext cx="11640012" cy="16827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606" y="12223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DDD77A-BDE0-4FF3-8EB1-229CE5E4C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59" y="963613"/>
            <a:ext cx="11919384" cy="48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1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COVID-19 Cases By ENGLAND Total (as of 09:30 hrs 01/03/2022)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201" y="6084114"/>
            <a:ext cx="11404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Reported cases peaked nationally during May 2020, January 2021 and January 2022.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075" y="6356350"/>
            <a:ext cx="1112520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8" y="20922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B60612-0C9A-4F53-B63A-755B276B4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80" y="937297"/>
            <a:ext cx="10077640" cy="501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4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NEW COVID-19 Cases By ENGLAND Total (as of 09:30 hrs 01/03/2022)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009" y="6072452"/>
            <a:ext cx="967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Data since reporting began on 11/06/2020.  After large increases in December 2021, 2022 has seen declining volumes.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1114425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00" y="2092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7A2A93-0CA1-45AA-ACB0-ADAB4F1FE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72" y="989820"/>
            <a:ext cx="10059228" cy="50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E950F3D05EA459C92082AC06E27B4" ma:contentTypeVersion="9" ma:contentTypeDescription="Create a new document." ma:contentTypeScope="" ma:versionID="71e4045c961c3c35632c3681f78bda23">
  <xsd:schema xmlns:xsd="http://www.w3.org/2001/XMLSchema" xmlns:xs="http://www.w3.org/2001/XMLSchema" xmlns:p="http://schemas.microsoft.com/office/2006/metadata/properties" xmlns:ns3="48d60288-9151-4733-b29c-644e2ea68ec4" xmlns:ns4="c64ba5a0-778c-4920-b90e-63d90a425b58" targetNamespace="http://schemas.microsoft.com/office/2006/metadata/properties" ma:root="true" ma:fieldsID="eacc5ba37a5cbbc4fb79631ff6006e05" ns3:_="" ns4:_="">
    <xsd:import namespace="48d60288-9151-4733-b29c-644e2ea68ec4"/>
    <xsd:import namespace="c64ba5a0-778c-4920-b90e-63d90a425b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60288-9151-4733-b29c-644e2ea68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ba5a0-778c-4920-b90e-63d90a425b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C35343-7206-42ED-8A65-272C8DBD09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B9FC20-65D5-45C4-BBE7-5922A2D5EDE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c64ba5a0-778c-4920-b90e-63d90a425b58"/>
    <ds:schemaRef ds:uri="http://schemas.openxmlformats.org/package/2006/metadata/core-properties"/>
    <ds:schemaRef ds:uri="http://schemas.microsoft.com/office/2006/documentManagement/types"/>
    <ds:schemaRef ds:uri="48d60288-9151-4733-b29c-644e2ea68ec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CE70CB-9BC7-4CBB-80F4-545B420FE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d60288-9151-4733-b29c-644e2ea68ec4"/>
    <ds:schemaRef ds:uri="c64ba5a0-778c-4920-b90e-63d90a425b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7930</TotalTime>
  <Words>1191</Words>
  <Application>Microsoft Office PowerPoint</Application>
  <PresentationFormat>Widescreen</PresentationFormat>
  <Paragraphs>70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Capacity Tracker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Thompson</dc:creator>
  <cp:lastModifiedBy>SCURR, Adam (NHS NORTH OF ENGLAND COMMISSIONING SUPPORT UNIT)</cp:lastModifiedBy>
  <cp:revision>791</cp:revision>
  <dcterms:created xsi:type="dcterms:W3CDTF">2020-05-04T15:20:43Z</dcterms:created>
  <dcterms:modified xsi:type="dcterms:W3CDTF">2022-03-01T11:28:12Z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0x010100598E950F3D05EA459C92082AC06E27B4</vt:lpwstr>
  </property>
</Properties>
</file>