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329" r:id="rId5"/>
    <p:sldId id="332" r:id="rId6"/>
    <p:sldId id="333" r:id="rId7"/>
    <p:sldId id="360" r:id="rId8"/>
    <p:sldId id="389" r:id="rId9"/>
    <p:sldId id="337" r:id="rId10"/>
    <p:sldId id="428" r:id="rId11"/>
    <p:sldId id="429" r:id="rId12"/>
    <p:sldId id="340" r:id="rId13"/>
    <p:sldId id="350" r:id="rId14"/>
    <p:sldId id="355" r:id="rId15"/>
    <p:sldId id="430" r:id="rId16"/>
    <p:sldId id="354" r:id="rId17"/>
    <p:sldId id="344" r:id="rId18"/>
    <p:sldId id="431" r:id="rId19"/>
    <p:sldId id="325" r:id="rId20"/>
    <p:sldId id="32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76945" autoAdjust="0"/>
  </p:normalViewPr>
  <p:slideViewPr>
    <p:cSldViewPr snapToGrid="0">
      <p:cViewPr varScale="1">
        <p:scale>
          <a:sx n="72" d="100"/>
          <a:sy n="72" d="100"/>
        </p:scale>
        <p:origin x="45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9F23C6-2F04-45BC-AD53-B84DDA6ACD20}" type="datetimeFigureOut">
              <a:rPr lang="en-GB" smtClean="0"/>
              <a:t>03/05/2022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13EC1-6CC4-4953-96FC-DD42ED13C9AC}" type="slidenum">
              <a:rPr lang="en-GB" smtClean="0"/>
              <a:t>‹#›</a:t>
            </a:fld>
            <a:endParaRPr lang="en-GB" dirty="0"/>
          </a:p>
        </p:txBody>
      </p:sp>
    </p:spTree>
    <p:extLst>
      <p:ext uri="{BB962C8B-B14F-4D97-AF65-F5344CB8AC3E}">
        <p14:creationId xmlns:p14="http://schemas.microsoft.com/office/powerpoint/2010/main" val="15832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3</a:t>
            </a:fld>
            <a:endParaRPr lang="en-GB" dirty="0"/>
          </a:p>
        </p:txBody>
      </p:sp>
    </p:spTree>
    <p:extLst>
      <p:ext uri="{BB962C8B-B14F-4D97-AF65-F5344CB8AC3E}">
        <p14:creationId xmlns:p14="http://schemas.microsoft.com/office/powerpoint/2010/main" val="28343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4</a:t>
            </a:fld>
            <a:endParaRPr lang="en-GB" dirty="0"/>
          </a:p>
        </p:txBody>
      </p:sp>
    </p:spTree>
    <p:extLst>
      <p:ext uri="{BB962C8B-B14F-4D97-AF65-F5344CB8AC3E}">
        <p14:creationId xmlns:p14="http://schemas.microsoft.com/office/powerpoint/2010/main" val="238684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5</a:t>
            </a:fld>
            <a:endParaRPr lang="en-GB" dirty="0"/>
          </a:p>
        </p:txBody>
      </p:sp>
    </p:spTree>
    <p:extLst>
      <p:ext uri="{BB962C8B-B14F-4D97-AF65-F5344CB8AC3E}">
        <p14:creationId xmlns:p14="http://schemas.microsoft.com/office/powerpoint/2010/main" val="298552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6</a:t>
            </a:fld>
            <a:endParaRPr lang="en-GB" dirty="0"/>
          </a:p>
        </p:txBody>
      </p:sp>
    </p:spTree>
    <p:extLst>
      <p:ext uri="{BB962C8B-B14F-4D97-AF65-F5344CB8AC3E}">
        <p14:creationId xmlns:p14="http://schemas.microsoft.com/office/powerpoint/2010/main" val="298552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7</a:t>
            </a:fld>
            <a:endParaRPr lang="en-GB" dirty="0"/>
          </a:p>
        </p:txBody>
      </p:sp>
    </p:spTree>
    <p:extLst>
      <p:ext uri="{BB962C8B-B14F-4D97-AF65-F5344CB8AC3E}">
        <p14:creationId xmlns:p14="http://schemas.microsoft.com/office/powerpoint/2010/main" val="298552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713EC1-6CC4-4953-96FC-DD42ED13C9AC}" type="slidenum">
              <a:rPr lang="en-GB" smtClean="0"/>
              <a:t>14</a:t>
            </a:fld>
            <a:endParaRPr lang="en-GB" dirty="0"/>
          </a:p>
        </p:txBody>
      </p:sp>
    </p:spTree>
    <p:extLst>
      <p:ext uri="{BB962C8B-B14F-4D97-AF65-F5344CB8AC3E}">
        <p14:creationId xmlns:p14="http://schemas.microsoft.com/office/powerpoint/2010/main" val="360270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AE76-98AF-4816-B2C4-F57C27125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A92E80-D121-4C84-B262-585E96E622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E9D4B7-577B-4686-B1CE-D3AF6444A942}"/>
              </a:ext>
            </a:extLst>
          </p:cNvPr>
          <p:cNvSpPr>
            <a:spLocks noGrp="1"/>
          </p:cNvSpPr>
          <p:nvPr>
            <p:ph type="dt" sz="half" idx="10"/>
          </p:nvPr>
        </p:nvSpPr>
        <p:spPr/>
        <p:txBody>
          <a:bodyPr/>
          <a:lstStyle/>
          <a:p>
            <a:fld id="{16CCCECC-DD8F-4EE8-B818-D8D5BEB096C2}" type="datetime1">
              <a:rPr lang="en-GB" smtClean="0"/>
              <a:t>03/05/2022</a:t>
            </a:fld>
            <a:endParaRPr lang="en-GB" dirty="0"/>
          </a:p>
        </p:txBody>
      </p:sp>
      <p:sp>
        <p:nvSpPr>
          <p:cNvPr id="5" name="Footer Placeholder 4">
            <a:extLst>
              <a:ext uri="{FF2B5EF4-FFF2-40B4-BE49-F238E27FC236}">
                <a16:creationId xmlns:a16="http://schemas.microsoft.com/office/drawing/2014/main" id="{1CEF6C8A-7ECA-44D4-B894-FD8110CA70D5}"/>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9F000666-6999-4C57-8F33-812226A129A3}"/>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2896859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8B626-18A3-40A8-8925-F832F0E898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3B9DB5-C355-4627-9B94-0C0C9F799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45CB41-C1BC-4574-B47B-0D30D3C8DEB1}"/>
              </a:ext>
            </a:extLst>
          </p:cNvPr>
          <p:cNvSpPr>
            <a:spLocks noGrp="1"/>
          </p:cNvSpPr>
          <p:nvPr>
            <p:ph type="dt" sz="half" idx="10"/>
          </p:nvPr>
        </p:nvSpPr>
        <p:spPr/>
        <p:txBody>
          <a:bodyPr/>
          <a:lstStyle/>
          <a:p>
            <a:fld id="{C5D526FC-6627-4336-8C84-E80F9427883A}" type="datetime1">
              <a:rPr lang="en-GB" smtClean="0"/>
              <a:t>03/05/2022</a:t>
            </a:fld>
            <a:endParaRPr lang="en-GB" dirty="0"/>
          </a:p>
        </p:txBody>
      </p:sp>
      <p:sp>
        <p:nvSpPr>
          <p:cNvPr id="5" name="Footer Placeholder 4">
            <a:extLst>
              <a:ext uri="{FF2B5EF4-FFF2-40B4-BE49-F238E27FC236}">
                <a16:creationId xmlns:a16="http://schemas.microsoft.com/office/drawing/2014/main" id="{09B0ABB1-E814-484B-A1C3-10BDBF83104A}"/>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DDEB6600-CF47-4C84-9C27-F39302D03BAC}"/>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222397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4A04D-799B-4C35-B1C1-90612ECE2D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8709D5-0948-43F2-BDAD-FC51106227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D86391-4EFE-40D8-BD17-ADB0094F510A}"/>
              </a:ext>
            </a:extLst>
          </p:cNvPr>
          <p:cNvSpPr>
            <a:spLocks noGrp="1"/>
          </p:cNvSpPr>
          <p:nvPr>
            <p:ph type="dt" sz="half" idx="10"/>
          </p:nvPr>
        </p:nvSpPr>
        <p:spPr/>
        <p:txBody>
          <a:bodyPr/>
          <a:lstStyle/>
          <a:p>
            <a:fld id="{EE4FEF81-968A-4D93-ABB2-50FEA917A02F}" type="datetime1">
              <a:rPr lang="en-GB" smtClean="0"/>
              <a:t>03/05/2022</a:t>
            </a:fld>
            <a:endParaRPr lang="en-GB" dirty="0"/>
          </a:p>
        </p:txBody>
      </p:sp>
      <p:sp>
        <p:nvSpPr>
          <p:cNvPr id="5" name="Footer Placeholder 4">
            <a:extLst>
              <a:ext uri="{FF2B5EF4-FFF2-40B4-BE49-F238E27FC236}">
                <a16:creationId xmlns:a16="http://schemas.microsoft.com/office/drawing/2014/main" id="{D557BBF8-FE14-4A28-984B-3EA7EFE0E651}"/>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77E97978-6E98-4098-813F-02F41BD1A824}"/>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326425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601C-3576-4F82-886E-C6BD7D77AF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32E349-0363-4DE6-91BF-BBF4AD2091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6FFA34-8279-48A9-94D7-4B06CF35AE96}"/>
              </a:ext>
            </a:extLst>
          </p:cNvPr>
          <p:cNvSpPr>
            <a:spLocks noGrp="1"/>
          </p:cNvSpPr>
          <p:nvPr>
            <p:ph type="dt" sz="half" idx="10"/>
          </p:nvPr>
        </p:nvSpPr>
        <p:spPr/>
        <p:txBody>
          <a:bodyPr/>
          <a:lstStyle/>
          <a:p>
            <a:fld id="{8786DA7D-FE37-4ABD-B393-6CBCFA9574BB}" type="datetime1">
              <a:rPr lang="en-GB" smtClean="0"/>
              <a:t>03/05/2022</a:t>
            </a:fld>
            <a:endParaRPr lang="en-GB" dirty="0"/>
          </a:p>
        </p:txBody>
      </p:sp>
      <p:sp>
        <p:nvSpPr>
          <p:cNvPr id="5" name="Footer Placeholder 4">
            <a:extLst>
              <a:ext uri="{FF2B5EF4-FFF2-40B4-BE49-F238E27FC236}">
                <a16:creationId xmlns:a16="http://schemas.microsoft.com/office/drawing/2014/main" id="{56010195-3D80-4F58-BCFC-91E9A03802A8}"/>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848C478C-B4D1-48BE-A36F-9F6580D8ABC7}"/>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419657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8444D-08D0-42FD-9EB0-7EFC3A9339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C9DBC4-F69C-48FA-A82F-6D4B7831E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92405-534A-4319-9FEA-1ADC26CA34BF}"/>
              </a:ext>
            </a:extLst>
          </p:cNvPr>
          <p:cNvSpPr>
            <a:spLocks noGrp="1"/>
          </p:cNvSpPr>
          <p:nvPr>
            <p:ph type="dt" sz="half" idx="10"/>
          </p:nvPr>
        </p:nvSpPr>
        <p:spPr/>
        <p:txBody>
          <a:bodyPr/>
          <a:lstStyle/>
          <a:p>
            <a:fld id="{51048CCF-3CDF-4E42-B297-BB0F4228F39E}" type="datetime1">
              <a:rPr lang="en-GB" smtClean="0"/>
              <a:t>03/05/2022</a:t>
            </a:fld>
            <a:endParaRPr lang="en-GB" dirty="0"/>
          </a:p>
        </p:txBody>
      </p:sp>
      <p:sp>
        <p:nvSpPr>
          <p:cNvPr id="5" name="Footer Placeholder 4">
            <a:extLst>
              <a:ext uri="{FF2B5EF4-FFF2-40B4-BE49-F238E27FC236}">
                <a16:creationId xmlns:a16="http://schemas.microsoft.com/office/drawing/2014/main" id="{9E86F0D6-5BBD-456D-A70A-4876BC303D0B}"/>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3770C2D6-B427-4B7D-9EAF-D33D82212C22}"/>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81584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2A41-9ABF-408D-B930-00BA4AB545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9FEE2C-8157-442F-A0F6-B6F9D72416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AEE368-82EC-4B5D-AB48-1E7BAA001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21175B-A07A-4E4D-B012-9D233BDE99AF}"/>
              </a:ext>
            </a:extLst>
          </p:cNvPr>
          <p:cNvSpPr>
            <a:spLocks noGrp="1"/>
          </p:cNvSpPr>
          <p:nvPr>
            <p:ph type="dt" sz="half" idx="10"/>
          </p:nvPr>
        </p:nvSpPr>
        <p:spPr/>
        <p:txBody>
          <a:bodyPr/>
          <a:lstStyle/>
          <a:p>
            <a:fld id="{9CA6D34D-1EFC-4526-AB29-0F0B37A810F4}" type="datetime1">
              <a:rPr lang="en-GB" smtClean="0"/>
              <a:t>03/05/2022</a:t>
            </a:fld>
            <a:endParaRPr lang="en-GB" dirty="0"/>
          </a:p>
        </p:txBody>
      </p:sp>
      <p:sp>
        <p:nvSpPr>
          <p:cNvPr id="6" name="Footer Placeholder 5">
            <a:extLst>
              <a:ext uri="{FF2B5EF4-FFF2-40B4-BE49-F238E27FC236}">
                <a16:creationId xmlns:a16="http://schemas.microsoft.com/office/drawing/2014/main" id="{D9518BD2-D32E-4F9F-A12B-62D56AF0485F}"/>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7" name="Slide Number Placeholder 6">
            <a:extLst>
              <a:ext uri="{FF2B5EF4-FFF2-40B4-BE49-F238E27FC236}">
                <a16:creationId xmlns:a16="http://schemas.microsoft.com/office/drawing/2014/main" id="{3CA0FC2B-A4AC-43F3-B362-3B2A42D72EDB}"/>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25851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245F-E965-44EB-90D3-43EBDFD95A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F62353-FA22-462E-9A5A-3E6BC2559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FAF5C-74D2-4B9E-ABC6-D78457D773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B78C4-638A-44E1-BD09-AF4D217DA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22EFED-4989-4E7F-A7B2-5196BC544C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1DDF4A-A63D-4B22-9242-10B3C3B91A84}"/>
              </a:ext>
            </a:extLst>
          </p:cNvPr>
          <p:cNvSpPr>
            <a:spLocks noGrp="1"/>
          </p:cNvSpPr>
          <p:nvPr>
            <p:ph type="dt" sz="half" idx="10"/>
          </p:nvPr>
        </p:nvSpPr>
        <p:spPr/>
        <p:txBody>
          <a:bodyPr/>
          <a:lstStyle/>
          <a:p>
            <a:fld id="{F12503E2-BED7-4817-836E-B34980883C59}" type="datetime1">
              <a:rPr lang="en-GB" smtClean="0"/>
              <a:t>03/05/2022</a:t>
            </a:fld>
            <a:endParaRPr lang="en-GB" dirty="0"/>
          </a:p>
        </p:txBody>
      </p:sp>
      <p:sp>
        <p:nvSpPr>
          <p:cNvPr id="8" name="Footer Placeholder 7">
            <a:extLst>
              <a:ext uri="{FF2B5EF4-FFF2-40B4-BE49-F238E27FC236}">
                <a16:creationId xmlns:a16="http://schemas.microsoft.com/office/drawing/2014/main" id="{A0059785-6EAD-4A1E-AB26-0CC7C994165F}"/>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9" name="Slide Number Placeholder 8">
            <a:extLst>
              <a:ext uri="{FF2B5EF4-FFF2-40B4-BE49-F238E27FC236}">
                <a16:creationId xmlns:a16="http://schemas.microsoft.com/office/drawing/2014/main" id="{C605E6DA-EB89-485E-A111-9BFFD0A5EBF9}"/>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248903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BDDD-506C-4AEF-AE5B-94F3D654A6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F3E40F-B712-417E-85E8-548CDF202CBA}"/>
              </a:ext>
            </a:extLst>
          </p:cNvPr>
          <p:cNvSpPr>
            <a:spLocks noGrp="1"/>
          </p:cNvSpPr>
          <p:nvPr>
            <p:ph type="dt" sz="half" idx="10"/>
          </p:nvPr>
        </p:nvSpPr>
        <p:spPr/>
        <p:txBody>
          <a:bodyPr/>
          <a:lstStyle/>
          <a:p>
            <a:fld id="{CE8EA0A0-A66E-4992-9441-A84F32E6947F}" type="datetime1">
              <a:rPr lang="en-GB" smtClean="0"/>
              <a:t>03/05/2022</a:t>
            </a:fld>
            <a:endParaRPr lang="en-GB" dirty="0"/>
          </a:p>
        </p:txBody>
      </p:sp>
      <p:sp>
        <p:nvSpPr>
          <p:cNvPr id="4" name="Footer Placeholder 3">
            <a:extLst>
              <a:ext uri="{FF2B5EF4-FFF2-40B4-BE49-F238E27FC236}">
                <a16:creationId xmlns:a16="http://schemas.microsoft.com/office/drawing/2014/main" id="{0948F821-58DE-403E-AFEA-3E2237EA6539}"/>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5" name="Slide Number Placeholder 4">
            <a:extLst>
              <a:ext uri="{FF2B5EF4-FFF2-40B4-BE49-F238E27FC236}">
                <a16:creationId xmlns:a16="http://schemas.microsoft.com/office/drawing/2014/main" id="{AE8E4A9B-AB6F-4E64-9E0C-8E10816A39F0}"/>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13947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A4258-D894-43CA-ADEA-01E9602A3978}"/>
              </a:ext>
            </a:extLst>
          </p:cNvPr>
          <p:cNvSpPr>
            <a:spLocks noGrp="1"/>
          </p:cNvSpPr>
          <p:nvPr>
            <p:ph type="dt" sz="half" idx="10"/>
          </p:nvPr>
        </p:nvSpPr>
        <p:spPr/>
        <p:txBody>
          <a:bodyPr/>
          <a:lstStyle/>
          <a:p>
            <a:fld id="{E32F6AE0-9703-4FBA-AF8D-58E1857A1ABD}" type="datetime1">
              <a:rPr lang="en-GB" smtClean="0"/>
              <a:t>03/05/2022</a:t>
            </a:fld>
            <a:endParaRPr lang="en-GB" dirty="0"/>
          </a:p>
        </p:txBody>
      </p:sp>
      <p:sp>
        <p:nvSpPr>
          <p:cNvPr id="3" name="Footer Placeholder 2">
            <a:extLst>
              <a:ext uri="{FF2B5EF4-FFF2-40B4-BE49-F238E27FC236}">
                <a16:creationId xmlns:a16="http://schemas.microsoft.com/office/drawing/2014/main" id="{EEA7C0F8-01E4-42EE-A515-8512F513378D}"/>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4" name="Slide Number Placeholder 3">
            <a:extLst>
              <a:ext uri="{FF2B5EF4-FFF2-40B4-BE49-F238E27FC236}">
                <a16:creationId xmlns:a16="http://schemas.microsoft.com/office/drawing/2014/main" id="{CF75D057-BD46-4A16-B42C-62B10E942477}"/>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42236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B73C-5799-4ED7-87F3-0F6E83B14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EAC921-7B43-4AD9-8AF9-1D69EB54D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4696C2-B361-4DC9-904D-24E5124F1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ABB53-C06F-4019-9939-A757F3CE6A73}"/>
              </a:ext>
            </a:extLst>
          </p:cNvPr>
          <p:cNvSpPr>
            <a:spLocks noGrp="1"/>
          </p:cNvSpPr>
          <p:nvPr>
            <p:ph type="dt" sz="half" idx="10"/>
          </p:nvPr>
        </p:nvSpPr>
        <p:spPr/>
        <p:txBody>
          <a:bodyPr/>
          <a:lstStyle/>
          <a:p>
            <a:fld id="{BA8894FB-B61B-404F-ACCC-800A1BFFDCBD}" type="datetime1">
              <a:rPr lang="en-GB" smtClean="0"/>
              <a:t>03/05/2022</a:t>
            </a:fld>
            <a:endParaRPr lang="en-GB" dirty="0"/>
          </a:p>
        </p:txBody>
      </p:sp>
      <p:sp>
        <p:nvSpPr>
          <p:cNvPr id="6" name="Footer Placeholder 5">
            <a:extLst>
              <a:ext uri="{FF2B5EF4-FFF2-40B4-BE49-F238E27FC236}">
                <a16:creationId xmlns:a16="http://schemas.microsoft.com/office/drawing/2014/main" id="{477D89B9-8BF7-4A03-98FE-AE0E6145E9EA}"/>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7" name="Slide Number Placeholder 6">
            <a:extLst>
              <a:ext uri="{FF2B5EF4-FFF2-40B4-BE49-F238E27FC236}">
                <a16:creationId xmlns:a16="http://schemas.microsoft.com/office/drawing/2014/main" id="{4711316D-0E50-4D21-8A66-E88A5832777E}"/>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393139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BA5F-A140-4CF7-ABBC-2392D8E97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9EB86D-4673-46E5-A141-0471CFE038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3AB8F05-C850-49BA-8413-010D9742E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74CFC-F046-452F-B36D-6903FF196BAB}"/>
              </a:ext>
            </a:extLst>
          </p:cNvPr>
          <p:cNvSpPr>
            <a:spLocks noGrp="1"/>
          </p:cNvSpPr>
          <p:nvPr>
            <p:ph type="dt" sz="half" idx="10"/>
          </p:nvPr>
        </p:nvSpPr>
        <p:spPr/>
        <p:txBody>
          <a:bodyPr/>
          <a:lstStyle/>
          <a:p>
            <a:fld id="{0E5C633E-0390-4A66-8E03-0688A8289443}" type="datetime1">
              <a:rPr lang="en-GB" smtClean="0"/>
              <a:t>03/05/2022</a:t>
            </a:fld>
            <a:endParaRPr lang="en-GB" dirty="0"/>
          </a:p>
        </p:txBody>
      </p:sp>
      <p:sp>
        <p:nvSpPr>
          <p:cNvPr id="6" name="Footer Placeholder 5">
            <a:extLst>
              <a:ext uri="{FF2B5EF4-FFF2-40B4-BE49-F238E27FC236}">
                <a16:creationId xmlns:a16="http://schemas.microsoft.com/office/drawing/2014/main" id="{A6C7F995-604C-41E2-B133-2A6D50FDA66D}"/>
              </a:ext>
            </a:extLst>
          </p:cNvPr>
          <p:cNvSpPr>
            <a:spLocks noGrp="1"/>
          </p:cNvSpPr>
          <p:nvPr>
            <p:ph type="ftr" sz="quarter" idx="11"/>
          </p:nvPr>
        </p:nvSpPr>
        <p:spPr/>
        <p:txBody>
          <a:bodyPr/>
          <a:lstStyle/>
          <a:p>
            <a:r>
              <a:rPr lang="en-GB" dirty="0"/>
              <a:t>The information included in this pack is classified as sensitive and circulation is restricted.  Contents must not be shared further.</a:t>
            </a:r>
          </a:p>
        </p:txBody>
      </p:sp>
      <p:sp>
        <p:nvSpPr>
          <p:cNvPr id="7" name="Slide Number Placeholder 6">
            <a:extLst>
              <a:ext uri="{FF2B5EF4-FFF2-40B4-BE49-F238E27FC236}">
                <a16:creationId xmlns:a16="http://schemas.microsoft.com/office/drawing/2014/main" id="{2BB63698-2471-446C-8295-E88EBFA841B5}"/>
              </a:ext>
            </a:extLst>
          </p:cNvPr>
          <p:cNvSpPr>
            <a:spLocks noGrp="1"/>
          </p:cNvSpPr>
          <p:nvPr>
            <p:ph type="sldNum" sz="quarter" idx="12"/>
          </p:nvPr>
        </p:nvSpPr>
        <p:spPr/>
        <p:txBody>
          <a:bodyPr/>
          <a:lstStyle/>
          <a:p>
            <a:fld id="{E2C32D2E-0DF4-474D-B730-481D4ACC2C60}" type="slidenum">
              <a:rPr lang="en-GB" smtClean="0"/>
              <a:t>‹#›</a:t>
            </a:fld>
            <a:endParaRPr lang="en-GB" dirty="0"/>
          </a:p>
        </p:txBody>
      </p:sp>
    </p:spTree>
    <p:extLst>
      <p:ext uri="{BB962C8B-B14F-4D97-AF65-F5344CB8AC3E}">
        <p14:creationId xmlns:p14="http://schemas.microsoft.com/office/powerpoint/2010/main" val="227817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686B6-0400-4FD4-858D-E596D9CBC3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FF4E28-4820-446B-94AC-23EFF9BA4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3CED7-5679-46A9-94BB-0317A23F3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05BAE-05A7-4ECD-B888-D03552C091B2}" type="datetime1">
              <a:rPr lang="en-GB" smtClean="0"/>
              <a:t>03/05/2022</a:t>
            </a:fld>
            <a:endParaRPr lang="en-GB" dirty="0"/>
          </a:p>
        </p:txBody>
      </p:sp>
      <p:sp>
        <p:nvSpPr>
          <p:cNvPr id="5" name="Footer Placeholder 4">
            <a:extLst>
              <a:ext uri="{FF2B5EF4-FFF2-40B4-BE49-F238E27FC236}">
                <a16:creationId xmlns:a16="http://schemas.microsoft.com/office/drawing/2014/main" id="{34FEF1E1-C1BD-49B2-AEFD-413FC7426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The information included in this pack is classified as sensitive and circulation is restricted.  Contents must not be shared further.</a:t>
            </a:r>
          </a:p>
        </p:txBody>
      </p:sp>
      <p:sp>
        <p:nvSpPr>
          <p:cNvPr id="6" name="Slide Number Placeholder 5">
            <a:extLst>
              <a:ext uri="{FF2B5EF4-FFF2-40B4-BE49-F238E27FC236}">
                <a16:creationId xmlns:a16="http://schemas.microsoft.com/office/drawing/2014/main" id="{23351476-3DF4-492C-8AD0-F000E9F47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32D2E-0DF4-474D-B730-481D4ACC2C60}" type="slidenum">
              <a:rPr lang="en-GB" smtClean="0"/>
              <a:t>‹#›</a:t>
            </a:fld>
            <a:endParaRPr lang="en-GB" dirty="0"/>
          </a:p>
        </p:txBody>
      </p:sp>
    </p:spTree>
    <p:extLst>
      <p:ext uri="{BB962C8B-B14F-4D97-AF65-F5344CB8AC3E}">
        <p14:creationId xmlns:p14="http://schemas.microsoft.com/office/powerpoint/2010/main" val="4246209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81E1-19AE-4B9D-8099-AE28BF7BCD2D}"/>
              </a:ext>
            </a:extLst>
          </p:cNvPr>
          <p:cNvSpPr>
            <a:spLocks noGrp="1"/>
          </p:cNvSpPr>
          <p:nvPr>
            <p:ph type="ctrTitle"/>
          </p:nvPr>
        </p:nvSpPr>
        <p:spPr>
          <a:xfrm>
            <a:off x="1524000" y="1150938"/>
            <a:ext cx="9144000" cy="2387600"/>
          </a:xfrm>
        </p:spPr>
        <p:txBody>
          <a:bodyPr>
            <a:normAutofit/>
          </a:bodyPr>
          <a:lstStyle/>
          <a:p>
            <a:r>
              <a:rPr lang="en-GB" sz="3600" dirty="0">
                <a:latin typeface="Arial" panose="020B0604020202020204" pitchFamily="34" charset="0"/>
                <a:cs typeface="Arial" panose="020B0604020202020204" pitchFamily="34" charset="0"/>
              </a:rPr>
              <a:t>Capacity Tracker Update</a:t>
            </a:r>
          </a:p>
        </p:txBody>
      </p:sp>
      <p:sp>
        <p:nvSpPr>
          <p:cNvPr id="3" name="Subtitle 2">
            <a:extLst>
              <a:ext uri="{FF2B5EF4-FFF2-40B4-BE49-F238E27FC236}">
                <a16:creationId xmlns:a16="http://schemas.microsoft.com/office/drawing/2014/main" id="{D796D5EA-1D67-4EE8-B511-F473A41E23B2}"/>
              </a:ext>
            </a:extLst>
          </p:cNvPr>
          <p:cNvSpPr>
            <a:spLocks noGrp="1"/>
          </p:cNvSpPr>
          <p:nvPr>
            <p:ph type="subTitle" idx="1"/>
          </p:nvPr>
        </p:nvSpPr>
        <p:spPr/>
        <p:txBody>
          <a:bodyPr/>
          <a:lstStyle/>
          <a:p>
            <a:r>
              <a:rPr lang="en-GB" dirty="0">
                <a:latin typeface="Arial" panose="020B0604020202020204" pitchFamily="34" charset="0"/>
                <a:cs typeface="Arial" panose="020B0604020202020204" pitchFamily="34" charset="0"/>
              </a:rPr>
              <a:t>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May 2022</a:t>
            </a:r>
          </a:p>
        </p:txBody>
      </p:sp>
      <p:pic>
        <p:nvPicPr>
          <p:cNvPr id="6" name="Picture 5"/>
          <p:cNvPicPr>
            <a:picLocks noChangeAspect="1"/>
          </p:cNvPicPr>
          <p:nvPr/>
        </p:nvPicPr>
        <p:blipFill>
          <a:blip r:embed="rId2"/>
          <a:stretch>
            <a:fillRect/>
          </a:stretch>
        </p:blipFill>
        <p:spPr>
          <a:xfrm>
            <a:off x="8667611" y="92397"/>
            <a:ext cx="995252" cy="836012"/>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4184" y="127513"/>
            <a:ext cx="753816" cy="76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2313" y="1275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00099" y="5295900"/>
            <a:ext cx="11001375" cy="646331"/>
          </a:xfrm>
          <a:prstGeom prst="rect">
            <a:avLst/>
          </a:prstGeom>
          <a:noFill/>
        </p:spPr>
        <p:txBody>
          <a:bodyPr wrap="square" rtlCol="0">
            <a:spAutoFit/>
          </a:bodyPr>
          <a:lstStyle/>
          <a:p>
            <a:pPr algn="ctr"/>
            <a:r>
              <a:rPr lang="en-GB" b="1" dirty="0">
                <a:solidFill>
                  <a:srgbClr val="FF0000"/>
                </a:solidFill>
                <a:latin typeface="Arial" panose="020B0604020202020204" pitchFamily="34" charset="0"/>
                <a:cs typeface="Arial" panose="020B0604020202020204" pitchFamily="34" charset="0"/>
              </a:rPr>
              <a:t>The information included in this pack is classified as sensitive and circulation is restricted.  Contents must not be shared further.</a:t>
            </a:r>
          </a:p>
        </p:txBody>
      </p:sp>
    </p:spTree>
    <p:extLst>
      <p:ext uri="{BB962C8B-B14F-4D97-AF65-F5344CB8AC3E}">
        <p14:creationId xmlns:p14="http://schemas.microsoft.com/office/powerpoint/2010/main" val="326968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228600" y="260584"/>
            <a:ext cx="11372850"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Infection Rates By Region based on Resident Count </a:t>
            </a:r>
          </a:p>
          <a:p>
            <a:r>
              <a:rPr lang="en-GB" b="1" dirty="0">
                <a:latin typeface="Arial" panose="020B0604020202020204" pitchFamily="34" charset="0"/>
                <a:cs typeface="Arial" panose="020B0604020202020204" pitchFamily="34" charset="0"/>
              </a:rPr>
              <a:t>(as of 09:30 hrs 03/05/2022)</a:t>
            </a:r>
          </a:p>
        </p:txBody>
      </p:sp>
      <p:sp>
        <p:nvSpPr>
          <p:cNvPr id="7" name="TextBox 6"/>
          <p:cNvSpPr txBox="1"/>
          <p:nvPr/>
        </p:nvSpPr>
        <p:spPr>
          <a:xfrm>
            <a:off x="130629" y="6025136"/>
            <a:ext cx="11862588"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Infection rate: Number of Resident cases / Resident Count (reported from 11/12/20)</a:t>
            </a:r>
          </a:p>
          <a:p>
            <a:pPr algn="ctr"/>
            <a:r>
              <a:rPr lang="en-GB" sz="1200" b="1" dirty="0">
                <a:latin typeface="Arial" panose="020B0604020202020204" pitchFamily="34" charset="0"/>
                <a:cs typeface="Arial" panose="020B0604020202020204" pitchFamily="34" charset="0"/>
              </a:rPr>
              <a:t>North East and Yorkshire currently highest with all regions showing decreases in April 2022 after spiking in March 2022.</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88" y="12223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371475" y="6486801"/>
            <a:ext cx="11325225" cy="234674"/>
          </a:xfrm>
        </p:spPr>
        <p:txBody>
          <a:bodyPr/>
          <a:lstStyle/>
          <a:p>
            <a:r>
              <a:rPr lang="en-GB" dirty="0"/>
              <a:t>The information included in this pack is classified as sensitive and circulation is restricted.  Contents must not be shared further.</a:t>
            </a:r>
          </a:p>
        </p:txBody>
      </p:sp>
      <p:pic>
        <p:nvPicPr>
          <p:cNvPr id="2" name="Picture 1">
            <a:extLst>
              <a:ext uri="{FF2B5EF4-FFF2-40B4-BE49-F238E27FC236}">
                <a16:creationId xmlns:a16="http://schemas.microsoft.com/office/drawing/2014/main" id="{4022DC44-FF78-4D59-A6EA-7A1951DD3443}"/>
              </a:ext>
            </a:extLst>
          </p:cNvPr>
          <p:cNvPicPr>
            <a:picLocks noChangeAspect="1"/>
          </p:cNvPicPr>
          <p:nvPr/>
        </p:nvPicPr>
        <p:blipFill>
          <a:blip r:embed="rId3"/>
          <a:stretch>
            <a:fillRect/>
          </a:stretch>
        </p:blipFill>
        <p:spPr>
          <a:xfrm>
            <a:off x="1465434" y="873292"/>
            <a:ext cx="9261131" cy="5185468"/>
          </a:xfrm>
          <a:prstGeom prst="rect">
            <a:avLst/>
          </a:prstGeom>
        </p:spPr>
      </p:pic>
    </p:spTree>
    <p:extLst>
      <p:ext uri="{BB962C8B-B14F-4D97-AF65-F5344CB8AC3E}">
        <p14:creationId xmlns:p14="http://schemas.microsoft.com/office/powerpoint/2010/main" val="118081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166687" y="261527"/>
            <a:ext cx="11372850"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Workforce Absence, ENGLAND</a:t>
            </a:r>
          </a:p>
          <a:p>
            <a:r>
              <a:rPr lang="en-GB" b="1" dirty="0">
                <a:latin typeface="Arial" panose="020B0604020202020204" pitchFamily="34" charset="0"/>
                <a:cs typeface="Arial" panose="020B0604020202020204" pitchFamily="34" charset="0"/>
              </a:rPr>
              <a:t>(as of 09:30 hrs 03/05/2022)</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88" y="12223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371475" y="6486801"/>
            <a:ext cx="11325225" cy="234674"/>
          </a:xfrm>
        </p:spPr>
        <p:txBody>
          <a:bodyPr/>
          <a:lstStyle/>
          <a:p>
            <a:r>
              <a:rPr lang="en-GB" dirty="0"/>
              <a:t>The information included in this pack is classified as sensitive and circulation is restricted.  Contents must not be shared further.</a:t>
            </a:r>
          </a:p>
        </p:txBody>
      </p:sp>
      <p:sp>
        <p:nvSpPr>
          <p:cNvPr id="9" name="TextBox 8">
            <a:extLst>
              <a:ext uri="{FF2B5EF4-FFF2-40B4-BE49-F238E27FC236}">
                <a16:creationId xmlns:a16="http://schemas.microsoft.com/office/drawing/2014/main" id="{6AE694F1-18E5-4457-A09D-639812FD7D3F}"/>
              </a:ext>
            </a:extLst>
          </p:cNvPr>
          <p:cNvSpPr txBox="1"/>
          <p:nvPr/>
        </p:nvSpPr>
        <p:spPr>
          <a:xfrm>
            <a:off x="371475" y="5905868"/>
            <a:ext cx="10580913"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Staff absence rates due to non-covid reasons reduced monthly through 2021, and this trend is continuing in 2022. </a:t>
            </a:r>
          </a:p>
          <a:p>
            <a:pPr algn="ctr"/>
            <a:r>
              <a:rPr lang="en-GB" sz="1200" b="1" dirty="0">
                <a:latin typeface="Arial" panose="020B0604020202020204" pitchFamily="34" charset="0"/>
                <a:cs typeface="Arial" panose="020B0604020202020204" pitchFamily="34" charset="0"/>
              </a:rPr>
              <a:t>Staff absence due to covid related reasons in April 2022 have decreased to 1.0% after an increase in March.</a:t>
            </a:r>
          </a:p>
        </p:txBody>
      </p:sp>
      <p:pic>
        <p:nvPicPr>
          <p:cNvPr id="5" name="Picture 4">
            <a:extLst>
              <a:ext uri="{FF2B5EF4-FFF2-40B4-BE49-F238E27FC236}">
                <a16:creationId xmlns:a16="http://schemas.microsoft.com/office/drawing/2014/main" id="{C10363B7-E922-4BCE-A2B5-99CEAD684A76}"/>
              </a:ext>
            </a:extLst>
          </p:cNvPr>
          <p:cNvPicPr>
            <a:picLocks noChangeAspect="1"/>
          </p:cNvPicPr>
          <p:nvPr/>
        </p:nvPicPr>
        <p:blipFill>
          <a:blip r:embed="rId3"/>
          <a:stretch>
            <a:fillRect/>
          </a:stretch>
        </p:blipFill>
        <p:spPr>
          <a:xfrm>
            <a:off x="2226365" y="889647"/>
            <a:ext cx="7513984" cy="4930868"/>
          </a:xfrm>
          <a:prstGeom prst="rect">
            <a:avLst/>
          </a:prstGeom>
        </p:spPr>
      </p:pic>
    </p:spTree>
    <p:extLst>
      <p:ext uri="{BB962C8B-B14F-4D97-AF65-F5344CB8AC3E}">
        <p14:creationId xmlns:p14="http://schemas.microsoft.com/office/powerpoint/2010/main" val="17733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166687" y="261527"/>
            <a:ext cx="11372850"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Workforce Absence, by Region</a:t>
            </a:r>
          </a:p>
          <a:p>
            <a:r>
              <a:rPr lang="en-GB" b="1" dirty="0">
                <a:latin typeface="Arial" panose="020B0604020202020204" pitchFamily="34" charset="0"/>
                <a:cs typeface="Arial" panose="020B0604020202020204" pitchFamily="34" charset="0"/>
              </a:rPr>
              <a:t>(as of 09:30 hrs 03/05/2022)</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88" y="12223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a:xfrm>
            <a:off x="371475" y="6486801"/>
            <a:ext cx="11325225" cy="234674"/>
          </a:xfrm>
        </p:spPr>
        <p:txBody>
          <a:bodyPr/>
          <a:lstStyle/>
          <a:p>
            <a:r>
              <a:rPr lang="en-GB" dirty="0"/>
              <a:t>The information included in this pack is classified as sensitive and circulation is restricted.  Contents must not be shared further.</a:t>
            </a:r>
          </a:p>
        </p:txBody>
      </p:sp>
      <p:sp>
        <p:nvSpPr>
          <p:cNvPr id="9" name="TextBox 8">
            <a:extLst>
              <a:ext uri="{FF2B5EF4-FFF2-40B4-BE49-F238E27FC236}">
                <a16:creationId xmlns:a16="http://schemas.microsoft.com/office/drawing/2014/main" id="{6AE694F1-18E5-4457-A09D-639812FD7D3F}"/>
              </a:ext>
            </a:extLst>
          </p:cNvPr>
          <p:cNvSpPr txBox="1"/>
          <p:nvPr/>
        </p:nvSpPr>
        <p:spPr>
          <a:xfrm>
            <a:off x="166687" y="5369209"/>
            <a:ext cx="11858626"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North East and Yorkshire has consistently seen the highest staff absence rates due to non-covid reasons.</a:t>
            </a:r>
            <a:br>
              <a:rPr lang="en-GB" sz="1200" b="1" dirty="0">
                <a:latin typeface="Arial" panose="020B0604020202020204" pitchFamily="34" charset="0"/>
                <a:cs typeface="Arial" panose="020B0604020202020204" pitchFamily="34" charset="0"/>
              </a:rPr>
            </a:br>
            <a:endParaRPr lang="en-GB"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South West and North East and Yorkshire are currently showing the highest staff absence due to covid related reasons.</a:t>
            </a:r>
          </a:p>
          <a:p>
            <a:pPr algn="ctr"/>
            <a:endParaRPr lang="en-GB" sz="12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DA059AD-3E6E-4D93-9D75-2A9BEF01FB0E}"/>
              </a:ext>
            </a:extLst>
          </p:cNvPr>
          <p:cNvPicPr>
            <a:picLocks noChangeAspect="1"/>
          </p:cNvPicPr>
          <p:nvPr/>
        </p:nvPicPr>
        <p:blipFill>
          <a:blip r:embed="rId3"/>
          <a:stretch>
            <a:fillRect/>
          </a:stretch>
        </p:blipFill>
        <p:spPr>
          <a:xfrm>
            <a:off x="26906" y="1728068"/>
            <a:ext cx="12138188" cy="3401863"/>
          </a:xfrm>
          <a:prstGeom prst="rect">
            <a:avLst/>
          </a:prstGeom>
        </p:spPr>
      </p:pic>
    </p:spTree>
    <p:extLst>
      <p:ext uri="{BB962C8B-B14F-4D97-AF65-F5344CB8AC3E}">
        <p14:creationId xmlns:p14="http://schemas.microsoft.com/office/powerpoint/2010/main" val="216685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228600" y="142856"/>
            <a:ext cx="1137285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Visiting (as of 09:30 hrs 03/05/2022)</a:t>
            </a:r>
          </a:p>
        </p:txBody>
      </p:sp>
      <p:sp>
        <p:nvSpPr>
          <p:cNvPr id="10" name="Footer Placeholder 9"/>
          <p:cNvSpPr>
            <a:spLocks noGrp="1"/>
          </p:cNvSpPr>
          <p:nvPr>
            <p:ph type="ftr" sz="quarter" idx="11"/>
          </p:nvPr>
        </p:nvSpPr>
        <p:spPr>
          <a:xfrm>
            <a:off x="304800" y="6638329"/>
            <a:ext cx="11506200" cy="219671"/>
          </a:xfrm>
        </p:spPr>
        <p:txBody>
          <a:bodyPr/>
          <a:lstStyle/>
          <a:p>
            <a:r>
              <a:rPr lang="en-GB" dirty="0"/>
              <a:t>The information included in this pack is classified as sensitive and circulation is restricted.  Contents must not be shared further.</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25" y="128746"/>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A357CEC6-6B2A-44F1-AC3A-C6585C7B6165}"/>
              </a:ext>
            </a:extLst>
          </p:cNvPr>
          <p:cNvSpPr/>
          <p:nvPr/>
        </p:nvSpPr>
        <p:spPr>
          <a:xfrm>
            <a:off x="2014331" y="1771093"/>
            <a:ext cx="287056" cy="265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A0D162D8-92EE-48A1-9AC2-80E9BF4187BC}"/>
              </a:ext>
            </a:extLst>
          </p:cNvPr>
          <p:cNvSpPr txBox="1"/>
          <p:nvPr/>
        </p:nvSpPr>
        <p:spPr>
          <a:xfrm>
            <a:off x="106017" y="6215268"/>
            <a:ext cx="11990733" cy="276999"/>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From 14636 locations; 380,501 Staff were tested as part of location testing (last 7 days), 69,840 staff were not tested as part of location testing (last 7 days). </a:t>
            </a:r>
          </a:p>
        </p:txBody>
      </p:sp>
      <p:pic>
        <p:nvPicPr>
          <p:cNvPr id="7" name="Picture 6">
            <a:extLst>
              <a:ext uri="{FF2B5EF4-FFF2-40B4-BE49-F238E27FC236}">
                <a16:creationId xmlns:a16="http://schemas.microsoft.com/office/drawing/2014/main" id="{97EBFAE5-3816-429E-B829-08F4FC336301}"/>
              </a:ext>
            </a:extLst>
          </p:cNvPr>
          <p:cNvPicPr>
            <a:picLocks noChangeAspect="1"/>
          </p:cNvPicPr>
          <p:nvPr/>
        </p:nvPicPr>
        <p:blipFill>
          <a:blip r:embed="rId3"/>
          <a:stretch>
            <a:fillRect/>
          </a:stretch>
        </p:blipFill>
        <p:spPr>
          <a:xfrm>
            <a:off x="1636643" y="3531322"/>
            <a:ext cx="8918713" cy="2325510"/>
          </a:xfrm>
          <a:prstGeom prst="rect">
            <a:avLst/>
          </a:prstGeom>
        </p:spPr>
      </p:pic>
      <p:pic>
        <p:nvPicPr>
          <p:cNvPr id="11" name="Picture 10">
            <a:extLst>
              <a:ext uri="{FF2B5EF4-FFF2-40B4-BE49-F238E27FC236}">
                <a16:creationId xmlns:a16="http://schemas.microsoft.com/office/drawing/2014/main" id="{5CF9F721-8F2D-4634-8BAA-76CD2912875E}"/>
              </a:ext>
            </a:extLst>
          </p:cNvPr>
          <p:cNvPicPr>
            <a:picLocks noChangeAspect="1"/>
          </p:cNvPicPr>
          <p:nvPr/>
        </p:nvPicPr>
        <p:blipFill>
          <a:blip r:embed="rId4"/>
          <a:stretch>
            <a:fillRect/>
          </a:stretch>
        </p:blipFill>
        <p:spPr>
          <a:xfrm>
            <a:off x="1857486" y="543546"/>
            <a:ext cx="8477028" cy="2996657"/>
          </a:xfrm>
          <a:prstGeom prst="rect">
            <a:avLst/>
          </a:prstGeom>
        </p:spPr>
      </p:pic>
    </p:spTree>
    <p:extLst>
      <p:ext uri="{BB962C8B-B14F-4D97-AF65-F5344CB8AC3E}">
        <p14:creationId xmlns:p14="http://schemas.microsoft.com/office/powerpoint/2010/main" val="1090780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228600" y="260584"/>
            <a:ext cx="11372850" cy="353943"/>
          </a:xfrm>
          <a:prstGeom prst="rect">
            <a:avLst/>
          </a:prstGeom>
          <a:noFill/>
        </p:spPr>
        <p:txBody>
          <a:bodyPr wrap="square" rtlCol="0">
            <a:spAutoFit/>
          </a:bodyPr>
          <a:lstStyle/>
          <a:p>
            <a:r>
              <a:rPr lang="en-GB" sz="1700" b="1" dirty="0">
                <a:latin typeface="Arial" panose="020B0604020202020204" pitchFamily="34" charset="0"/>
                <a:cs typeface="Arial" panose="020B0604020202020204" pitchFamily="34" charset="0"/>
              </a:rPr>
              <a:t>Capacity Tracker: Care Home Monthly Derived Occupancy Rates (England) (as of 09:30 hrs 03/05/2022)</a:t>
            </a:r>
          </a:p>
        </p:txBody>
      </p:sp>
      <p:sp>
        <p:nvSpPr>
          <p:cNvPr id="7" name="TextBox 6"/>
          <p:cNvSpPr txBox="1"/>
          <p:nvPr/>
        </p:nvSpPr>
        <p:spPr>
          <a:xfrm>
            <a:off x="130630" y="5958559"/>
            <a:ext cx="11737520"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Occupancy rates show an increase from July 2021 with current position at 85% nationally in May to date.</a:t>
            </a:r>
          </a:p>
          <a:p>
            <a:pPr algn="ctr"/>
            <a:r>
              <a:rPr lang="en-GB" sz="1200" b="1" i="1" dirty="0">
                <a:latin typeface="Arial" panose="020B0604020202020204" pitchFamily="34" charset="0"/>
                <a:cs typeface="Arial" panose="020B0604020202020204" pitchFamily="34" charset="0"/>
              </a:rPr>
              <a:t>Occupancy / Used Capacity is derived from CQC registered capacity minus declared vacancies. </a:t>
            </a:r>
            <a:endParaRPr lang="en-GB" sz="1200" i="1"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400050" y="6356350"/>
            <a:ext cx="11353800" cy="365125"/>
          </a:xfrm>
        </p:spPr>
        <p:txBody>
          <a:bodyPr/>
          <a:lstStyle/>
          <a:p>
            <a:r>
              <a:rPr lang="en-GB" dirty="0"/>
              <a:t>The information included in this pack is classified as sensitive and circulation is restricted.  Contents must not be shared further.</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6138" y="20922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1F8F8E73-C1A7-4AE2-B013-D19247C74828}"/>
              </a:ext>
            </a:extLst>
          </p:cNvPr>
          <p:cNvPicPr>
            <a:picLocks noChangeAspect="1"/>
          </p:cNvPicPr>
          <p:nvPr/>
        </p:nvPicPr>
        <p:blipFill>
          <a:blip r:embed="rId4"/>
          <a:stretch>
            <a:fillRect/>
          </a:stretch>
        </p:blipFill>
        <p:spPr>
          <a:xfrm>
            <a:off x="0" y="1083243"/>
            <a:ext cx="12192000" cy="4691514"/>
          </a:xfrm>
          <a:prstGeom prst="rect">
            <a:avLst/>
          </a:prstGeom>
        </p:spPr>
      </p:pic>
    </p:spTree>
    <p:extLst>
      <p:ext uri="{BB962C8B-B14F-4D97-AF65-F5344CB8AC3E}">
        <p14:creationId xmlns:p14="http://schemas.microsoft.com/office/powerpoint/2010/main" val="85737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130629" y="260584"/>
            <a:ext cx="1137285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Daily Stated Occupancy Rates by Region (as of 09:30 hrs 03/05/2022) </a:t>
            </a:r>
          </a:p>
        </p:txBody>
      </p:sp>
      <p:sp>
        <p:nvSpPr>
          <p:cNvPr id="7" name="TextBox 6"/>
          <p:cNvSpPr txBox="1"/>
          <p:nvPr/>
        </p:nvSpPr>
        <p:spPr>
          <a:xfrm>
            <a:off x="130629" y="6064319"/>
            <a:ext cx="11918495"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Daily rates captured from 11/12/20. Stated resident occupancy rates peaked in mid-December 2021, with London showing an above average occupancy rate.</a:t>
            </a:r>
          </a:p>
          <a:p>
            <a:pPr algn="ctr"/>
            <a:endParaRPr lang="en-GB" sz="12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389163" y="6387484"/>
            <a:ext cx="11401425" cy="365125"/>
          </a:xfrm>
          <a:ln>
            <a:noFill/>
          </a:ln>
        </p:spPr>
        <p:txBody>
          <a:bodyPr/>
          <a:lstStyle/>
          <a:p>
            <a:r>
              <a:rPr lang="en-GB" dirty="0"/>
              <a:t>The information included in this pack is classified as sensitive and circulation is restricted.  Contents must not be shared further.</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1387" y="209227"/>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E2DB99E-0713-4F1B-830B-BB4F2CDD55F3}"/>
              </a:ext>
            </a:extLst>
          </p:cNvPr>
          <p:cNvPicPr>
            <a:picLocks noChangeAspect="1"/>
          </p:cNvPicPr>
          <p:nvPr/>
        </p:nvPicPr>
        <p:blipFill>
          <a:blip r:embed="rId3"/>
          <a:stretch>
            <a:fillRect/>
          </a:stretch>
        </p:blipFill>
        <p:spPr>
          <a:xfrm>
            <a:off x="664276" y="1050602"/>
            <a:ext cx="10851198" cy="4997792"/>
          </a:xfrm>
          <a:prstGeom prst="rect">
            <a:avLst/>
          </a:prstGeom>
        </p:spPr>
      </p:pic>
    </p:spTree>
    <p:extLst>
      <p:ext uri="{BB962C8B-B14F-4D97-AF65-F5344CB8AC3E}">
        <p14:creationId xmlns:p14="http://schemas.microsoft.com/office/powerpoint/2010/main" val="349174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81E1-19AE-4B9D-8099-AE28BF7BCD2D}"/>
              </a:ext>
            </a:extLst>
          </p:cNvPr>
          <p:cNvSpPr>
            <a:spLocks noGrp="1"/>
          </p:cNvSpPr>
          <p:nvPr>
            <p:ph type="ctrTitle"/>
          </p:nvPr>
        </p:nvSpPr>
        <p:spPr>
          <a:xfrm>
            <a:off x="1524000" y="1150938"/>
            <a:ext cx="9144000" cy="2387600"/>
          </a:xfrm>
        </p:spPr>
        <p:txBody>
          <a:bodyPr>
            <a:normAutofit/>
          </a:bodyPr>
          <a:lstStyle/>
          <a:p>
            <a:r>
              <a:rPr lang="en-GB" sz="3600" dirty="0">
                <a:latin typeface="Arial" panose="020B0604020202020204" pitchFamily="34" charset="0"/>
                <a:cs typeface="Arial" panose="020B0604020202020204" pitchFamily="34" charset="0"/>
              </a:rPr>
              <a:t>Homecare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2313" y="1275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38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F34113-640F-4E41-91B2-D0F29F1EF51C}"/>
              </a:ext>
            </a:extLst>
          </p:cNvPr>
          <p:cNvSpPr/>
          <p:nvPr/>
        </p:nvSpPr>
        <p:spPr>
          <a:xfrm>
            <a:off x="488249" y="449997"/>
            <a:ext cx="9389398"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Capacity Tracker Homecare Survey Data</a:t>
            </a:r>
          </a:p>
          <a:p>
            <a:r>
              <a:rPr lang="en-GB" b="1" dirty="0">
                <a:latin typeface="Arial" panose="020B0604020202020204" pitchFamily="34" charset="0"/>
                <a:cs typeface="Arial" panose="020B0604020202020204" pitchFamily="34" charset="0"/>
              </a:rPr>
              <a:t>Reported within the last 7 Days (as of 09:30 hrs 03/05/2022)</a:t>
            </a:r>
          </a:p>
        </p:txBody>
      </p:sp>
      <p:sp>
        <p:nvSpPr>
          <p:cNvPr id="12" name="TextBox 11"/>
          <p:cNvSpPr txBox="1"/>
          <p:nvPr/>
        </p:nvSpPr>
        <p:spPr>
          <a:xfrm>
            <a:off x="346229" y="5946338"/>
            <a:ext cx="7617791" cy="461665"/>
          </a:xfrm>
          <a:prstGeom prst="rect">
            <a:avLst/>
          </a:prstGeom>
          <a:noFill/>
        </p:spPr>
        <p:txBody>
          <a:bodyPr wrap="none" rtlCol="0">
            <a:spAutoFit/>
          </a:bodyPr>
          <a:lstStyle/>
          <a:p>
            <a:r>
              <a:rPr lang="en-GB" sz="1200" b="1" dirty="0">
                <a:latin typeface="Arial" panose="020B0604020202020204" pitchFamily="34" charset="0"/>
                <a:cs typeface="Arial" panose="020B0604020202020204" pitchFamily="34" charset="0"/>
              </a:rPr>
              <a:t>2052 (21%) providers updated homecare survey data in previous 48hrs; 6713 (68%) in previous 7 days</a:t>
            </a:r>
          </a:p>
          <a:p>
            <a:r>
              <a:rPr lang="en-GB" sz="1200" b="1" i="1" dirty="0">
                <a:latin typeface="Arial" panose="020B0604020202020204" pitchFamily="34" charset="0"/>
                <a:cs typeface="Arial" panose="020B0604020202020204" pitchFamily="34" charset="0"/>
              </a:rPr>
              <a:t>[last week's data: 4267 in 48 hours (44%), </a:t>
            </a:r>
            <a:r>
              <a:rPr lang="en-GB" sz="1200" b="1" dirty="0">
                <a:latin typeface="Arial" panose="020B0604020202020204" pitchFamily="34" charset="0"/>
                <a:cs typeface="Arial" panose="020B0604020202020204" pitchFamily="34" charset="0"/>
              </a:rPr>
              <a:t>7224 </a:t>
            </a:r>
            <a:r>
              <a:rPr lang="en-GB" sz="1200" b="1" i="1" dirty="0">
                <a:latin typeface="Arial" panose="020B0604020202020204" pitchFamily="34" charset="0"/>
                <a:cs typeface="Arial" panose="020B0604020202020204" pitchFamily="34" charset="0"/>
              </a:rPr>
              <a:t>in 7 days (74%)]</a:t>
            </a:r>
            <a:endParaRPr lang="en-GB" sz="12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3743" y="163061"/>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346229" y="6438900"/>
            <a:ext cx="11445721" cy="282575"/>
          </a:xfrm>
        </p:spPr>
        <p:txBody>
          <a:bodyPr/>
          <a:lstStyle/>
          <a:p>
            <a:r>
              <a:rPr lang="en-GB" dirty="0"/>
              <a:t>The information included in this pack is classified as sensitive and circulation is restricted.  Contents must not be shared further.</a:t>
            </a:r>
          </a:p>
        </p:txBody>
      </p:sp>
      <p:pic>
        <p:nvPicPr>
          <p:cNvPr id="2" name="Picture 1">
            <a:extLst>
              <a:ext uri="{FF2B5EF4-FFF2-40B4-BE49-F238E27FC236}">
                <a16:creationId xmlns:a16="http://schemas.microsoft.com/office/drawing/2014/main" id="{DDFBF077-2971-4769-B0FC-6E7C4DB154B7}"/>
              </a:ext>
            </a:extLst>
          </p:cNvPr>
          <p:cNvPicPr>
            <a:picLocks noChangeAspect="1"/>
          </p:cNvPicPr>
          <p:nvPr/>
        </p:nvPicPr>
        <p:blipFill>
          <a:blip r:embed="rId3"/>
          <a:stretch>
            <a:fillRect/>
          </a:stretch>
        </p:blipFill>
        <p:spPr>
          <a:xfrm>
            <a:off x="0" y="2328672"/>
            <a:ext cx="12192000" cy="2200656"/>
          </a:xfrm>
          <a:prstGeom prst="rect">
            <a:avLst/>
          </a:prstGeom>
        </p:spPr>
      </p:pic>
    </p:spTree>
    <p:extLst>
      <p:ext uri="{BB962C8B-B14F-4D97-AF65-F5344CB8AC3E}">
        <p14:creationId xmlns:p14="http://schemas.microsoft.com/office/powerpoint/2010/main" val="257487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F34113-640F-4E41-91B2-D0F29F1EF51C}"/>
              </a:ext>
            </a:extLst>
          </p:cNvPr>
          <p:cNvSpPr/>
          <p:nvPr/>
        </p:nvSpPr>
        <p:spPr>
          <a:xfrm>
            <a:off x="281468" y="311938"/>
            <a:ext cx="11582400"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Capacity Tracker Business Continuity Data (Care Homes with 1 or more Covid case)</a:t>
            </a:r>
          </a:p>
          <a:p>
            <a:r>
              <a:rPr lang="en-GB" b="1" dirty="0">
                <a:latin typeface="Arial" panose="020B0604020202020204" pitchFamily="34" charset="0"/>
                <a:cs typeface="Arial" panose="020B0604020202020204" pitchFamily="34" charset="0"/>
              </a:rPr>
              <a:t>Reported within the last 7 Days (as of 09:30 hrs 03/05/2022)</a:t>
            </a:r>
          </a:p>
        </p:txBody>
      </p:sp>
      <p:sp>
        <p:nvSpPr>
          <p:cNvPr id="12" name="TextBox 11"/>
          <p:cNvSpPr txBox="1"/>
          <p:nvPr/>
        </p:nvSpPr>
        <p:spPr>
          <a:xfrm>
            <a:off x="452555" y="5631571"/>
            <a:ext cx="10731346"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1787 (12.1%) providers reported one or more current Covid case in previous 7 days.</a:t>
            </a:r>
          </a:p>
          <a:p>
            <a:r>
              <a:rPr lang="en-GB" sz="1200" b="1" dirty="0">
                <a:latin typeface="Arial" panose="020B0604020202020204" pitchFamily="34" charset="0"/>
                <a:cs typeface="Arial" panose="020B0604020202020204" pitchFamily="34" charset="0"/>
              </a:rPr>
              <a:t>(</a:t>
            </a:r>
            <a:r>
              <a:rPr lang="en-GB" sz="1200" b="1" i="1" dirty="0">
                <a:latin typeface="Arial" panose="020B0604020202020204" pitchFamily="34" charset="0"/>
                <a:cs typeface="Arial" panose="020B0604020202020204" pitchFamily="34" charset="0"/>
              </a:rPr>
              <a:t>last week's data: 2239 (15.1%) in previous 7 days)</a:t>
            </a:r>
            <a:endParaRPr lang="en-GB" sz="12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3743" y="163061"/>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a:xfrm>
            <a:off x="346229" y="6619875"/>
            <a:ext cx="11664796" cy="191323"/>
          </a:xfrm>
        </p:spPr>
        <p:txBody>
          <a:bodyPr/>
          <a:lstStyle/>
          <a:p>
            <a:r>
              <a:rPr lang="en-GB" dirty="0"/>
              <a:t>The information included in this pack is classified as sensitive and circulation is restricted.  Contents must not be shared further.</a:t>
            </a:r>
          </a:p>
        </p:txBody>
      </p:sp>
      <p:pic>
        <p:nvPicPr>
          <p:cNvPr id="10" name="Picture 9">
            <a:extLst>
              <a:ext uri="{FF2B5EF4-FFF2-40B4-BE49-F238E27FC236}">
                <a16:creationId xmlns:a16="http://schemas.microsoft.com/office/drawing/2014/main" id="{9BD4B0D5-4014-4771-8646-59C1C1B5688C}"/>
              </a:ext>
            </a:extLst>
          </p:cNvPr>
          <p:cNvPicPr>
            <a:picLocks noChangeAspect="1"/>
          </p:cNvPicPr>
          <p:nvPr/>
        </p:nvPicPr>
        <p:blipFill>
          <a:blip r:embed="rId3"/>
          <a:stretch>
            <a:fillRect/>
          </a:stretch>
        </p:blipFill>
        <p:spPr>
          <a:xfrm>
            <a:off x="132935" y="1661820"/>
            <a:ext cx="11904594" cy="3234196"/>
          </a:xfrm>
          <a:prstGeom prst="rect">
            <a:avLst/>
          </a:prstGeom>
        </p:spPr>
      </p:pic>
    </p:spTree>
    <p:extLst>
      <p:ext uri="{BB962C8B-B14F-4D97-AF65-F5344CB8AC3E}">
        <p14:creationId xmlns:p14="http://schemas.microsoft.com/office/powerpoint/2010/main" val="224090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662017-C565-4D4F-B827-86F786F0EA28}"/>
              </a:ext>
            </a:extLst>
          </p:cNvPr>
          <p:cNvSpPr txBox="1"/>
          <p:nvPr/>
        </p:nvSpPr>
        <p:spPr>
          <a:xfrm>
            <a:off x="129363" y="5550245"/>
            <a:ext cx="11744325" cy="954107"/>
          </a:xfrm>
          <a:prstGeom prst="rect">
            <a:avLst/>
          </a:prstGeom>
          <a:noFill/>
        </p:spPr>
        <p:txBody>
          <a:bodyPr wrap="square" rtlCol="0">
            <a:spAutoFit/>
          </a:bodyPr>
          <a:lstStyle/>
          <a:p>
            <a:r>
              <a:rPr lang="en-GB" sz="1400" b="1" dirty="0"/>
              <a:t>Workforce Summary</a:t>
            </a:r>
          </a:p>
          <a:p>
            <a:pPr marL="285750" indent="-285750">
              <a:buFont typeface="Arial" panose="020B0604020202020204" pitchFamily="34" charset="0"/>
              <a:buChar char="•"/>
            </a:pPr>
            <a:r>
              <a:rPr lang="en-GB" sz="1400" b="1" dirty="0"/>
              <a:t>Registered nursing: Total Absence 1,620 (7%), (</a:t>
            </a:r>
            <a:r>
              <a:rPr lang="en-GB" sz="1400" b="1" i="1" dirty="0"/>
              <a:t>last week's data: 7%)</a:t>
            </a:r>
          </a:p>
          <a:p>
            <a:pPr marL="285750" indent="-285750">
              <a:buFont typeface="Arial" panose="020B0604020202020204" pitchFamily="34" charset="0"/>
              <a:buChar char="•"/>
            </a:pPr>
            <a:r>
              <a:rPr lang="en-GB" sz="1400" b="1" dirty="0"/>
              <a:t>Care Providing Staff: Total Absence 19,234 (7%), (</a:t>
            </a:r>
            <a:r>
              <a:rPr lang="en-GB" sz="1400" b="1" i="1" dirty="0"/>
              <a:t>last week's data: 7%)</a:t>
            </a:r>
            <a:endParaRPr lang="en-GB" sz="1400" b="1" dirty="0"/>
          </a:p>
          <a:p>
            <a:pPr marL="285750" indent="-285750">
              <a:buFont typeface="Arial" panose="020B0604020202020204" pitchFamily="34" charset="0"/>
              <a:buChar char="•"/>
            </a:pPr>
            <a:endParaRPr lang="en-GB" sz="1400" b="1" dirty="0"/>
          </a:p>
        </p:txBody>
      </p:sp>
      <p:sp>
        <p:nvSpPr>
          <p:cNvPr id="9" name="Rectangle 8">
            <a:extLst>
              <a:ext uri="{FF2B5EF4-FFF2-40B4-BE49-F238E27FC236}">
                <a16:creationId xmlns:a16="http://schemas.microsoft.com/office/drawing/2014/main" id="{DE8F2B68-97B8-48AD-9C11-E2C6A391A7FD}"/>
              </a:ext>
            </a:extLst>
          </p:cNvPr>
          <p:cNvSpPr/>
          <p:nvPr/>
        </p:nvSpPr>
        <p:spPr>
          <a:xfrm>
            <a:off x="304800" y="397228"/>
            <a:ext cx="11582400" cy="646331"/>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Capacity Tracker - Workforce data (Care Homes)</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Reported within the last 7 days (as of 09:30 hrs 03/05/2022)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9463" y="91635"/>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a:xfrm>
            <a:off x="714375" y="6562725"/>
            <a:ext cx="11048538" cy="255627"/>
          </a:xfrm>
        </p:spPr>
        <p:txBody>
          <a:bodyPr/>
          <a:lstStyle/>
          <a:p>
            <a:r>
              <a:rPr lang="en-GB" dirty="0"/>
              <a:t>The information included in this pack is classified as sensitive and circulation is restricted.  Contents must not be shared further.</a:t>
            </a:r>
          </a:p>
        </p:txBody>
      </p:sp>
      <p:pic>
        <p:nvPicPr>
          <p:cNvPr id="2" name="Picture 1">
            <a:extLst>
              <a:ext uri="{FF2B5EF4-FFF2-40B4-BE49-F238E27FC236}">
                <a16:creationId xmlns:a16="http://schemas.microsoft.com/office/drawing/2014/main" id="{D69E520E-9A45-42E5-91D4-8695A97CFE25}"/>
              </a:ext>
            </a:extLst>
          </p:cNvPr>
          <p:cNvPicPr>
            <a:picLocks noChangeAspect="1"/>
          </p:cNvPicPr>
          <p:nvPr/>
        </p:nvPicPr>
        <p:blipFill>
          <a:blip r:embed="rId4"/>
          <a:stretch>
            <a:fillRect/>
          </a:stretch>
        </p:blipFill>
        <p:spPr>
          <a:xfrm>
            <a:off x="79276" y="1881810"/>
            <a:ext cx="12033448" cy="2567042"/>
          </a:xfrm>
          <a:prstGeom prst="rect">
            <a:avLst/>
          </a:prstGeom>
        </p:spPr>
      </p:pic>
    </p:spTree>
    <p:extLst>
      <p:ext uri="{BB962C8B-B14F-4D97-AF65-F5344CB8AC3E}">
        <p14:creationId xmlns:p14="http://schemas.microsoft.com/office/powerpoint/2010/main" val="366226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BA8884-EA15-4ACD-A1EC-C1E2FB450CE9}"/>
              </a:ext>
            </a:extLst>
          </p:cNvPr>
          <p:cNvSpPr/>
          <p:nvPr/>
        </p:nvSpPr>
        <p:spPr>
          <a:xfrm>
            <a:off x="209088" y="248982"/>
            <a:ext cx="11784644"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Care Homes – Vacancy data, reported at any time (as of 09:30 hrs 03/05/2022) </a:t>
            </a:r>
          </a:p>
        </p:txBody>
      </p:sp>
      <p:sp>
        <p:nvSpPr>
          <p:cNvPr id="10" name="TextBox 9"/>
          <p:cNvSpPr txBox="1"/>
          <p:nvPr/>
        </p:nvSpPr>
        <p:spPr>
          <a:xfrm>
            <a:off x="323388" y="5943788"/>
            <a:ext cx="11670344" cy="461665"/>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14684 (99%) providers updated at any time / 14788 CQC Registered Care Homes </a:t>
            </a:r>
          </a:p>
          <a:p>
            <a:r>
              <a:rPr lang="en-GB" sz="1200" b="1" dirty="0">
                <a:latin typeface="Arial" panose="020B0604020202020204" pitchFamily="34" charset="0"/>
                <a:cs typeface="Arial" panose="020B0604020202020204" pitchFamily="34" charset="0"/>
              </a:rPr>
              <a:t>(</a:t>
            </a:r>
            <a:r>
              <a:rPr lang="en-GB" sz="1200" b="1" i="1" dirty="0">
                <a:latin typeface="Arial" panose="020B0604020202020204" pitchFamily="34" charset="0"/>
                <a:cs typeface="Arial" panose="020B0604020202020204" pitchFamily="34" charset="0"/>
              </a:rPr>
              <a:t>last week’s data: 99% updated any time</a:t>
            </a:r>
            <a:r>
              <a:rPr lang="en-GB" sz="1200" b="1" dirty="0">
                <a:latin typeface="Arial" panose="020B0604020202020204" pitchFamily="34" charset="0"/>
                <a:cs typeface="Arial" panose="020B0604020202020204" pitchFamily="34" charset="0"/>
              </a:rPr>
              <a:t>)</a:t>
            </a:r>
          </a:p>
        </p:txBody>
      </p:sp>
      <p:sp>
        <p:nvSpPr>
          <p:cNvPr id="5" name="Footer Placeholder 4"/>
          <p:cNvSpPr>
            <a:spLocks noGrp="1"/>
          </p:cNvSpPr>
          <p:nvPr>
            <p:ph type="ftr" sz="quarter" idx="11"/>
          </p:nvPr>
        </p:nvSpPr>
        <p:spPr>
          <a:xfrm>
            <a:off x="762000" y="6643992"/>
            <a:ext cx="11231732" cy="61555"/>
          </a:xfrm>
        </p:spPr>
        <p:txBody>
          <a:bodyPr/>
          <a:lstStyle/>
          <a:p>
            <a:r>
              <a:rPr lang="en-GB" dirty="0"/>
              <a:t>The information included in this pack is classified as sensitive and circulation is restricted.  Contents must not be shared further.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2225" y="197627"/>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7F32C49A-4063-4E1B-84BC-E454B396EA00}"/>
              </a:ext>
            </a:extLst>
          </p:cNvPr>
          <p:cNvPicPr>
            <a:picLocks noChangeAspect="1"/>
          </p:cNvPicPr>
          <p:nvPr/>
        </p:nvPicPr>
        <p:blipFill>
          <a:blip r:embed="rId4"/>
          <a:stretch>
            <a:fillRect/>
          </a:stretch>
        </p:blipFill>
        <p:spPr>
          <a:xfrm>
            <a:off x="128509" y="1713156"/>
            <a:ext cx="11934982" cy="3431687"/>
          </a:xfrm>
          <a:prstGeom prst="rect">
            <a:avLst/>
          </a:prstGeom>
        </p:spPr>
      </p:pic>
    </p:spTree>
    <p:extLst>
      <p:ext uri="{BB962C8B-B14F-4D97-AF65-F5344CB8AC3E}">
        <p14:creationId xmlns:p14="http://schemas.microsoft.com/office/powerpoint/2010/main" val="153341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BA8884-EA15-4ACD-A1EC-C1E2FB450CE9}"/>
              </a:ext>
            </a:extLst>
          </p:cNvPr>
          <p:cNvSpPr/>
          <p:nvPr/>
        </p:nvSpPr>
        <p:spPr>
          <a:xfrm>
            <a:off x="185547" y="265629"/>
            <a:ext cx="11784644"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Care Homes – Covid vaccinations, all results reported (as of 09:30 hrs 03/05/2022) </a:t>
            </a:r>
          </a:p>
        </p:txBody>
      </p:sp>
      <p:sp>
        <p:nvSpPr>
          <p:cNvPr id="9" name="TextBox 8"/>
          <p:cNvSpPr txBox="1"/>
          <p:nvPr/>
        </p:nvSpPr>
        <p:spPr>
          <a:xfrm>
            <a:off x="300803" y="5218173"/>
            <a:ext cx="11567347" cy="830997"/>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336,325 residents (96%) and 500,296 staff (97%) have received dose 1 to date. 333,766 residents (95%) and 497,562 staff (97%) have received dose 2 to date.</a:t>
            </a:r>
          </a:p>
          <a:p>
            <a:r>
              <a:rPr lang="en-GB" sz="1200" b="1" dirty="0">
                <a:latin typeface="Arial" panose="020B0604020202020204" pitchFamily="34" charset="0"/>
                <a:cs typeface="Arial" panose="020B0604020202020204" pitchFamily="34" charset="0"/>
              </a:rPr>
              <a:t>314,122 residents (90%) and 287,217 staff (56%) have received booster 1 to date. 64,343 residents (18%) have received booster 2 to date. </a:t>
            </a:r>
          </a:p>
          <a:p>
            <a:r>
              <a:rPr lang="en-GB" sz="1200" b="1" i="1" dirty="0">
                <a:latin typeface="Arial" panose="020B0604020202020204" pitchFamily="34" charset="0"/>
                <a:cs typeface="Arial" panose="020B0604020202020204" pitchFamily="34" charset="0"/>
              </a:rPr>
              <a:t>[last week's data: Dose 1 </a:t>
            </a:r>
            <a:r>
              <a:rPr lang="en-GB" sz="1200" b="1" dirty="0">
                <a:latin typeface="Arial" panose="020B0604020202020204" pitchFamily="34" charset="0"/>
                <a:cs typeface="Arial" panose="020B0604020202020204" pitchFamily="34" charset="0"/>
              </a:rPr>
              <a:t>335,881 </a:t>
            </a:r>
            <a:r>
              <a:rPr lang="en-GB" sz="1200" b="1" i="1" dirty="0">
                <a:latin typeface="Arial" panose="020B0604020202020204" pitchFamily="34" charset="0"/>
                <a:cs typeface="Arial" panose="020B0604020202020204" pitchFamily="34" charset="0"/>
              </a:rPr>
              <a:t>residents (96%); 499,991</a:t>
            </a:r>
            <a:r>
              <a:rPr lang="en-GB" sz="1200" b="1" dirty="0">
                <a:latin typeface="Arial" panose="020B0604020202020204" pitchFamily="34" charset="0"/>
                <a:cs typeface="Arial" panose="020B0604020202020204" pitchFamily="34" charset="0"/>
              </a:rPr>
              <a:t> </a:t>
            </a:r>
            <a:r>
              <a:rPr lang="en-GB" sz="1200" b="1" i="1" dirty="0">
                <a:latin typeface="Arial" panose="020B0604020202020204" pitchFamily="34" charset="0"/>
                <a:cs typeface="Arial" panose="020B0604020202020204" pitchFamily="34" charset="0"/>
              </a:rPr>
              <a:t>staff (97%); Dose 2 </a:t>
            </a:r>
            <a:r>
              <a:rPr lang="en-GB" sz="1200" b="1" dirty="0">
                <a:latin typeface="Arial" panose="020B0604020202020204" pitchFamily="34" charset="0"/>
                <a:cs typeface="Arial" panose="020B0604020202020204" pitchFamily="34" charset="0"/>
              </a:rPr>
              <a:t>333,353 </a:t>
            </a:r>
            <a:r>
              <a:rPr lang="en-GB" sz="1200" b="1" i="1" dirty="0">
                <a:latin typeface="Arial" panose="020B0604020202020204" pitchFamily="34" charset="0"/>
                <a:cs typeface="Arial" panose="020B0604020202020204" pitchFamily="34" charset="0"/>
              </a:rPr>
              <a:t>residents (95%); </a:t>
            </a:r>
            <a:r>
              <a:rPr lang="en-GB" sz="1200" b="1" dirty="0">
                <a:latin typeface="Arial" panose="020B0604020202020204" pitchFamily="34" charset="0"/>
                <a:cs typeface="Arial" panose="020B0604020202020204" pitchFamily="34" charset="0"/>
              </a:rPr>
              <a:t>497,263 </a:t>
            </a:r>
            <a:r>
              <a:rPr lang="en-GB" sz="1200" b="1" i="1" dirty="0">
                <a:latin typeface="Arial" panose="020B0604020202020204" pitchFamily="34" charset="0"/>
                <a:cs typeface="Arial" panose="020B0604020202020204" pitchFamily="34" charset="0"/>
              </a:rPr>
              <a:t>staff (97%), </a:t>
            </a:r>
          </a:p>
          <a:p>
            <a:r>
              <a:rPr lang="en-GB" sz="1200" b="1" i="1" dirty="0">
                <a:latin typeface="Arial" panose="020B0604020202020204" pitchFamily="34" charset="0"/>
                <a:cs typeface="Arial" panose="020B0604020202020204" pitchFamily="34" charset="0"/>
              </a:rPr>
              <a:t>Booster 1  313,315 residents (90%); 286,140 staff (56%);  Booster 2 347,959 residents (14%)]</a:t>
            </a:r>
          </a:p>
        </p:txBody>
      </p:sp>
      <p:sp>
        <p:nvSpPr>
          <p:cNvPr id="3" name="Footer Placeholder 2"/>
          <p:cNvSpPr>
            <a:spLocks noGrp="1"/>
          </p:cNvSpPr>
          <p:nvPr>
            <p:ph type="ftr" sz="quarter" idx="11"/>
          </p:nvPr>
        </p:nvSpPr>
        <p:spPr>
          <a:xfrm>
            <a:off x="352425" y="6550561"/>
            <a:ext cx="11515725" cy="170914"/>
          </a:xfrm>
        </p:spPr>
        <p:txBody>
          <a:bodyPr/>
          <a:lstStyle/>
          <a:p>
            <a:r>
              <a:rPr lang="en-GB" dirty="0"/>
              <a:t>The information included in this pack is classified as sensitive and circulation is restricted.  Contents must not be shared further.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0066" y="112713"/>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5CD0C785-C381-4DF9-B9CF-B56194F9AF67}"/>
              </a:ext>
            </a:extLst>
          </p:cNvPr>
          <p:cNvSpPr txBox="1"/>
          <p:nvPr/>
        </p:nvSpPr>
        <p:spPr>
          <a:xfrm>
            <a:off x="312326" y="6049170"/>
            <a:ext cx="11567347" cy="276999"/>
          </a:xfrm>
          <a:prstGeom prst="rect">
            <a:avLst/>
          </a:prstGeom>
          <a:noFill/>
        </p:spPr>
        <p:txBody>
          <a:bodyPr wrap="square" rtlCol="0">
            <a:spAutoFit/>
          </a:bodyPr>
          <a:lstStyle/>
          <a:p>
            <a:r>
              <a:rPr lang="en-GB" sz="1200" b="1" dirty="0">
                <a:solidFill>
                  <a:srgbClr val="FF0000"/>
                </a:solidFill>
                <a:latin typeface="Arial" panose="020B0604020202020204" pitchFamily="34" charset="0"/>
                <a:cs typeface="Arial" panose="020B0604020202020204" pitchFamily="34" charset="0"/>
              </a:rPr>
              <a:t>Data available at Local Authority level is also available on Capacity Tracker</a:t>
            </a:r>
            <a:endParaRPr lang="en-GB" sz="1200" b="1" i="1" dirty="0">
              <a:solidFill>
                <a:srgbClr val="FF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052F120-433F-456F-BC09-6FE86A2AA6A5}"/>
              </a:ext>
            </a:extLst>
          </p:cNvPr>
          <p:cNvPicPr>
            <a:picLocks noChangeAspect="1"/>
          </p:cNvPicPr>
          <p:nvPr/>
        </p:nvPicPr>
        <p:blipFill>
          <a:blip r:embed="rId4"/>
          <a:stretch>
            <a:fillRect/>
          </a:stretch>
        </p:blipFill>
        <p:spPr>
          <a:xfrm>
            <a:off x="149092" y="1785084"/>
            <a:ext cx="11885484" cy="2667645"/>
          </a:xfrm>
          <a:prstGeom prst="rect">
            <a:avLst/>
          </a:prstGeom>
        </p:spPr>
      </p:pic>
    </p:spTree>
    <p:extLst>
      <p:ext uri="{BB962C8B-B14F-4D97-AF65-F5344CB8AC3E}">
        <p14:creationId xmlns:p14="http://schemas.microsoft.com/office/powerpoint/2010/main" val="113924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BA8884-EA15-4ACD-A1EC-C1E2FB450CE9}"/>
              </a:ext>
            </a:extLst>
          </p:cNvPr>
          <p:cNvSpPr/>
          <p:nvPr/>
        </p:nvSpPr>
        <p:spPr>
          <a:xfrm>
            <a:off x="203676" y="248982"/>
            <a:ext cx="11784644"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Care Homes – Outbreak data (as of 09:30 hrs 03/05/2022) </a:t>
            </a:r>
          </a:p>
        </p:txBody>
      </p:sp>
      <p:sp>
        <p:nvSpPr>
          <p:cNvPr id="5" name="TextBox 4"/>
          <p:cNvSpPr txBox="1"/>
          <p:nvPr/>
        </p:nvSpPr>
        <p:spPr>
          <a:xfrm>
            <a:off x="985837" y="4571873"/>
            <a:ext cx="9886951" cy="1169551"/>
          </a:xfrm>
          <a:prstGeom prst="rect">
            <a:avLst/>
          </a:prstGeom>
          <a:noFill/>
        </p:spPr>
        <p:txBody>
          <a:bodyPr wrap="square" rtlCol="0">
            <a:spAutoFit/>
          </a:bodyPr>
          <a:lstStyle/>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37694 outbreaks* have been reported since reporting began on 11/06/2020.  Providers may have reported multiple outbreaks during this time (</a:t>
            </a:r>
            <a:r>
              <a:rPr lang="en-GB" sz="1400" b="1" i="1" dirty="0">
                <a:latin typeface="Arial" panose="020B0604020202020204" pitchFamily="34" charset="0"/>
                <a:cs typeface="Arial" panose="020B0604020202020204" pitchFamily="34" charset="0"/>
              </a:rPr>
              <a:t>last week's data: 37548)</a:t>
            </a:r>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4421 outbreaks* are still ongoing (</a:t>
            </a:r>
            <a:r>
              <a:rPr lang="en-GB" sz="1400" b="1" i="1" dirty="0">
                <a:latin typeface="Arial" panose="020B0604020202020204" pitchFamily="34" charset="0"/>
                <a:cs typeface="Arial" panose="020B0604020202020204" pitchFamily="34" charset="0"/>
              </a:rPr>
              <a:t>last week's data: 5348)</a:t>
            </a:r>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33273 outbreaks* are recovered </a:t>
            </a:r>
            <a:r>
              <a:rPr lang="en-GB" sz="1400" b="1" i="1" dirty="0">
                <a:latin typeface="Arial" panose="020B0604020202020204" pitchFamily="34" charset="0"/>
                <a:cs typeface="Arial" panose="020B0604020202020204" pitchFamily="34" charset="0"/>
              </a:rPr>
              <a:t>(last week's data: 32164; 1109 recovered over the last week)</a:t>
            </a: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146 outbreaks* were triggered in the last week (</a:t>
            </a:r>
            <a:r>
              <a:rPr lang="en-GB" sz="1400" b="1" i="1" dirty="0">
                <a:latin typeface="Arial" panose="020B0604020202020204" pitchFamily="34" charset="0"/>
                <a:cs typeface="Arial" panose="020B0604020202020204" pitchFamily="34" charset="0"/>
              </a:rPr>
              <a:t>last week's data: 3336)</a:t>
            </a:r>
            <a:r>
              <a:rPr lang="en-GB" sz="1400" b="1" i="1" dirty="0">
                <a:solidFill>
                  <a:schemeClr val="bg1"/>
                </a:solidFill>
                <a:latin typeface="Arial" panose="020B0604020202020204" pitchFamily="34" charset="0"/>
                <a:cs typeface="Arial" panose="020B0604020202020204" pitchFamily="34" charset="0"/>
              </a:rPr>
              <a:t>at</a:t>
            </a:r>
            <a:endParaRPr lang="en-GB" sz="14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629295" y="5687475"/>
            <a:ext cx="11087784" cy="769441"/>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*NB. Valid outbreaks only – </a:t>
            </a:r>
            <a:r>
              <a:rPr lang="en-GB" sz="1100" dirty="0">
                <a:latin typeface="Arial" panose="020B0604020202020204" pitchFamily="34" charset="0"/>
                <a:cs typeface="Arial" panose="020B0604020202020204" pitchFamily="34" charset="0"/>
              </a:rPr>
              <a:t>Invalid outbreaks have been excluded. Invalids are those where the provider reported 2 or more cases, resulting in an outbreak trigger, but then subsequently amended their daily figures to less than 2 cases.  </a:t>
            </a:r>
            <a:r>
              <a:rPr lang="en-GB" sz="1100" dirty="0">
                <a:solidFill>
                  <a:srgbClr val="FF0000"/>
                </a:solidFill>
                <a:latin typeface="Arial" panose="020B0604020202020204" pitchFamily="34" charset="0"/>
                <a:cs typeface="Arial" panose="020B0604020202020204" pitchFamily="34" charset="0"/>
              </a:rPr>
              <a:t>Note, outbreak numbers may reduce if locations become inactive following a CQC deregistration.  Inactive locations are not included in figures. Recovery Time for an Outbreak is 28 days in Capacity Tracker. We are working with the DHSC to reflect the change to 10 days as set out in the revised guidance.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197626"/>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466725" y="6356350"/>
            <a:ext cx="11250354" cy="365125"/>
          </a:xfrm>
        </p:spPr>
        <p:txBody>
          <a:bodyPr/>
          <a:lstStyle/>
          <a:p>
            <a:r>
              <a:rPr lang="en-GB" dirty="0"/>
              <a:t>The information included in this pack is classified as sensitive and circulation is restricted.  Contents must not be shared further.</a:t>
            </a:r>
          </a:p>
        </p:txBody>
      </p:sp>
      <p:pic>
        <p:nvPicPr>
          <p:cNvPr id="4" name="Picture 3">
            <a:extLst>
              <a:ext uri="{FF2B5EF4-FFF2-40B4-BE49-F238E27FC236}">
                <a16:creationId xmlns:a16="http://schemas.microsoft.com/office/drawing/2014/main" id="{66DA6C68-2985-47E0-A97A-DF2ED4797832}"/>
              </a:ext>
            </a:extLst>
          </p:cNvPr>
          <p:cNvPicPr>
            <a:picLocks noChangeAspect="1"/>
          </p:cNvPicPr>
          <p:nvPr/>
        </p:nvPicPr>
        <p:blipFill>
          <a:blip r:embed="rId4"/>
          <a:stretch>
            <a:fillRect/>
          </a:stretch>
        </p:blipFill>
        <p:spPr>
          <a:xfrm>
            <a:off x="1067147" y="716815"/>
            <a:ext cx="9724329" cy="3756556"/>
          </a:xfrm>
          <a:prstGeom prst="rect">
            <a:avLst/>
          </a:prstGeom>
        </p:spPr>
      </p:pic>
    </p:spTree>
    <p:extLst>
      <p:ext uri="{BB962C8B-B14F-4D97-AF65-F5344CB8AC3E}">
        <p14:creationId xmlns:p14="http://schemas.microsoft.com/office/powerpoint/2010/main" val="57911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BA8884-EA15-4ACD-A1EC-C1E2FB450CE9}"/>
              </a:ext>
            </a:extLst>
          </p:cNvPr>
          <p:cNvSpPr/>
          <p:nvPr/>
        </p:nvSpPr>
        <p:spPr>
          <a:xfrm>
            <a:off x="209088" y="240789"/>
            <a:ext cx="11784644"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Care Homes – New Outbreaks by ENGLAND Total (as of 09:30 hrs 03/05/2022)</a:t>
            </a:r>
          </a:p>
        </p:txBody>
      </p:sp>
      <p:sp>
        <p:nvSpPr>
          <p:cNvPr id="7" name="TextBox 6"/>
          <p:cNvSpPr txBox="1"/>
          <p:nvPr/>
        </p:nvSpPr>
        <p:spPr>
          <a:xfrm>
            <a:off x="658433" y="6024085"/>
            <a:ext cx="10875133"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Outbreaks are triggered based on PHE definition: </a:t>
            </a:r>
            <a:r>
              <a:rPr lang="en-GB" sz="1200" dirty="0">
                <a:latin typeface="Arial" panose="020B0604020202020204" pitchFamily="34" charset="0"/>
                <a:cs typeface="Arial" panose="020B0604020202020204" pitchFamily="34" charset="0"/>
              </a:rPr>
              <a:t>an outbreak starts where the provider reported 2 or more new cases within a 14 day period.</a:t>
            </a:r>
            <a:endParaRPr lang="en-GB" sz="12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209088" y="6553200"/>
            <a:ext cx="11640012" cy="168275"/>
          </a:xfrm>
        </p:spPr>
        <p:txBody>
          <a:bodyPr/>
          <a:lstStyle/>
          <a:p>
            <a:r>
              <a:rPr lang="en-GB" dirty="0"/>
              <a:t>The information included in this pack is classified as sensitive and circulation is restricted.  Contents must not be shared further.</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3606" y="12223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78C46CA6-64A8-4CA7-94AE-8E7262ADD74C}"/>
              </a:ext>
            </a:extLst>
          </p:cNvPr>
          <p:cNvPicPr>
            <a:picLocks noChangeAspect="1"/>
          </p:cNvPicPr>
          <p:nvPr/>
        </p:nvPicPr>
        <p:blipFill>
          <a:blip r:embed="rId4"/>
          <a:stretch>
            <a:fillRect/>
          </a:stretch>
        </p:blipFill>
        <p:spPr>
          <a:xfrm>
            <a:off x="124347" y="1082163"/>
            <a:ext cx="11869383" cy="4664621"/>
          </a:xfrm>
          <a:prstGeom prst="rect">
            <a:avLst/>
          </a:prstGeom>
        </p:spPr>
      </p:pic>
    </p:spTree>
    <p:extLst>
      <p:ext uri="{BB962C8B-B14F-4D97-AF65-F5344CB8AC3E}">
        <p14:creationId xmlns:p14="http://schemas.microsoft.com/office/powerpoint/2010/main" val="290950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228600" y="260584"/>
            <a:ext cx="1137285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COVID-19 Cases By ENGLAND Total (as of 09:30 hrs 03/05/2022)</a:t>
            </a:r>
          </a:p>
        </p:txBody>
      </p:sp>
      <p:sp>
        <p:nvSpPr>
          <p:cNvPr id="7" name="TextBox 6"/>
          <p:cNvSpPr txBox="1"/>
          <p:nvPr/>
        </p:nvSpPr>
        <p:spPr>
          <a:xfrm>
            <a:off x="321201" y="6084114"/>
            <a:ext cx="11404074" cy="276999"/>
          </a:xfrm>
          <a:prstGeom prst="rect">
            <a:avLst/>
          </a:prstGeom>
          <a:noFill/>
        </p:spPr>
        <p:txBody>
          <a:bodyPr wrap="square" rtlCol="0">
            <a:spAutoFit/>
          </a:bodyPr>
          <a:lstStyle/>
          <a:p>
            <a:pPr marL="285750" indent="-2857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Reported cases peaked nationally during May 2020, January 2021, January 2022 and March 2022.</a:t>
            </a:r>
          </a:p>
        </p:txBody>
      </p:sp>
      <p:sp>
        <p:nvSpPr>
          <p:cNvPr id="4" name="Footer Placeholder 3"/>
          <p:cNvSpPr>
            <a:spLocks noGrp="1"/>
          </p:cNvSpPr>
          <p:nvPr>
            <p:ph type="ftr" sz="quarter" idx="11"/>
          </p:nvPr>
        </p:nvSpPr>
        <p:spPr>
          <a:xfrm>
            <a:off x="600075" y="6356350"/>
            <a:ext cx="11125200" cy="365125"/>
          </a:xfrm>
        </p:spPr>
        <p:txBody>
          <a:bodyPr/>
          <a:lstStyle/>
          <a:p>
            <a:r>
              <a:rPr lang="en-GB" dirty="0"/>
              <a:t>The information included in this pack is classified as sensitive and circulation is restricted.  Contents must not be shared further.</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88" y="209228"/>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33736FC0-C034-4103-AE68-7004CAC00F42}"/>
              </a:ext>
            </a:extLst>
          </p:cNvPr>
          <p:cNvPicPr>
            <a:picLocks noChangeAspect="1"/>
          </p:cNvPicPr>
          <p:nvPr/>
        </p:nvPicPr>
        <p:blipFill>
          <a:blip r:embed="rId3"/>
          <a:stretch>
            <a:fillRect/>
          </a:stretch>
        </p:blipFill>
        <p:spPr>
          <a:xfrm>
            <a:off x="938457" y="819237"/>
            <a:ext cx="10315086" cy="5128759"/>
          </a:xfrm>
          <a:prstGeom prst="rect">
            <a:avLst/>
          </a:prstGeom>
        </p:spPr>
      </p:pic>
    </p:spTree>
    <p:extLst>
      <p:ext uri="{BB962C8B-B14F-4D97-AF65-F5344CB8AC3E}">
        <p14:creationId xmlns:p14="http://schemas.microsoft.com/office/powerpoint/2010/main" val="277854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2E066D-A036-4380-8070-32B42CF3C435}"/>
              </a:ext>
            </a:extLst>
          </p:cNvPr>
          <p:cNvSpPr txBox="1"/>
          <p:nvPr/>
        </p:nvSpPr>
        <p:spPr>
          <a:xfrm>
            <a:off x="228600" y="260584"/>
            <a:ext cx="1137285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Capacity Tracker: Care Home NEW COVID-19 Cases By ENGLAND Total (as of 09:30 hrs 03/05/2022)</a:t>
            </a:r>
          </a:p>
        </p:txBody>
      </p:sp>
      <p:sp>
        <p:nvSpPr>
          <p:cNvPr id="7" name="TextBox 6"/>
          <p:cNvSpPr txBox="1"/>
          <p:nvPr/>
        </p:nvSpPr>
        <p:spPr>
          <a:xfrm>
            <a:off x="1244009" y="6072452"/>
            <a:ext cx="9675627" cy="276999"/>
          </a:xfrm>
          <a:prstGeom prst="rect">
            <a:avLst/>
          </a:prstGeom>
          <a:noFill/>
        </p:spPr>
        <p:txBody>
          <a:bodyPr wrap="square" rtlCol="0">
            <a:spAutoFit/>
          </a:bodyPr>
          <a:lstStyle/>
          <a:p>
            <a:pPr marL="285750" indent="-2857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Data since reporting began on 11/06/2020. April 2022 saw decreases after spikes in January and March.</a:t>
            </a:r>
          </a:p>
        </p:txBody>
      </p:sp>
      <p:sp>
        <p:nvSpPr>
          <p:cNvPr id="4" name="Footer Placeholder 3"/>
          <p:cNvSpPr>
            <a:spLocks noGrp="1"/>
          </p:cNvSpPr>
          <p:nvPr>
            <p:ph type="ftr" sz="quarter" idx="11"/>
          </p:nvPr>
        </p:nvSpPr>
        <p:spPr>
          <a:xfrm>
            <a:off x="571500" y="6356350"/>
            <a:ext cx="11144250" cy="365125"/>
          </a:xfrm>
        </p:spPr>
        <p:txBody>
          <a:bodyPr/>
          <a:lstStyle/>
          <a:p>
            <a:r>
              <a:rPr lang="en-GB" dirty="0"/>
              <a:t>The information included in this pack is classified as sensitive and circulation is restricted.  Contents must not be shared further.</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3600" y="209227"/>
            <a:ext cx="10001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60DDFCF-FA54-4772-9B24-570E55DCD187}"/>
              </a:ext>
            </a:extLst>
          </p:cNvPr>
          <p:cNvPicPr>
            <a:picLocks noChangeAspect="1"/>
          </p:cNvPicPr>
          <p:nvPr/>
        </p:nvPicPr>
        <p:blipFill>
          <a:blip r:embed="rId3"/>
          <a:stretch>
            <a:fillRect/>
          </a:stretch>
        </p:blipFill>
        <p:spPr>
          <a:xfrm>
            <a:off x="861724" y="811730"/>
            <a:ext cx="10468552" cy="5210351"/>
          </a:xfrm>
          <a:prstGeom prst="rect">
            <a:avLst/>
          </a:prstGeom>
        </p:spPr>
      </p:pic>
    </p:spTree>
    <p:extLst>
      <p:ext uri="{BB962C8B-B14F-4D97-AF65-F5344CB8AC3E}">
        <p14:creationId xmlns:p14="http://schemas.microsoft.com/office/powerpoint/2010/main" val="2354546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8E950F3D05EA459C92082AC06E27B4" ma:contentTypeVersion="9" ma:contentTypeDescription="Create a new document." ma:contentTypeScope="" ma:versionID="71e4045c961c3c35632c3681f78bda23">
  <xsd:schema xmlns:xsd="http://www.w3.org/2001/XMLSchema" xmlns:xs="http://www.w3.org/2001/XMLSchema" xmlns:p="http://schemas.microsoft.com/office/2006/metadata/properties" xmlns:ns3="48d60288-9151-4733-b29c-644e2ea68ec4" xmlns:ns4="c64ba5a0-778c-4920-b90e-63d90a425b58" targetNamespace="http://schemas.microsoft.com/office/2006/metadata/properties" ma:root="true" ma:fieldsID="eacc5ba37a5cbbc4fb79631ff6006e05" ns3:_="" ns4:_="">
    <xsd:import namespace="48d60288-9151-4733-b29c-644e2ea68ec4"/>
    <xsd:import namespace="c64ba5a0-778c-4920-b90e-63d90a425b5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60288-9151-4733-b29c-644e2ea68e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4ba5a0-778c-4920-b90e-63d90a425b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CE70CB-9BC7-4CBB-80F4-545B420FE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d60288-9151-4733-b29c-644e2ea68ec4"/>
    <ds:schemaRef ds:uri="c64ba5a0-778c-4920-b90e-63d90a425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B9FC20-65D5-45C4-BBE7-5922A2D5EDE6}">
  <ds:schemaRefs>
    <ds:schemaRef ds:uri="http://schemas.microsoft.com/office/infopath/2007/PartnerControls"/>
    <ds:schemaRef ds:uri="http://purl.org/dc/elements/1.1/"/>
    <ds:schemaRef ds:uri="http://schemas.microsoft.com/office/2006/metadata/properties"/>
    <ds:schemaRef ds:uri="http://purl.org/dc/terms/"/>
    <ds:schemaRef ds:uri="c64ba5a0-778c-4920-b90e-63d90a425b58"/>
    <ds:schemaRef ds:uri="http://schemas.openxmlformats.org/package/2006/metadata/core-properties"/>
    <ds:schemaRef ds:uri="http://schemas.microsoft.com/office/2006/documentManagement/types"/>
    <ds:schemaRef ds:uri="48d60288-9151-4733-b29c-644e2ea68ec4"/>
    <ds:schemaRef ds:uri="http://www.w3.org/XML/1998/namespace"/>
    <ds:schemaRef ds:uri="http://purl.org/dc/dcmitype/"/>
  </ds:schemaRefs>
</ds:datastoreItem>
</file>

<file path=customXml/itemProps3.xml><?xml version="1.0" encoding="utf-8"?>
<ds:datastoreItem xmlns:ds="http://schemas.openxmlformats.org/officeDocument/2006/customXml" ds:itemID="{ABC35343-7206-42ED-8A65-272C8DBD09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8711</TotalTime>
  <Words>1331</Words>
  <Application>Microsoft Office PowerPoint</Application>
  <PresentationFormat>Widescreen</PresentationFormat>
  <Paragraphs>77</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Capacity Tracker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Thompson</dc:creator>
  <cp:lastModifiedBy>SCURR, Adam (NHS NORTH OF ENGLAND COMMISSIONING SUPPORT UNIT)</cp:lastModifiedBy>
  <cp:revision>829</cp:revision>
  <dcterms:created xsi:type="dcterms:W3CDTF">2020-05-04T15:20:43Z</dcterms:created>
  <dcterms:modified xsi:type="dcterms:W3CDTF">2022-05-03T09:46:08Z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0x010100598E950F3D05EA459C92082AC06E27B4</vt:lpwstr>
  </property>
</Properties>
</file>