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329" r:id="rId5"/>
    <p:sldId id="332" r:id="rId6"/>
    <p:sldId id="333" r:id="rId7"/>
    <p:sldId id="334" r:id="rId8"/>
    <p:sldId id="336" r:id="rId9"/>
    <p:sldId id="337" r:id="rId10"/>
    <p:sldId id="374" r:id="rId11"/>
    <p:sldId id="339" r:id="rId12"/>
    <p:sldId id="340" r:id="rId13"/>
    <p:sldId id="375" r:id="rId14"/>
    <p:sldId id="353" r:id="rId15"/>
    <p:sldId id="354" r:id="rId16"/>
    <p:sldId id="355" r:id="rId17"/>
    <p:sldId id="344" r:id="rId18"/>
    <p:sldId id="352" r:id="rId19"/>
    <p:sldId id="325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76945" autoAdjust="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23C6-2F04-45BC-AD53-B84DDA6ACD20}" type="datetimeFigureOut">
              <a:rPr lang="en-GB" smtClean="0"/>
              <a:t>21/12/2021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3EC1-6CC4-4953-96FC-DD42ED13C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3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E76-98AF-4816-B2C4-F57C27125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2E80-D121-4C84-B262-585E96E6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D4B7-577B-4686-B1CE-D3AF6444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CECC-DD8F-4EE8-B818-D8D5BEB096C2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6C8A-7ECA-44D4-B894-FD8110CA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0666-6999-4C57-8F33-812226A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B626-18A3-40A8-8925-F832F0E8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B9DB5-C355-4627-9B94-0C0C9F79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CB41-C1BC-4574-B47B-0D30D3C8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6FC-6627-4336-8C84-E80F9427883A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ABB1-E814-484B-A1C3-10BDBF83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6600-CF47-4C84-9C27-F39302D0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4A04D-799B-4C35-B1C1-90612ECE2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709D5-0948-43F2-BDAD-FC511062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6391-4EFE-40D8-BD17-ADB0094F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EF81-968A-4D93-ABB2-50FEA917A02F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7BBF8-FE14-4A28-984B-3EA7EFE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7978-6E98-4098-813F-02F41BD1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601C-3576-4F82-886E-C6BD7D7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E349-0363-4DE6-91BF-BBF4AD20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FA34-8279-48A9-94D7-4B06CF35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A7D-FE37-4ABD-B393-6CBCFA9574BB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0195-3D80-4F58-BCFC-91E9A038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C478C-B4D1-48BE-A36F-9F6580D8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444D-08D0-42FD-9EB0-7EFC3A93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9DBC4-F69C-48FA-A82F-6D4B7831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2405-534A-4319-9FEA-1ADC26CA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8CCF-3CDF-4E42-B297-BB0F4228F39E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F0D6-5BBD-456D-A70A-4876BC30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C2D6-B427-4B7D-9EAF-D33D8221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8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2A41-9ABF-408D-B930-00BA4AB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EE2C-8157-442F-A0F6-B6F9D7241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E368-82EC-4B5D-AB48-1E7BAA001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175B-A07A-4E4D-B012-9D233BDE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D34D-1EFC-4526-AB29-0F0B37A810F4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18BD2-D32E-4F9F-A12B-62D56AF0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0FC2B-A4AC-43F3-B362-3B2A42D7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245F-E965-44EB-90D3-43EBDFD9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2353-FA22-462E-9A5A-3E6BC255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FAF5C-74D2-4B9E-ABC6-D78457D7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78C4-638A-44E1-BD09-AF4D217DA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2EFED-4989-4E7F-A7B2-5196BC544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DDF4A-A63D-4B22-9242-10B3C3B9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3E2-BED7-4817-836E-B34980883C59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59785-6EAD-4A1E-AB26-0CC7C994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5E6DA-EB89-485E-A111-9BFFD0A5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BDDD-506C-4AEF-AE5B-94F3D654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3E40F-B712-417E-85E8-548CDF2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A0A0-A66E-4992-9441-A84F32E6947F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F821-58DE-403E-AFEA-3E2237EA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E4A9B-AB6F-4E64-9E0C-8E10816A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4258-D894-43CA-ADEA-01E9602A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6AE0-9703-4FBA-AF8D-58E1857A1ABD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7C0F8-01E4-42EE-A515-8512F513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D057-BD46-4A16-B42C-62B10E94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B73C-5799-4ED7-87F3-0F6E83B1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C921-7B43-4AD9-8AF9-1D69EB54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696C2-B361-4DC9-904D-24E5124F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BB53-C06F-4019-9939-A757F3CE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94FB-B61B-404F-ACCC-800A1BFFDCBD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89B9-8BF7-4A03-98FE-AE0E6145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1316D-0E50-4D21-8A66-E88A5832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BA5F-A140-4CF7-ABBC-2392D8E9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EB86D-4673-46E5-A141-0471CFE0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B8F05-C850-49BA-8413-010D9742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4CFC-F046-452F-B36D-6903FF19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633E-0390-4A66-8E03-0688A8289443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7F995-604C-41E2-B133-2A6D50FD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3698-2471-446C-8295-E88EBFA8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686B6-0400-4FD4-858D-E596D9C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4E28-4820-446B-94AC-23EFF9BA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3CED7-5679-46A9-94BB-0317A23F3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5BAE-05A7-4ECD-B888-D03552C091B2}" type="datetime1">
              <a:rPr lang="en-GB" smtClean="0"/>
              <a:t>21/12/2021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F1E1-C1BD-49B2-AEFD-413FC7426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information included in this pack is classified as sensitive and circulation is restricted.  Contents must not be shared further.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1476-3DF4-492C-8AD0-F000E9F47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Capacity Tracker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6D5EA-1D67-4EE8-B511-F473A41E2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December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611" y="92397"/>
            <a:ext cx="995252" cy="836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84" y="127513"/>
            <a:ext cx="753816" cy="7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099" y="5295900"/>
            <a:ext cx="110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included in this pack is classified as sensitive and circulation is restricted.  Contents must not be shared further.</a:t>
            </a:r>
          </a:p>
        </p:txBody>
      </p:sp>
    </p:spTree>
    <p:extLst>
      <p:ext uri="{BB962C8B-B14F-4D97-AF65-F5344CB8AC3E}">
        <p14:creationId xmlns:p14="http://schemas.microsoft.com/office/powerpoint/2010/main" val="326968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Infection Rates By Region based on Resident Count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(as of 09:30 hrs 21/12/2021)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25136"/>
            <a:ext cx="1058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Infection rate: Number of Resident cases / Resident Count (reported from 11/12/20)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London is currently highest, with a sharp increase over the last week.  Other regions remain consistent with small increases.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5" y="6486801"/>
            <a:ext cx="11325225" cy="23467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23E471-0DFF-4D24-ABC2-8D462F57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963613"/>
            <a:ext cx="9711417" cy="48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0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Infection Prevention (as of 09:30 hrs 21/12/2021)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6CDC3-6398-4073-8B0C-1C9460927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84818"/>
            <a:ext cx="11506200" cy="2041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BA3E1A-A0AE-4035-9022-3CDB3418C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71" y="900715"/>
            <a:ext cx="5242516" cy="2695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4B8F3D-D5E3-4FA9-86A0-A1502DB32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95" y="900715"/>
            <a:ext cx="5114925" cy="27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Visiting (as of 09:30 hrs 21/12/2021)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46E40F-E1A4-4157-A155-0A1A02F0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696512"/>
            <a:ext cx="10382250" cy="3119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9981B-E759-4B7B-A10E-454D6612A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65" y="3955311"/>
            <a:ext cx="9915525" cy="25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Staff Testing (as of 09:30 hrs 21/12/2021)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7A98F-E7F2-49BF-9CC6-71CE23B3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31849"/>
            <a:ext cx="7410450" cy="3153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73408-1992-427F-90DA-3B3EF8D09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88838"/>
            <a:ext cx="11582400" cy="19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Monthly Derived Occupancy Rates (England) (as of 09:30 hrs 21/12/2021)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30" y="5958559"/>
            <a:ext cx="1173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Occupancy rates show an increase from July 2021 with current position at 84% nationally in December to date.</a:t>
            </a:r>
          </a:p>
          <a:p>
            <a:pPr algn="ctr"/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Occupancy / Used Capacity is derived from CQC registered capacity minus declared vacancies.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50" y="6356350"/>
            <a:ext cx="113538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2490E7-DECD-4073-AC4A-AFC9D408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3" y="1151946"/>
            <a:ext cx="11144454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130629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Daily Stated Occupancy Rates by Region (as of 09:30 hrs 21/12/2021)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64319"/>
            <a:ext cx="11918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Daily rates captured from 11/12/20. Stated resident occupancy rates have remained consistent over recent weeks, with London showing an above average rate.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163" y="6387484"/>
            <a:ext cx="11401425" cy="365125"/>
          </a:xfrm>
          <a:ln>
            <a:noFill/>
          </a:ln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AFFE0-56EC-4129-9A73-A2F483AE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895892"/>
            <a:ext cx="11071296" cy="50662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4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Homecare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8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488249" y="449997"/>
            <a:ext cx="938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Homecare Survey Data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21/12/2021)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9" y="5946338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5240 (53%) providers updated homecare survey data in previous 48hrs; 7519 (76%) in previous 7 days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week’s data: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4667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in 48 hours (47%),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7388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 7 days (75%)]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229" y="6438900"/>
            <a:ext cx="11445721" cy="2825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14398-CD7C-4DF0-8288-CE6AF3811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" y="1822828"/>
            <a:ext cx="11050209" cy="26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281468" y="31193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Business Continuity Data (Care Homes with 1 or more Covid case)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21/12/2021)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5" y="5631571"/>
            <a:ext cx="1073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867 (5.8%) providers reported one or more current Covid case in previous 7 days.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708 (4.7%) in previous 7 days)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6229" y="6619875"/>
            <a:ext cx="11664796" cy="191323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BBD2E-E90C-4590-A691-8306571B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7" y="1421663"/>
            <a:ext cx="10731347" cy="30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62017-C565-4D4F-B827-86F786F0EA28}"/>
              </a:ext>
            </a:extLst>
          </p:cNvPr>
          <p:cNvSpPr txBox="1"/>
          <p:nvPr/>
        </p:nvSpPr>
        <p:spPr>
          <a:xfrm>
            <a:off x="129363" y="5550245"/>
            <a:ext cx="11744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Workforce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Registered nursing: Total Absence 1955 (7%), (</a:t>
            </a:r>
            <a:r>
              <a:rPr lang="en-GB" sz="1400" b="1" i="1" dirty="0"/>
              <a:t>last week’s data: 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Care Providing Staff: Total Absence 25948 (8%), (</a:t>
            </a:r>
            <a:r>
              <a:rPr lang="en-GB" sz="1400" b="1" i="1" dirty="0"/>
              <a:t>last week’s data: 8%)</a:t>
            </a:r>
            <a:endParaRPr lang="en-GB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F2B68-97B8-48AD-9C11-E2C6A391A7FD}"/>
              </a:ext>
            </a:extLst>
          </p:cNvPr>
          <p:cNvSpPr/>
          <p:nvPr/>
        </p:nvSpPr>
        <p:spPr>
          <a:xfrm>
            <a:off x="304800" y="39722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- Workforce data (Care Homes)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21/12/2021)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91635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14375" y="6562725"/>
            <a:ext cx="11048538" cy="255627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DF9EE-E237-472E-B28D-9626F3EF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21" y="1645190"/>
            <a:ext cx="10685231" cy="26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C8CF00-F50B-4F27-B6B4-C3B55299AE57}"/>
              </a:ext>
            </a:extLst>
          </p:cNvPr>
          <p:cNvSpPr/>
          <p:nvPr/>
        </p:nvSpPr>
        <p:spPr>
          <a:xfrm>
            <a:off x="209088" y="433648"/>
            <a:ext cx="1018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- Vacancy data, reported within the last 7 days (as of 09:30 hrs 21/12/2021)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88" y="5946305"/>
            <a:ext cx="116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12898 (87%) providers updated vacancies in previous 7 days / 14831 (99%) providers updated at any time / 14906 CQC Registered Care Homes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85% in previous 7 days, 99% updated any time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25" y="1976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643992"/>
            <a:ext cx="11231732" cy="6155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9CA058-1E56-423B-97B8-AA400913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49" y="1330562"/>
            <a:ext cx="10388484" cy="26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185547" y="26562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Covid vaccinations, all results reported (as of 09:30 hrs 21/12/2021)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803" y="5218173"/>
            <a:ext cx="1156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338,480 residents (96%) and 500,438 staff (97%) have received dose 1 to date. 335,048 residents (95%) and 494,665 staff (96%) have received dose 2 to date. 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week’s data: Dose 1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338,110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residents (96%);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500,838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staff (97%); Dose 2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334,396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(95%);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494,078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(96%)]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2,994 staff medically exempt self cert (0.6%), 910 staff medically exempt covid pass (0.2%)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week’s data: 3,140 staff medically exempt self cert (0.6%), 575 staff medically exempt covid pass (0.1%)]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425" y="6550561"/>
            <a:ext cx="11515725" cy="17091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66" y="1127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0C785-C381-4DF9-B9CF-B56194F9AF67}"/>
              </a:ext>
            </a:extLst>
          </p:cNvPr>
          <p:cNvSpPr txBox="1"/>
          <p:nvPr/>
        </p:nvSpPr>
        <p:spPr>
          <a:xfrm>
            <a:off x="312326" y="6049170"/>
            <a:ext cx="1156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at Local Authority level is also available on Capacity Tracker</a:t>
            </a:r>
            <a:endParaRPr lang="en-GB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C31896-054C-452A-B80A-B625D7E4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89" y="1178479"/>
            <a:ext cx="10790855" cy="32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3676" y="248982"/>
            <a:ext cx="1178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Outbreak data (as of 09:30 hrs 21/12/2021) </a:t>
            </a:r>
          </a:p>
          <a:p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data available as at 14/12/21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837" y="4293581"/>
            <a:ext cx="9886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22462 outbreaks* have been reported since reporting began on 11/06/2020.  Providers may have reported multiple outbreaks during this time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22209)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1491 outbreaks* are still ongoing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1527)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20971 outbreaks* are recovered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(last week’s : 20369; 402 recovered over the 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366 outbreaks* were triggered in the last week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275)</a:t>
            </a:r>
            <a:r>
              <a:rPr lang="en-GB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95" y="5589224"/>
            <a:ext cx="1108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*NB. Valid outbreaks only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Invalid outbreaks have been excluded. Invalids are those where the provider reported 2 or more cases, resulting in an outbreak trigger, but then subsequently amended their daily figures to less than 2 cases. 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Note, outbreak numbers may reduce if locations become inactive following a CQC deregistration.  Inactive locations are not included in figures.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19762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725" y="6356350"/>
            <a:ext cx="11250354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BFCF1-7ED5-4CA7-99EF-56903CA5C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11" y="1021405"/>
            <a:ext cx="9479928" cy="32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0789"/>
            <a:ext cx="1178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New Outbreaks by ENGLAND Total (as of 09:30 hrs 21/12/2021)</a:t>
            </a:r>
          </a:p>
          <a:p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data available as at 14/12/21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33" y="6024085"/>
            <a:ext cx="108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Outbreaks are triggered based on PHE definition: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 outbreak starts where the provider reported 2 or more new cases within a 14 day period.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088" y="6553200"/>
            <a:ext cx="11640012" cy="1682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606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24009-E5C4-4BFB-AC68-C34650DBC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77" y="1012656"/>
            <a:ext cx="11784643" cy="44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COVID-19 Cases By ENGLAND Total (as of 09:30 hrs 21/12/2021)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01" y="6084114"/>
            <a:ext cx="1140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Reported cases peaked nationally during May 2020 and January 2021.  Cases have been increasing over the last few weeks.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075" y="6356350"/>
            <a:ext cx="111252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1617E-BB23-46AD-B8A2-A4856DD3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926925"/>
            <a:ext cx="9858375" cy="48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NEW COVID-19 Cases By ENGLAND Total (as of 09:30 hrs 21/12/2021)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009" y="6072452"/>
            <a:ext cx="967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Data since reporting began on 11/06/2020.  Recent weeks are showing slight increases attributable to newly confirmed staff cases.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1114425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00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5228C-CC43-49C3-B6E0-0F787033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857306"/>
            <a:ext cx="9958387" cy="50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E950F3D05EA459C92082AC06E27B4" ma:contentTypeVersion="9" ma:contentTypeDescription="Create a new document." ma:contentTypeScope="" ma:versionID="71e4045c961c3c35632c3681f78bda23">
  <xsd:schema xmlns:xsd="http://www.w3.org/2001/XMLSchema" xmlns:xs="http://www.w3.org/2001/XMLSchema" xmlns:p="http://schemas.microsoft.com/office/2006/metadata/properties" xmlns:ns3="48d60288-9151-4733-b29c-644e2ea68ec4" xmlns:ns4="c64ba5a0-778c-4920-b90e-63d90a425b58" targetNamespace="http://schemas.microsoft.com/office/2006/metadata/properties" ma:root="true" ma:fieldsID="eacc5ba37a5cbbc4fb79631ff6006e05" ns3:_="" ns4:_="">
    <xsd:import namespace="48d60288-9151-4733-b29c-644e2ea68ec4"/>
    <xsd:import namespace="c64ba5a0-778c-4920-b90e-63d90a425b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60288-9151-4733-b29c-644e2ea68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a5a0-778c-4920-b90e-63d90a425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E70CB-9BC7-4CBB-80F4-545B420FE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60288-9151-4733-b29c-644e2ea68ec4"/>
    <ds:schemaRef ds:uri="c64ba5a0-778c-4920-b90e-63d90a425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9FC20-65D5-45C4-BBE7-5922A2D5EDE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64ba5a0-778c-4920-b90e-63d90a425b58"/>
    <ds:schemaRef ds:uri="http://schemas.openxmlformats.org/package/2006/metadata/core-properties"/>
    <ds:schemaRef ds:uri="http://schemas.microsoft.com/office/2006/documentManagement/types"/>
    <ds:schemaRef ds:uri="48d60288-9151-4733-b29c-644e2ea68e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C35343-7206-42ED-8A65-272C8DBD09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1210</Words>
  <Application>Microsoft Office PowerPoint</Application>
  <PresentationFormat>Widescreen</PresentationFormat>
  <Paragraphs>72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Capacity Tracker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Thompson</dc:creator>
  <cp:lastModifiedBy>HINSHAW, Tracy (NHS NORTH OF ENGLAND COMMISSIONING SUPPORT UNIT)</cp:lastModifiedBy>
  <cp:revision>752</cp:revision>
  <dcterms:created xsi:type="dcterms:W3CDTF">2020-05-04T15:20:43Z</dcterms:created>
  <dcterms:modified xsi:type="dcterms:W3CDTF">2021-12-21T13:06:47Z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0x010100598E950F3D05EA459C92082AC06E27B4</vt:lpwstr>
  </property>
</Properties>
</file>