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329" r:id="rId5"/>
    <p:sldId id="332" r:id="rId6"/>
    <p:sldId id="333" r:id="rId7"/>
    <p:sldId id="386" r:id="rId8"/>
    <p:sldId id="336" r:id="rId9"/>
    <p:sldId id="337" r:id="rId10"/>
    <p:sldId id="383" r:id="rId11"/>
    <p:sldId id="339" r:id="rId12"/>
    <p:sldId id="340" r:id="rId13"/>
    <p:sldId id="384" r:id="rId14"/>
    <p:sldId id="353" r:id="rId15"/>
    <p:sldId id="354" r:id="rId16"/>
    <p:sldId id="355" r:id="rId17"/>
    <p:sldId id="344" r:id="rId18"/>
    <p:sldId id="385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945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23C6-2F04-45BC-AD53-B84DDA6ACD20}" type="datetimeFigureOut">
              <a:rPr lang="en-GB" smtClean="0"/>
              <a:t>25/01/2022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EC1-6CC4-4953-96FC-DD42ED13C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E76-98AF-4816-B2C4-F57C2712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2E80-D121-4C84-B262-585E96E6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D4B7-577B-4686-B1CE-D3AF644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CECC-DD8F-4EE8-B818-D8D5BEB096C2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C8A-7ECA-44D4-B894-FD8110CA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0666-6999-4C57-8F33-812226A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B626-18A3-40A8-8925-F832F0E8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9DB5-C355-4627-9B94-0C0C9F79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CB41-C1BC-4574-B47B-0D30D3C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6FC-6627-4336-8C84-E80F9427883A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ABB1-E814-484B-A1C3-10BDBF8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6600-CF47-4C84-9C27-F39302D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04D-799B-4C35-B1C1-90612ECE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09D5-0948-43F2-BDAD-FC51106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6391-4EFE-40D8-BD17-ADB0094F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F81-968A-4D93-ABB2-50FEA917A02F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BF8-FE14-4A28-984B-3EA7EFE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7978-6E98-4098-813F-02F41BD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601C-3576-4F82-886E-C6BD7D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349-0363-4DE6-91BF-BBF4AD20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A34-8279-48A9-94D7-4B06CF35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A7D-FE37-4ABD-B393-6CBCFA9574BB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0195-3D80-4F58-BCFC-91E9A038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478C-B4D1-48BE-A36F-9F6580D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44D-08D0-42FD-9EB0-7EFC3A93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DBC4-F69C-48FA-A82F-6D4B7831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405-534A-4319-9FEA-1ADC26C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8CCF-3CDF-4E42-B297-BB0F4228F39E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F0D6-5BBD-456D-A70A-4876BC30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2D6-B427-4B7D-9EAF-D33D822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2A41-9ABF-408D-B930-00BA4AB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EE2C-8157-442F-A0F6-B6F9D7241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E368-82EC-4B5D-AB48-1E7BAA001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175B-A07A-4E4D-B012-9D233BD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34D-1EFC-4526-AB29-0F0B37A810F4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8BD2-D32E-4F9F-A12B-62D56AF0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FC2B-A4AC-43F3-B362-3B2A42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245F-E965-44EB-90D3-43EBDFD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2353-FA22-462E-9A5A-3E6BC255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FAF5C-74D2-4B9E-ABC6-D78457D7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78C4-638A-44E1-BD09-AF4D217DA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EFED-4989-4E7F-A7B2-5196BC544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DDF4A-A63D-4B22-9242-10B3C3B9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3E2-BED7-4817-836E-B34980883C59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9785-6EAD-4A1E-AB26-0CC7C99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E6DA-EB89-485E-A111-9BFFD0A5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BDDD-506C-4AEF-AE5B-94F3D65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3E40F-B712-417E-85E8-548CDF2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A0A0-A66E-4992-9441-A84F32E6947F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821-58DE-403E-AFEA-3E2237E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E4A9B-AB6F-4E64-9E0C-8E10816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4258-D894-43CA-ADEA-01E9602A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AE0-9703-4FBA-AF8D-58E1857A1ABD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C0F8-01E4-42EE-A515-8512F51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D057-BD46-4A16-B42C-62B10E94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B73C-5799-4ED7-87F3-0F6E83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921-7B43-4AD9-8AF9-1D69EB54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96C2-B361-4DC9-904D-24E5124F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BB53-C06F-4019-9939-A757F3CE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4FB-B61B-404F-ACCC-800A1BFFDCBD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89B9-8BF7-4A03-98FE-AE0E61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1316D-0E50-4D21-8A66-E88A5832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A5F-A140-4CF7-ABBC-2392D8E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B86D-4673-46E5-A141-0471CFE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8F05-C850-49BA-8413-010D974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4CFC-F046-452F-B36D-6903FF19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633E-0390-4A66-8E03-0688A8289443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995-604C-41E2-B133-2A6D50FD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3698-2471-446C-8295-E88EBFA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86B6-0400-4FD4-858D-E596D9C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4E28-4820-446B-94AC-23EFF9BA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CED7-5679-46A9-94BB-0317A23F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5BAE-05A7-4ECD-B888-D03552C091B2}" type="datetime1">
              <a:rPr lang="en-GB" smtClean="0"/>
              <a:t>25/01/2022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F1E1-C1BD-49B2-AEFD-413FC742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476-3DF4-492C-8AD0-F000E9F4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Capacity Tracker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6D5EA-1D67-4EE8-B511-F473A41E2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January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11" y="92397"/>
            <a:ext cx="995252" cy="836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4" y="127513"/>
            <a:ext cx="753816" cy="7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" y="5295900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pack is classified as sensitive and circulation is restricted.  Contents must not be shared further.</a:t>
            </a:r>
          </a:p>
        </p:txBody>
      </p:sp>
    </p:spTree>
    <p:extLst>
      <p:ext uri="{BB962C8B-B14F-4D97-AF65-F5344CB8AC3E}">
        <p14:creationId xmlns:p14="http://schemas.microsoft.com/office/powerpoint/2010/main" val="32696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Infection Rates By Region based on Resident Count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(as of 09:30 hrs 25/01/2022)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25136"/>
            <a:ext cx="1058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Infection rate: Number of Resident cases / Resident Count (reported from 11/12/20)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North West and North East and Yorkshire currently highest, with all regions showing relative consistency week on week.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" y="6486801"/>
            <a:ext cx="11325225" cy="23467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54391-735A-4A0D-8052-D0E9FF82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78" y="888237"/>
            <a:ext cx="9075493" cy="50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Infection Prevention (as of 09:30 hrs 25/01/2022)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1952EE-0F5F-44A4-90B5-E04441AFED27}"/>
              </a:ext>
            </a:extLst>
          </p:cNvPr>
          <p:cNvSpPr/>
          <p:nvPr/>
        </p:nvSpPr>
        <p:spPr>
          <a:xfrm>
            <a:off x="305218" y="3127509"/>
            <a:ext cx="5561498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D498D-DC73-4076-A379-6FAA5C846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241"/>
            <a:ext cx="5971363" cy="2639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37BC0-9D54-4B71-9F77-F9920EE9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3363"/>
            <a:ext cx="12192000" cy="1864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7B9B5-BB8F-478E-85F7-2BFC375B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5" y="875466"/>
            <a:ext cx="6181725" cy="26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Visiting (as of 09:30 hrs 25/01/2022)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7CEC6-6B2A-44F1-AC3A-C6585C7B6165}"/>
              </a:ext>
            </a:extLst>
          </p:cNvPr>
          <p:cNvSpPr/>
          <p:nvPr/>
        </p:nvSpPr>
        <p:spPr>
          <a:xfrm>
            <a:off x="2014331" y="1771093"/>
            <a:ext cx="287056" cy="26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5FAF8-1C0B-4EE2-A6EB-1FD2FCCE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61" y="577076"/>
            <a:ext cx="6992656" cy="3424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755A4-C09F-43A0-95FF-8749118FE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61" y="4001841"/>
            <a:ext cx="6992656" cy="25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Staff Testing (as of 09:30 hrs 25/01/2022)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08175-98E6-4CC9-8C09-9F21E65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68" y="551471"/>
            <a:ext cx="7758113" cy="3800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696E5-B198-44F7-BA84-FDEE1940D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1656"/>
            <a:ext cx="12192000" cy="18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Monthly Derived Occupancy Rates (England) (as of 09:30 hrs 25/01/2022)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0" y="5958559"/>
            <a:ext cx="117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Occupancy rates show an increase from July 2021 with current position at 84% nationally in January to date.</a:t>
            </a:r>
          </a:p>
          <a:p>
            <a:pPr algn="ctr"/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Occupancy / Used Capacity is derived from CQC registered capacity minus declared vacancies.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6356350"/>
            <a:ext cx="113538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9102A-FA51-4305-BF79-55E55AC4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" y="1083243"/>
            <a:ext cx="12061370" cy="46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130629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Daily Stated Occupancy Rates by Region (as of 09:30 hrs 25/01/2022)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64319"/>
            <a:ext cx="1191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rates captured from 11/12/20. Stated resident occupancy rates have decreased over recent weeks, with London showing an above average occupancy rate.</a:t>
            </a: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163" y="6387484"/>
            <a:ext cx="11401425" cy="365125"/>
          </a:xfrm>
          <a:ln>
            <a:noFill/>
          </a:ln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ED94B-B3BB-4F60-907E-0088766D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8" y="993147"/>
            <a:ext cx="11148468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488249" y="449997"/>
            <a:ext cx="938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Homecare Survey Data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25/01/2022)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9" y="5946338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4788 (49%) providers updated homecare survey data in previous 48hrs; 7595 (77%) in previous 7 days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4895 in 48 hours (50%),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7470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 7 days (76%)]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229" y="6438900"/>
            <a:ext cx="11445721" cy="2825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97B7B-7EC9-4457-896B-C3E9D9D0E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6584"/>
            <a:ext cx="1219200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281468" y="3119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Business Continuity Data (Care Homes with 1 or more Covid case)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25/01/2022)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5" y="5631571"/>
            <a:ext cx="107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3298 (22.2%) providers reported one or more current Covid case in previous 7 days.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3595 (24.1%) in previous 7 days)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229" y="6619875"/>
            <a:ext cx="11664796" cy="191323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4A7F1-1F72-4475-9CBF-EEB411F5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" y="1531076"/>
            <a:ext cx="12084603" cy="32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62017-C565-4D4F-B827-86F786F0EA28}"/>
              </a:ext>
            </a:extLst>
          </p:cNvPr>
          <p:cNvSpPr txBox="1"/>
          <p:nvPr/>
        </p:nvSpPr>
        <p:spPr>
          <a:xfrm>
            <a:off x="129363" y="5550245"/>
            <a:ext cx="1174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Workforce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Registered nursing: Total Absence 2143 (8%), (</a:t>
            </a:r>
            <a:r>
              <a:rPr lang="en-GB" sz="1400" b="1" i="1" dirty="0"/>
              <a:t>last week's data: 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 Providing Staff: Total Absence 27349 (9%), (</a:t>
            </a:r>
            <a:r>
              <a:rPr lang="en-GB" sz="1400" b="1" i="1" dirty="0"/>
              <a:t>last week's data: 10%)</a:t>
            </a:r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F2B68-97B8-48AD-9C11-E2C6A391A7FD}"/>
              </a:ext>
            </a:extLst>
          </p:cNvPr>
          <p:cNvSpPr/>
          <p:nvPr/>
        </p:nvSpPr>
        <p:spPr>
          <a:xfrm>
            <a:off x="304800" y="3972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- Workforce data (Care Homes)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25/01/2022)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91635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4375" y="6562725"/>
            <a:ext cx="11048538" cy="255627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5C85D-FC45-4315-A8DA-75DC1CD6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4" y="1852477"/>
            <a:ext cx="11969872" cy="24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Vacancy data, all results (as of 09:30 hrs 25/01/2022)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89" y="6182327"/>
            <a:ext cx="116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14772 (99%) providers updated at any time / 14882 CQC Registered Care Homes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99% updated any time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643992"/>
            <a:ext cx="11231732" cy="6155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25" y="1976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1C024-C4BD-4078-BA2A-999143F66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8" y="1741899"/>
            <a:ext cx="11677581" cy="31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185547" y="26562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Covid vaccinations, all results reported (as of 09:30 hrs 25/01/2022)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03" y="5218173"/>
            <a:ext cx="1156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335,929 residents (96%) and 499,589 staff (97%) have received dose 1 to date. 332,978 residents (96%) and 495,843 staff (97%) have received dose 2 to date. 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Dose 1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336,090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(97%);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499,140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staff (97%); Dose 2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333,114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495,089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(96%)]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2,658 staff medically exempt self cert (0.5%), 1,326 staff medically exempt covid pass (0.3%)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2,717 staff medically exempt self cert (0.5%), 1,278 staff medically exempt covid pass (0.2%)]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425" y="6550561"/>
            <a:ext cx="11515725" cy="17091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66" y="1127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0C785-C381-4DF9-B9CF-B56194F9AF67}"/>
              </a:ext>
            </a:extLst>
          </p:cNvPr>
          <p:cNvSpPr txBox="1"/>
          <p:nvPr/>
        </p:nvSpPr>
        <p:spPr>
          <a:xfrm>
            <a:off x="312326" y="6049170"/>
            <a:ext cx="115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Local Authority level is also available on Capacity Tracker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E0279-2712-4E78-9583-2E79F119B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" y="1290736"/>
            <a:ext cx="12116874" cy="27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3676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Outbreak data (as of 09:30 hrs 25/01/2022)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37" y="4293581"/>
            <a:ext cx="988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30711 outbreaks* have been reported since reporting began on 11/06/2020.  Providers may have reported multiple outbreaks during this time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30211)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9008 outbreaks* are still ongoing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8701)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21703 outbreaks* are recovered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(last week's data: 21509; 194 recovered over the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500 outbreaks* were triggered in the last week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986)</a:t>
            </a:r>
            <a:r>
              <a:rPr lang="en-GB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5" y="5589224"/>
            <a:ext cx="110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*NB. Valid outbreaks only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Invalid outbreaks have been excluded. Invalids are those where the provider reported 2 or more cases, resulting in an outbreak trigger, but then subsequently amended their daily figures to less than 2 cases. 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outbreak numbers may reduce if locations become inactive following a CQC deregistration.  Inactive locations are not included in figures.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9762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" y="6356350"/>
            <a:ext cx="11250354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8F2E8-FF3D-4565-9F9F-B6271737C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94" y="569871"/>
            <a:ext cx="9614635" cy="37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078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New Outbreaks by ENGLAND Total (as of 09:30 hrs 25/01/2022)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33" y="6024085"/>
            <a:ext cx="108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Outbreaks are triggered based on PHE definition: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outbreak starts where the provider reported 2 or more new cases within a 14 day period.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088" y="6553200"/>
            <a:ext cx="11640012" cy="1682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06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8E315-E309-43E0-B65C-835AB543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56" y="1157071"/>
            <a:ext cx="117633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COVID-19 Cases By ENGLAND Total (as of 09:30 hrs 25/01/2022)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01" y="6084114"/>
            <a:ext cx="114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Reported cases peaked nationally during May 2020, January 2021 and January 2022.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" y="6356350"/>
            <a:ext cx="111252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B5A17-2001-417D-8AC2-CBFD5D03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715335"/>
            <a:ext cx="10791618" cy="53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NEW COVID-19 Cases By ENGLAND Total (as of 09:30 hrs 25/01/2022)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009" y="6072452"/>
            <a:ext cx="967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since reporting began on 11/06/2020.  After large increases in December 2021, January is seeing a decline.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114425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0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FF5B9-40DB-447B-9CCB-990B1BC9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30" y="706755"/>
            <a:ext cx="10780670" cy="53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E950F3D05EA459C92082AC06E27B4" ma:contentTypeVersion="9" ma:contentTypeDescription="Create a new document." ma:contentTypeScope="" ma:versionID="71e4045c961c3c35632c3681f78bda23">
  <xsd:schema xmlns:xsd="http://www.w3.org/2001/XMLSchema" xmlns:xs="http://www.w3.org/2001/XMLSchema" xmlns:p="http://schemas.microsoft.com/office/2006/metadata/properties" xmlns:ns3="48d60288-9151-4733-b29c-644e2ea68ec4" xmlns:ns4="c64ba5a0-778c-4920-b90e-63d90a425b58" targetNamespace="http://schemas.microsoft.com/office/2006/metadata/properties" ma:root="true" ma:fieldsID="eacc5ba37a5cbbc4fb79631ff6006e05" ns3:_="" ns4:_="">
    <xsd:import namespace="48d60288-9151-4733-b29c-644e2ea68ec4"/>
    <xsd:import namespace="c64ba5a0-778c-4920-b90e-63d90a425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60288-9151-4733-b29c-644e2ea6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a5a0-778c-4920-b90e-63d90a42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35343-7206-42ED-8A65-272C8DBD0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9FC20-65D5-45C4-BBE7-5922A2D5ED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4ba5a0-778c-4920-b90e-63d90a425b58"/>
    <ds:schemaRef ds:uri="http://schemas.openxmlformats.org/package/2006/metadata/core-properties"/>
    <ds:schemaRef ds:uri="http://schemas.microsoft.com/office/2006/documentManagement/types"/>
    <ds:schemaRef ds:uri="48d60288-9151-4733-b29c-644e2ea68e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CE70CB-9BC7-4CBB-80F4-545B420FE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60288-9151-4733-b29c-644e2ea68ec4"/>
    <ds:schemaRef ds:uri="c64ba5a0-778c-4920-b90e-63d90a425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1167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Capacity Tracker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Thompson</dc:creator>
  <cp:lastModifiedBy>SCURR, Adam (NHS NORTH OF ENGLAND COMMISSIONING SUPPORT UNIT)</cp:lastModifiedBy>
  <cp:revision>770</cp:revision>
  <dcterms:created xsi:type="dcterms:W3CDTF">2020-05-04T15:20:43Z</dcterms:created>
  <dcterms:modified xsi:type="dcterms:W3CDTF">2022-01-25T12:28:53Z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0x010100598E950F3D05EA459C92082AC06E27B4</vt:lpwstr>
  </property>
</Properties>
</file>