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87" r:id="rId2"/>
    <p:sldMasterId id="2147483763" r:id="rId3"/>
    <p:sldMasterId id="2147483801" r:id="rId4"/>
    <p:sldMasterId id="2147483811" r:id="rId5"/>
  </p:sldMasterIdLst>
  <p:notesMasterIdLst>
    <p:notesMasterId r:id="rId20"/>
  </p:notesMasterIdLst>
  <p:handoutMasterIdLst>
    <p:handoutMasterId r:id="rId21"/>
  </p:handoutMasterIdLst>
  <p:sldIdLst>
    <p:sldId id="264" r:id="rId6"/>
    <p:sldId id="285" r:id="rId7"/>
    <p:sldId id="286" r:id="rId8"/>
    <p:sldId id="287" r:id="rId9"/>
    <p:sldId id="289" r:id="rId10"/>
    <p:sldId id="288" r:id="rId11"/>
    <p:sldId id="258" r:id="rId12"/>
    <p:sldId id="259" r:id="rId13"/>
    <p:sldId id="281" r:id="rId14"/>
    <p:sldId id="282" r:id="rId15"/>
    <p:sldId id="283" r:id="rId16"/>
    <p:sldId id="284" r:id="rId17"/>
    <p:sldId id="269" r:id="rId18"/>
    <p:sldId id="265" r:id="rId19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0">
          <p15:clr>
            <a:srgbClr val="A4A3A4"/>
          </p15:clr>
        </p15:guide>
        <p15:guide id="2" pos="483">
          <p15:clr>
            <a:srgbClr val="A4A3A4"/>
          </p15:clr>
        </p15:guide>
        <p15:guide id="3" pos="53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opher Hedges" initials="CH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BE3E"/>
    <a:srgbClr val="BA0C0C"/>
    <a:srgbClr val="A1006B"/>
    <a:srgbClr val="008B95"/>
    <a:srgbClr val="0079C2"/>
    <a:srgbClr val="E37222"/>
    <a:srgbClr val="3B0083"/>
    <a:srgbClr val="FFB81C"/>
    <a:srgbClr val="BA9F88"/>
    <a:srgbClr val="8065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28" autoAdjust="0"/>
    <p:restoredTop sz="64720" autoAdjust="0"/>
  </p:normalViewPr>
  <p:slideViewPr>
    <p:cSldViewPr snapToGrid="0">
      <p:cViewPr varScale="1">
        <p:scale>
          <a:sx n="47" d="100"/>
          <a:sy n="47" d="100"/>
        </p:scale>
        <p:origin x="1914" y="42"/>
      </p:cViewPr>
      <p:guideLst>
        <p:guide orient="horz" pos="960"/>
        <p:guide pos="483"/>
        <p:guide pos="5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32F12-66CC-43C0-B319-BCA819F9F6B7}" type="datetimeFigureOut">
              <a:rPr lang="en-GB" smtClean="0"/>
              <a:t>13/03/2017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741C0-F0C0-4199-B20F-35838C899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27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3CBFB-F949-4EC4-B649-A917C1FFABEA}" type="datetimeFigureOut">
              <a:rPr lang="en-GB" smtClean="0"/>
              <a:t>13/03/2017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DC808-C6D0-4AD0-8CC2-D1ADB7705C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754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DC808-C6D0-4AD0-8CC2-D1ADB7705C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282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 an eye on the website - updated with headlines and hints and tips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Issue updates on E-News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Bespoke assistance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Trailblazer group (chaired by Helen Wilcox) is investigating the option of setting up the ACAB (Adult Care Apprenticeship Board) and it will be open to all Social Care Employers.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the follow up email from today we will invite employers to register their interest so that once up and running they can apply for membership.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DC808-C6D0-4AD0-8CC2-D1ADB7705CD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992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DC808-C6D0-4AD0-8CC2-D1ADB7705CD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826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Who is involved and what are their responsibilities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Employers:  -digital accounts are now open for employers to sign up (changing name to Apprenticeship Service)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Employees: Commitment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Service Users: Testimony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RoATPs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(Register of Apprenticeship Training Providers): Delivery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RoAAOs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(Register of Apprenticeship Awarding Organisations): End Point Assessment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Awarding Organisations: Accreditation of Diploma element of Apprenticeship Standard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Ofsted / SFA:</a:t>
            </a:r>
            <a:r>
              <a:rPr lang="en-GB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Funding English &amp; maths, Auditing quality, inspection…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Trailblazer groups: Creating the Standards &amp; assessment plans, reviewing standards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Skills for Care: Commissioned by Trailblazer group to carry out EQA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CQC: Regulating social care provision including; recruiting and training suitable workers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DC808-C6D0-4AD0-8CC2-D1ADB7705CD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092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/>
              <a:t>What is WDF? A </a:t>
            </a:r>
            <a:r>
              <a:rPr lang="en-GB" altLang="en-US" dirty="0">
                <a:solidFill>
                  <a:srgbClr val="0079C2"/>
                </a:solidFill>
              </a:rPr>
              <a:t>financial contribution </a:t>
            </a:r>
            <a:r>
              <a:rPr lang="en-GB" altLang="en-US" dirty="0"/>
              <a:t>towards the cost of workers completing social care units and qualifications, meaning you can claim back a proportion of the costs of learning and development. </a:t>
            </a:r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r>
              <a:rPr lang="en-GB" altLang="en-US" dirty="0"/>
              <a:t>A list of acceptable units for funding: </a:t>
            </a:r>
            <a:r>
              <a:rPr lang="en-GB" altLang="en-US" b="1" dirty="0">
                <a:solidFill>
                  <a:srgbClr val="0079C2"/>
                </a:solidFill>
              </a:rPr>
              <a:t>www.skillsforcare.org.uk/wdfunits</a:t>
            </a:r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r>
              <a:rPr lang="en-GB" altLang="en-US" dirty="0"/>
              <a:t>Funding is calculated on the credit size of QCF units at £15 per credit.</a:t>
            </a:r>
          </a:p>
          <a:p>
            <a:endParaRPr lang="en-GB" dirty="0"/>
          </a:p>
          <a:p>
            <a:pPr marL="0" indent="0">
              <a:buFontTx/>
              <a:buNone/>
              <a:defRPr/>
            </a:pPr>
            <a:r>
              <a:rPr lang="en-GB" dirty="0"/>
              <a:t>How to apply: </a:t>
            </a:r>
          </a:p>
          <a:p>
            <a:pPr marL="0" indent="0">
              <a:buFontTx/>
              <a:buNone/>
              <a:defRPr/>
            </a:pPr>
            <a:endParaRPr lang="en-GB" dirty="0"/>
          </a:p>
          <a:p>
            <a:pPr marL="0" indent="0">
              <a:buFontTx/>
              <a:buNone/>
              <a:defRPr/>
            </a:pPr>
            <a:r>
              <a:rPr lang="en-GB" sz="1800" dirty="0"/>
              <a:t>1. Apply through your local employer led partnership</a:t>
            </a:r>
          </a:p>
          <a:p>
            <a:pPr>
              <a:defRPr/>
            </a:pPr>
            <a:r>
              <a:rPr lang="en-GB" b="1" dirty="0">
                <a:solidFill>
                  <a:srgbClr val="0079C2"/>
                </a:solidFill>
              </a:rPr>
              <a:t>www.skillsforcare.org.uk/partnershipaccess</a:t>
            </a:r>
          </a:p>
          <a:p>
            <a:pPr>
              <a:defRPr/>
            </a:pPr>
            <a:endParaRPr lang="en-GB" b="1" dirty="0">
              <a:solidFill>
                <a:srgbClr val="0079C2"/>
              </a:solidFill>
            </a:endParaRPr>
          </a:p>
          <a:p>
            <a:pPr>
              <a:defRPr/>
            </a:pPr>
            <a:r>
              <a:rPr lang="en-GB" sz="2000" dirty="0"/>
              <a:t>2. </a:t>
            </a:r>
            <a:r>
              <a:rPr lang="en-GB" sz="1800" dirty="0"/>
              <a:t>Apply directly from Skills for Care if your</a:t>
            </a:r>
            <a:r>
              <a:rPr lang="en-GB" sz="1800" baseline="0" dirty="0"/>
              <a:t> </a:t>
            </a:r>
            <a:r>
              <a:rPr lang="en-GB" sz="1800" dirty="0"/>
              <a:t>area doesn’t have a partnership.</a:t>
            </a:r>
            <a:r>
              <a:rPr lang="en-GB" sz="1800" baseline="0" dirty="0"/>
              <a:t> </a:t>
            </a:r>
            <a:r>
              <a:rPr lang="en-GB" altLang="en-US" dirty="0"/>
              <a:t>If you operate </a:t>
            </a:r>
            <a:r>
              <a:rPr lang="en-GB" altLang="en-US" dirty="0">
                <a:solidFill>
                  <a:srgbClr val="0079C2"/>
                </a:solidFill>
              </a:rPr>
              <a:t>in parts of the North East, Midlands, Eastern England, the South East, North Central London or North West London </a:t>
            </a:r>
            <a:r>
              <a:rPr lang="en-GB" altLang="en-US" dirty="0"/>
              <a:t>you can apply for funding directly from Skills for Care. See the website for details of the local authority areas included </a:t>
            </a:r>
            <a:r>
              <a:rPr lang="en-GB" b="1" dirty="0">
                <a:solidFill>
                  <a:srgbClr val="0079C2"/>
                </a:solidFill>
              </a:rPr>
              <a:t>www.skillsforcare.org.uk/directaccess</a:t>
            </a:r>
          </a:p>
          <a:p>
            <a:pPr>
              <a:defRPr/>
            </a:pPr>
            <a:endParaRPr lang="en-GB" b="1" dirty="0">
              <a:solidFill>
                <a:srgbClr val="0079C2"/>
              </a:solidFill>
            </a:endParaRPr>
          </a:p>
          <a:p>
            <a:pPr>
              <a:defRPr/>
            </a:pPr>
            <a:r>
              <a:rPr lang="en-GB" sz="2000" dirty="0"/>
              <a:t>3. </a:t>
            </a:r>
            <a:r>
              <a:rPr lang="en-GB" sz="1800" dirty="0"/>
              <a:t>Apply as a large national organisation via an annual tendering process (over 1000 employees and covering 2 or more </a:t>
            </a:r>
            <a:r>
              <a:rPr lang="en-GB" sz="1800" dirty="0" err="1"/>
              <a:t>SfC</a:t>
            </a:r>
            <a:r>
              <a:rPr lang="en-GB" sz="1800" dirty="0"/>
              <a:t> geographical areas)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DC808-C6D0-4AD0-8CC2-D1ADB7705CD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757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DC808-C6D0-4AD0-8CC2-D1ADB7705CD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880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DC808-C6D0-4AD0-8CC2-D1ADB7705CD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003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DC808-C6D0-4AD0-8CC2-D1ADB7705CD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867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DC808-C6D0-4AD0-8CC2-D1ADB7705CD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311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12.30pm</a:t>
            </a:r>
            <a:r>
              <a:rPr lang="en-GB" baseline="0" dirty="0"/>
              <a:t> </a:t>
            </a:r>
            <a:r>
              <a:rPr lang="en-GB" dirty="0"/>
              <a:t>Jane:</a:t>
            </a:r>
          </a:p>
          <a:p>
            <a:r>
              <a:rPr lang="en-GB" dirty="0"/>
              <a:t>Recommending</a:t>
            </a:r>
            <a:r>
              <a:rPr lang="en-GB" baseline="0" dirty="0"/>
              <a:t> a Facebook closed / private group. Will develop a basic guide to Facebook if required.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DC808-C6D0-4AD0-8CC2-D1ADB7705CD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171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53730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6860" y="406841"/>
            <a:ext cx="5546995" cy="1174213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52890" y="1708149"/>
            <a:ext cx="5575032" cy="1409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219772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6860" y="406841"/>
            <a:ext cx="5546995" cy="1174213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52890" y="1708149"/>
            <a:ext cx="5575032" cy="1409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2787401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6860" y="406841"/>
            <a:ext cx="5546995" cy="1174213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52890" y="1708149"/>
            <a:ext cx="5575032" cy="1409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1863613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6860" y="406841"/>
            <a:ext cx="5546995" cy="1174213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52890" y="1708149"/>
            <a:ext cx="5575032" cy="1409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0045821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fC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20824"/>
            <a:ext cx="6096000" cy="281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14910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85240"/>
            <a:ext cx="6096000" cy="2816352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524000" y="3988107"/>
            <a:ext cx="6209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chemeClr val="tx1"/>
                </a:solidFill>
              </a:rPr>
              <a:t>Thank</a:t>
            </a:r>
            <a:r>
              <a:rPr lang="en-GB" sz="6000" baseline="0" dirty="0">
                <a:solidFill>
                  <a:schemeClr val="tx1"/>
                </a:solidFill>
              </a:rPr>
              <a:t> you</a:t>
            </a:r>
            <a:endParaRPr lang="en-GB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212055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2792" y="1525056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4" y="3531132"/>
            <a:ext cx="8584359" cy="30459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7" y="2759726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91BE3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19489" y="6621137"/>
            <a:ext cx="8505022" cy="0"/>
          </a:xfrm>
          <a:prstGeom prst="line">
            <a:avLst/>
          </a:prstGeom>
          <a:ln w="88900">
            <a:solidFill>
              <a:srgbClr val="BA9F88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195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82252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2792" y="1525056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4" y="3531132"/>
            <a:ext cx="8584359" cy="30459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7" y="2759726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FFB81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19489" y="6621137"/>
            <a:ext cx="8505022" cy="0"/>
          </a:xfrm>
          <a:prstGeom prst="line">
            <a:avLst/>
          </a:prstGeom>
          <a:ln w="88900">
            <a:solidFill>
              <a:srgbClr val="BA9F88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195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07150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2792" y="1525056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4" y="3531132"/>
            <a:ext cx="8584359" cy="30459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7" y="2759726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19489" y="6621137"/>
            <a:ext cx="8505022" cy="0"/>
          </a:xfrm>
          <a:prstGeom prst="line">
            <a:avLst/>
          </a:prstGeom>
          <a:ln w="88900">
            <a:solidFill>
              <a:srgbClr val="BA9F88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195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83582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2792" y="1525056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4" y="3531132"/>
            <a:ext cx="8584359" cy="30459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7" y="2759726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A1006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19489" y="6621137"/>
            <a:ext cx="8505022" cy="0"/>
          </a:xfrm>
          <a:prstGeom prst="line">
            <a:avLst/>
          </a:prstGeom>
          <a:ln w="88900">
            <a:solidFill>
              <a:srgbClr val="BA9F88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195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0454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2792" y="1525056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4" y="3531132"/>
            <a:ext cx="8584359" cy="30459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7" y="2759726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19489" y="6621137"/>
            <a:ext cx="8505022" cy="0"/>
          </a:xfrm>
          <a:prstGeom prst="line">
            <a:avLst/>
          </a:prstGeom>
          <a:ln w="88900">
            <a:solidFill>
              <a:srgbClr val="BA9F88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195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52161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2792" y="1525056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4" y="3531132"/>
            <a:ext cx="8584359" cy="30459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7" y="2759726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3B008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19489" y="6621137"/>
            <a:ext cx="8505022" cy="0"/>
          </a:xfrm>
          <a:prstGeom prst="line">
            <a:avLst/>
          </a:prstGeom>
          <a:ln w="88900">
            <a:solidFill>
              <a:srgbClr val="BA9F88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195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37599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2792" y="1525056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4" y="3531132"/>
            <a:ext cx="8584359" cy="30459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7" y="2759726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008B9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19489" y="6621137"/>
            <a:ext cx="8505022" cy="0"/>
          </a:xfrm>
          <a:prstGeom prst="line">
            <a:avLst/>
          </a:prstGeom>
          <a:ln w="88900">
            <a:solidFill>
              <a:srgbClr val="BA9F88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195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6092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SA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6860" y="406841"/>
            <a:ext cx="5546995" cy="1174213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52890" y="1708149"/>
            <a:ext cx="5575032" cy="1409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257469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S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2792" y="1525056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4" y="3531132"/>
            <a:ext cx="8584359" cy="30459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7" y="2759726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E3722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19489" y="6621137"/>
            <a:ext cx="8505022" cy="0"/>
          </a:xfrm>
          <a:prstGeom prst="line">
            <a:avLst/>
          </a:prstGeom>
          <a:ln w="88900">
            <a:solidFill>
              <a:srgbClr val="BA9F88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19500" cy="1314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768" y="0"/>
            <a:ext cx="1415232" cy="211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20907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7ABA59C-12BB-4F7F-92F5-A268720D276D}" type="datetimeFigureOut">
              <a:rPr lang="en-GB" smtClean="0">
                <a:solidFill>
                  <a:srgbClr val="465E9C"/>
                </a:solidFill>
              </a:rPr>
              <a:pPr/>
              <a:t>13/03/2017</a:t>
            </a:fld>
            <a:endParaRPr lang="en-GB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GB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0CCC08C-0C62-43D9-89A3-B84C6235A6E1}" type="slidenum">
              <a:rPr lang="en-GB" smtClean="0">
                <a:solidFill>
                  <a:srgbClr val="465E9C"/>
                </a:solidFill>
              </a:rPr>
              <a:pPr/>
              <a:t>‹#›</a:t>
            </a:fld>
            <a:endParaRPr lang="en-GB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912901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A59C-12BB-4F7F-92F5-A268720D276D}" type="datetimeFigureOut">
              <a:rPr lang="en-GB" smtClean="0">
                <a:solidFill>
                  <a:srgbClr val="465E9C"/>
                </a:solidFill>
              </a:rPr>
              <a:pPr/>
              <a:t>13/03/2017</a:t>
            </a:fld>
            <a:endParaRPr lang="en-GB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CC08C-0C62-43D9-89A3-B84C6235A6E1}" type="slidenum">
              <a:rPr lang="en-GB" smtClean="0">
                <a:solidFill>
                  <a:srgbClr val="465E9C"/>
                </a:solidFill>
              </a:rPr>
              <a:pPr/>
              <a:t>‹#›</a:t>
            </a:fld>
            <a:endParaRPr lang="en-GB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88819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A59C-12BB-4F7F-92F5-A268720D276D}" type="datetimeFigureOut">
              <a:rPr lang="en-GB" smtClean="0">
                <a:solidFill>
                  <a:srgbClr val="465E9C"/>
                </a:solidFill>
              </a:rPr>
              <a:pPr/>
              <a:t>13/03/2017</a:t>
            </a:fld>
            <a:endParaRPr lang="en-GB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CC08C-0C62-43D9-89A3-B84C6235A6E1}" type="slidenum">
              <a:rPr lang="en-GB" smtClean="0">
                <a:solidFill>
                  <a:srgbClr val="465E9C"/>
                </a:solidFill>
              </a:rPr>
              <a:pPr/>
              <a:t>‹#›</a:t>
            </a:fld>
            <a:endParaRPr lang="en-GB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705772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A59C-12BB-4F7F-92F5-A268720D276D}" type="datetimeFigureOut">
              <a:rPr lang="en-GB" smtClean="0">
                <a:solidFill>
                  <a:srgbClr val="465E9C"/>
                </a:solidFill>
              </a:rPr>
              <a:pPr/>
              <a:t>13/03/2017</a:t>
            </a:fld>
            <a:endParaRPr lang="en-GB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CC08C-0C62-43D9-89A3-B84C6235A6E1}" type="slidenum">
              <a:rPr lang="en-GB" smtClean="0">
                <a:solidFill>
                  <a:srgbClr val="465E9C"/>
                </a:solidFill>
              </a:rPr>
              <a:pPr/>
              <a:t>‹#›</a:t>
            </a:fld>
            <a:endParaRPr lang="en-GB" dirty="0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5585062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A59C-12BB-4F7F-92F5-A268720D276D}" type="datetimeFigureOut">
              <a:rPr lang="en-GB" smtClean="0">
                <a:solidFill>
                  <a:srgbClr val="465E9C"/>
                </a:solidFill>
              </a:rPr>
              <a:pPr/>
              <a:t>13/03/2017</a:t>
            </a:fld>
            <a:endParaRPr lang="en-GB" dirty="0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CC08C-0C62-43D9-89A3-B84C6235A6E1}" type="slidenum">
              <a:rPr lang="en-GB" smtClean="0">
                <a:solidFill>
                  <a:srgbClr val="465E9C"/>
                </a:solidFill>
              </a:rPr>
              <a:pPr/>
              <a:t>‹#›</a:t>
            </a:fld>
            <a:endParaRPr lang="en-GB" dirty="0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6731906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A59C-12BB-4F7F-92F5-A268720D276D}" type="datetimeFigureOut">
              <a:rPr lang="en-GB" smtClean="0">
                <a:solidFill>
                  <a:srgbClr val="465E9C"/>
                </a:solidFill>
              </a:rPr>
              <a:pPr/>
              <a:t>13/03/2017</a:t>
            </a:fld>
            <a:endParaRPr lang="en-GB" dirty="0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CC08C-0C62-43D9-89A3-B84C6235A6E1}" type="slidenum">
              <a:rPr lang="en-GB" smtClean="0">
                <a:solidFill>
                  <a:srgbClr val="465E9C"/>
                </a:solidFill>
              </a:rPr>
              <a:pPr/>
              <a:t>‹#›</a:t>
            </a:fld>
            <a:endParaRPr lang="en-GB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29566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2792" y="1525056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4" y="3531132"/>
            <a:ext cx="8584359" cy="30459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7" y="2759726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19489" y="6621137"/>
            <a:ext cx="8505022" cy="0"/>
          </a:xfrm>
          <a:prstGeom prst="line">
            <a:avLst/>
          </a:prstGeom>
          <a:ln w="88900">
            <a:solidFill>
              <a:srgbClr val="BA9F88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195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53271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A59C-12BB-4F7F-92F5-A268720D276D}" type="datetimeFigureOut">
              <a:rPr lang="en-GB" smtClean="0">
                <a:solidFill>
                  <a:srgbClr val="465E9C"/>
                </a:solidFill>
              </a:rPr>
              <a:pPr/>
              <a:t>13/03/2017</a:t>
            </a:fld>
            <a:endParaRPr lang="en-GB" dirty="0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CC08C-0C62-43D9-89A3-B84C6235A6E1}" type="slidenum">
              <a:rPr lang="en-GB" smtClean="0">
                <a:solidFill>
                  <a:srgbClr val="465E9C"/>
                </a:solidFill>
              </a:rPr>
              <a:pPr/>
              <a:t>‹#›</a:t>
            </a:fld>
            <a:endParaRPr lang="en-GB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436815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7ABA59C-12BB-4F7F-92F5-A268720D276D}" type="datetimeFigureOut">
              <a:rPr lang="en-GB" smtClean="0">
                <a:solidFill>
                  <a:srgbClr val="465E9C"/>
                </a:solidFill>
              </a:rPr>
              <a:pPr/>
              <a:t>13/03/2017</a:t>
            </a:fld>
            <a:endParaRPr lang="en-GB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GB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0CCC08C-0C62-43D9-89A3-B84C6235A6E1}" type="slidenum">
              <a:rPr lang="en-GB" smtClean="0">
                <a:solidFill>
                  <a:srgbClr val="465E9C"/>
                </a:solidFill>
              </a:rPr>
              <a:pPr/>
              <a:t>‹#›</a:t>
            </a:fld>
            <a:endParaRPr lang="en-GB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373202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7ABA59C-12BB-4F7F-92F5-A268720D276D}" type="datetimeFigureOut">
              <a:rPr lang="en-GB" smtClean="0">
                <a:solidFill>
                  <a:srgbClr val="465E9C"/>
                </a:solidFill>
              </a:rPr>
              <a:pPr/>
              <a:t>13/03/2017</a:t>
            </a:fld>
            <a:endParaRPr lang="en-GB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GB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0CCC08C-0C62-43D9-89A3-B84C6235A6E1}" type="slidenum">
              <a:rPr lang="en-GB" smtClean="0">
                <a:solidFill>
                  <a:srgbClr val="465E9C"/>
                </a:solidFill>
              </a:rPr>
              <a:pPr/>
              <a:t>‹#›</a:t>
            </a:fld>
            <a:endParaRPr lang="en-GB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878363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A59C-12BB-4F7F-92F5-A268720D276D}" type="datetimeFigureOut">
              <a:rPr lang="en-GB" smtClean="0">
                <a:solidFill>
                  <a:srgbClr val="465E9C"/>
                </a:solidFill>
              </a:rPr>
              <a:pPr/>
              <a:t>13/03/2017</a:t>
            </a:fld>
            <a:endParaRPr lang="en-GB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CC08C-0C62-43D9-89A3-B84C6235A6E1}" type="slidenum">
              <a:rPr lang="en-GB" smtClean="0">
                <a:solidFill>
                  <a:srgbClr val="465E9C"/>
                </a:solidFill>
              </a:rPr>
              <a:pPr/>
              <a:t>‹#›</a:t>
            </a:fld>
            <a:endParaRPr lang="en-GB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551092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A59C-12BB-4F7F-92F5-A268720D276D}" type="datetimeFigureOut">
              <a:rPr lang="en-GB" smtClean="0">
                <a:solidFill>
                  <a:srgbClr val="465E9C"/>
                </a:solidFill>
              </a:rPr>
              <a:pPr/>
              <a:t>13/03/2017</a:t>
            </a:fld>
            <a:endParaRPr lang="en-GB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CC08C-0C62-43D9-89A3-B84C6235A6E1}" type="slidenum">
              <a:rPr lang="en-GB" smtClean="0">
                <a:solidFill>
                  <a:srgbClr val="465E9C"/>
                </a:solidFill>
              </a:rPr>
              <a:pPr/>
              <a:t>‹#›</a:t>
            </a:fld>
            <a:endParaRPr lang="en-GB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27559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2792" y="1525056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4" y="3531132"/>
            <a:ext cx="8584359" cy="30459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7" y="2759726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19489" y="6621137"/>
            <a:ext cx="8505022" cy="0"/>
          </a:xfrm>
          <a:prstGeom prst="line">
            <a:avLst/>
          </a:prstGeom>
          <a:ln w="88900">
            <a:solidFill>
              <a:srgbClr val="BA9F88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195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3469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2792" y="1525056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4" y="3531132"/>
            <a:ext cx="8584359" cy="30459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7" y="2759726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19489" y="6621137"/>
            <a:ext cx="8505022" cy="0"/>
          </a:xfrm>
          <a:prstGeom prst="line">
            <a:avLst/>
          </a:prstGeom>
          <a:ln w="88900">
            <a:solidFill>
              <a:srgbClr val="BA9F88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195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7853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2792" y="1525056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4" y="3531132"/>
            <a:ext cx="8584359" cy="30459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7" y="2759726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19489" y="6621137"/>
            <a:ext cx="8505022" cy="0"/>
          </a:xfrm>
          <a:prstGeom prst="line">
            <a:avLst/>
          </a:prstGeom>
          <a:ln w="88900">
            <a:solidFill>
              <a:srgbClr val="BA9F88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195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0587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2792" y="1525056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4" y="3531132"/>
            <a:ext cx="8584359" cy="30459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7" y="2759726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19489" y="6621137"/>
            <a:ext cx="8505022" cy="0"/>
          </a:xfrm>
          <a:prstGeom prst="line">
            <a:avLst/>
          </a:prstGeom>
          <a:ln w="88900">
            <a:solidFill>
              <a:srgbClr val="BA9F88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195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1426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P3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23825" y="169863"/>
            <a:ext cx="9020175" cy="5937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350" y="436563"/>
            <a:ext cx="158432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11855" y="1454227"/>
            <a:ext cx="6588087" cy="253902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85674" y="2152029"/>
            <a:ext cx="457373" cy="45737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GB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8152481" y="2803619"/>
            <a:ext cx="457373" cy="45737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sz="800" dirty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5818137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860" y="406841"/>
            <a:ext cx="5546995" cy="1174213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52890" y="1708149"/>
            <a:ext cx="5575032" cy="1409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964896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8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858" y="0"/>
            <a:ext cx="1399142" cy="139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2" r:id="rId2"/>
    <p:sldLayoutId id="2147483747" r:id="rId3"/>
    <p:sldLayoutId id="2147483772" r:id="rId4"/>
    <p:sldLayoutId id="2147483773" r:id="rId5"/>
    <p:sldLayoutId id="2147483774" r:id="rId6"/>
    <p:sldLayoutId id="2147483805" r:id="rId7"/>
    <p:sldLayoutId id="2147483806" r:id="rId8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858" y="0"/>
            <a:ext cx="1399142" cy="139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5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9" r:id="rId6"/>
    <p:sldLayoutId id="2147483800" r:id="rId7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858" y="0"/>
            <a:ext cx="1399142" cy="139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9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858" y="0"/>
            <a:ext cx="1399142" cy="139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1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2" r:id="rId2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57ABA59C-12BB-4F7F-92F5-A268720D276D}" type="datetimeFigureOut">
              <a:rPr lang="en-GB" smtClean="0">
                <a:solidFill>
                  <a:srgbClr val="465E9C"/>
                </a:solidFill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13/03/2017</a:t>
            </a:fld>
            <a:endParaRPr lang="en-GB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50CCC08C-0C62-43D9-89A3-B84C6235A6E1}" type="slidenum">
              <a:rPr lang="en-GB" smtClean="0">
                <a:solidFill>
                  <a:srgbClr val="465E9C"/>
                </a:solidFill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18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 txBox="1">
            <a:spLocks/>
          </p:cNvSpPr>
          <p:nvPr/>
        </p:nvSpPr>
        <p:spPr bwMode="auto">
          <a:xfrm>
            <a:off x="528638" y="2374900"/>
            <a:ext cx="8081962" cy="2425700"/>
          </a:xfrm>
          <a:prstGeom prst="rect">
            <a:avLst/>
          </a:prstGeom>
          <a:solidFill>
            <a:srgbClr val="005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/>
            <a:r>
              <a:rPr lang="en-GB" altLang="en-US" sz="6600" b="1" dirty="0">
                <a:solidFill>
                  <a:schemeClr val="bg1"/>
                </a:solidFill>
              </a:rPr>
              <a:t>Apprenticeships</a:t>
            </a:r>
          </a:p>
          <a:p>
            <a:pPr algn="ctr" defTabSz="914400" eaLnBrk="1" hangingPunct="1"/>
            <a:r>
              <a:rPr lang="en-GB" altLang="en-US" sz="6600" b="1" dirty="0">
                <a:solidFill>
                  <a:schemeClr val="bg1"/>
                </a:solidFill>
              </a:rPr>
              <a:t>in Social Care</a:t>
            </a:r>
          </a:p>
          <a:p>
            <a:pPr algn="ctr" defTabSz="914400" eaLnBrk="1" hangingPunct="1"/>
            <a:endParaRPr lang="en-GB" altLang="en-US" sz="6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651" name="Title 1"/>
          <p:cNvSpPr txBox="1">
            <a:spLocks/>
          </p:cNvSpPr>
          <p:nvPr/>
        </p:nvSpPr>
        <p:spPr bwMode="auto">
          <a:xfrm>
            <a:off x="538163" y="4800600"/>
            <a:ext cx="4152900" cy="555171"/>
          </a:xfrm>
          <a:prstGeom prst="rect">
            <a:avLst/>
          </a:prstGeom>
          <a:solidFill>
            <a:srgbClr val="008B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/>
            <a:r>
              <a:rPr lang="en-GB" altLang="en-US" sz="3200" b="1" dirty="0">
                <a:solidFill>
                  <a:schemeClr val="bg1"/>
                </a:solidFill>
              </a:rPr>
              <a:t>28th February 2017</a:t>
            </a:r>
            <a:endParaRPr lang="en-GB" altLang="en-US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765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13" y="-11113"/>
            <a:ext cx="2008187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28638" y="5805488"/>
            <a:ext cx="682625" cy="684212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7654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5805488"/>
            <a:ext cx="68262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Box 9"/>
          <p:cNvSpPr txBox="1">
            <a:spLocks noChangeArrowheads="1"/>
          </p:cNvSpPr>
          <p:nvPr/>
        </p:nvSpPr>
        <p:spPr bwMode="auto">
          <a:xfrm>
            <a:off x="1211263" y="6108700"/>
            <a:ext cx="3371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b="1" dirty="0">
                <a:solidFill>
                  <a:srgbClr val="005EB8"/>
                </a:solidFill>
              </a:rPr>
              <a:t>@skillsforcare</a:t>
            </a:r>
          </a:p>
        </p:txBody>
      </p:sp>
    </p:spTree>
    <p:extLst>
      <p:ext uri="{BB962C8B-B14F-4D97-AF65-F5344CB8AC3E}">
        <p14:creationId xmlns:p14="http://schemas.microsoft.com/office/powerpoint/2010/main" val="134380373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27242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should Employers be looking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35660"/>
            <a:ext cx="8136904" cy="4997152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Provider Readiness </a:t>
            </a:r>
          </a:p>
          <a:p>
            <a:pPr lvl="1">
              <a:lnSpc>
                <a:spcPct val="160000"/>
              </a:lnSpc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Has the provider registered themselves on the Digital Apprenticeship Service portal </a:t>
            </a:r>
          </a:p>
          <a:p>
            <a:pPr lvl="1">
              <a:lnSpc>
                <a:spcPct val="160000"/>
              </a:lnSpc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Are they ready to implement the new apprenticeship standards</a:t>
            </a:r>
          </a:p>
          <a:p>
            <a:pPr lvl="1">
              <a:lnSpc>
                <a:spcPct val="160000"/>
              </a:lnSpc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Are they able to answer your questions on the Levy.</a:t>
            </a:r>
          </a:p>
          <a:p>
            <a:pPr lvl="1">
              <a:lnSpc>
                <a:spcPct val="160000"/>
              </a:lnSpc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Local provider, peer approval </a:t>
            </a:r>
          </a:p>
          <a:p>
            <a:pPr lvl="1">
              <a:lnSpc>
                <a:spcPct val="160000"/>
              </a:lnSpc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Employer centred </a:t>
            </a:r>
          </a:p>
          <a:p>
            <a:pPr>
              <a:lnSpc>
                <a:spcPct val="160000"/>
              </a:lnSpc>
            </a:pP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</a:p>
          <a:p>
            <a:pPr lvl="1">
              <a:lnSpc>
                <a:spcPct val="160000"/>
              </a:lnSpc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Skills set of their apprenticeship delivery teams</a:t>
            </a:r>
          </a:p>
          <a:p>
            <a:pPr lvl="1">
              <a:lnSpc>
                <a:spcPct val="160000"/>
              </a:lnSpc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What are their success rates </a:t>
            </a:r>
          </a:p>
          <a:p>
            <a:pPr lvl="1">
              <a:lnSpc>
                <a:spcPct val="160000"/>
              </a:lnSpc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Review their most recent Ofsted and EQA report (External Quality Assurance)</a:t>
            </a:r>
          </a:p>
          <a:p>
            <a:pPr lvl="1">
              <a:lnSpc>
                <a:spcPct val="160000"/>
              </a:lnSpc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Assessment strategies </a:t>
            </a:r>
          </a:p>
        </p:txBody>
      </p:sp>
    </p:spTree>
    <p:extLst>
      <p:ext uri="{BB962C8B-B14F-4D97-AF65-F5344CB8AC3E}">
        <p14:creationId xmlns:p14="http://schemas.microsoft.com/office/powerpoint/2010/main" val="142781441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should Employers be looking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119256"/>
            <a:ext cx="7128792" cy="404604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History of Delivery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Knowledge and experience of delivering required apprenticeship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How long has the provider been in the business. 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employers, partners do they work with 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Experience of working with large employers 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Case studies 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End Point Assessment (EPA) Centre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Is the standard approved and ready for assessment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processes are in place for monitoring learner progress and readiness for EPA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Has an EPA centre been agreed, what are the costs and timescales </a:t>
            </a:r>
          </a:p>
          <a:p>
            <a:pPr marL="137160" indent="0">
              <a:buNone/>
            </a:pPr>
            <a:endParaRPr lang="en-GB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6545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should employers be looking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119256"/>
            <a:ext cx="7200800" cy="4046047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GB" sz="1700" b="1" dirty="0">
                <a:latin typeface="Arial" panose="020B0604020202020204" pitchFamily="34" charset="0"/>
                <a:cs typeface="Arial" panose="020B0604020202020204" pitchFamily="34" charset="0"/>
              </a:rPr>
              <a:t>Recruitment Service </a:t>
            </a:r>
          </a:p>
          <a:p>
            <a:pPr lvl="1">
              <a:lnSpc>
                <a:spcPct val="17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Do they offer a free recruitment service</a:t>
            </a:r>
          </a:p>
          <a:p>
            <a:pPr lvl="1">
              <a:lnSpc>
                <a:spcPct val="17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Do they have a pool of suitable candidates </a:t>
            </a:r>
          </a:p>
          <a:p>
            <a:pPr>
              <a:lnSpc>
                <a:spcPct val="150000"/>
              </a:lnSpc>
            </a:pPr>
            <a:r>
              <a:rPr lang="en-GB" sz="1700" b="1" dirty="0"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</a:p>
          <a:p>
            <a:pPr lvl="1">
              <a:lnSpc>
                <a:spcPct val="15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Do they have the knowledge to provide advice and support about the reforms  </a:t>
            </a:r>
          </a:p>
          <a:p>
            <a:pPr lvl="1">
              <a:lnSpc>
                <a:spcPct val="15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Needs analysis -  do they understand and can meet your business needs. </a:t>
            </a:r>
          </a:p>
          <a:p>
            <a:pPr lvl="1">
              <a:lnSpc>
                <a:spcPct val="15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Account management </a:t>
            </a:r>
          </a:p>
          <a:p>
            <a:pPr lvl="1">
              <a:lnSpc>
                <a:spcPct val="15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Reporting learner progress </a:t>
            </a:r>
          </a:p>
          <a:p>
            <a:pPr lvl="1">
              <a:lnSpc>
                <a:spcPct val="15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Deliver maximum return for your investment </a:t>
            </a:r>
          </a:p>
          <a:p>
            <a:pPr marL="137160" indent="0">
              <a:buNone/>
            </a:pPr>
            <a:endParaRPr lang="en-GB" sz="1800" dirty="0">
              <a:solidFill>
                <a:schemeClr val="bg1"/>
              </a:solidFill>
              <a:latin typeface="+mj-lt"/>
            </a:endParaRPr>
          </a:p>
          <a:p>
            <a:pPr lvl="1"/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781875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5000" y="387845"/>
            <a:ext cx="659527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70C0"/>
                </a:solidFill>
              </a:rPr>
              <a:t>Online Forum Platform </a:t>
            </a:r>
            <a:br>
              <a:rPr lang="en-GB" sz="4400" b="1" dirty="0">
                <a:solidFill>
                  <a:srgbClr val="008B95"/>
                </a:solidFill>
              </a:rPr>
            </a:br>
            <a:r>
              <a:rPr lang="en-GB" sz="3200" dirty="0">
                <a:solidFill>
                  <a:srgbClr val="008B95"/>
                </a:solidFill>
              </a:rPr>
              <a:t> </a:t>
            </a:r>
            <a:endParaRPr lang="en-GB" sz="3600" dirty="0"/>
          </a:p>
        </p:txBody>
      </p:sp>
      <p:pic>
        <p:nvPicPr>
          <p:cNvPr id="4098" name="Picture 2" descr="C:\Users\jbrightman\Desktop\675480785fb9d5f7b2cd313da562f99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478" y="1649729"/>
            <a:ext cx="5511800" cy="490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377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>
          <a:xfrm>
            <a:off x="0" y="1670050"/>
            <a:ext cx="9144000" cy="1584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GB" altLang="en-US" sz="7200" dirty="0">
                <a:latin typeface="Arial" charset="0"/>
                <a:cs typeface="Arial" charset="0"/>
              </a:rPr>
              <a:t>Moving Forward</a:t>
            </a:r>
            <a:br>
              <a:rPr lang="en-GB" altLang="en-US" sz="7200" dirty="0">
                <a:latin typeface="Arial" charset="0"/>
                <a:cs typeface="Arial" charset="0"/>
              </a:rPr>
            </a:br>
            <a:endParaRPr lang="en-GB" altLang="en-US" sz="1100" dirty="0">
              <a:latin typeface="Arial" charset="0"/>
              <a:cs typeface="Arial" charset="0"/>
            </a:endParaRP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638175" y="3971925"/>
            <a:ext cx="53530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3200" dirty="0">
                <a:solidFill>
                  <a:schemeClr val="bg1"/>
                </a:solidFill>
              </a:rPr>
              <a:t>slqa@skillsforcare.org.uk</a:t>
            </a:r>
          </a:p>
          <a:p>
            <a:pPr eaLnBrk="1" hangingPunct="1"/>
            <a:endParaRPr lang="en-GB" altLang="en-US" sz="3200" dirty="0">
              <a:solidFill>
                <a:schemeClr val="bg1"/>
              </a:solidFill>
            </a:endParaRPr>
          </a:p>
          <a:p>
            <a:pPr eaLnBrk="1" hangingPunct="1"/>
            <a:r>
              <a:rPr lang="en-GB" altLang="en-US" sz="3200" dirty="0">
                <a:solidFill>
                  <a:schemeClr val="bg1"/>
                </a:solidFill>
              </a:rPr>
              <a:t>www.skillsforcare.org.uk</a:t>
            </a:r>
          </a:p>
        </p:txBody>
      </p:sp>
    </p:spTree>
    <p:extLst>
      <p:ext uri="{BB962C8B-B14F-4D97-AF65-F5344CB8AC3E}">
        <p14:creationId xmlns:p14="http://schemas.microsoft.com/office/powerpoint/2010/main" val="181506041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543" y="767443"/>
            <a:ext cx="7184571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Why an Apprenticeship?</a:t>
            </a:r>
          </a:p>
          <a:p>
            <a:pPr algn="ctr"/>
            <a:endParaRPr lang="en-GB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Recruitment &amp; Retention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Qualified staff deliver better care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Progression opportunities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Successful programme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Funding available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  <a:p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96837595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do you fit?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Payroll over £3m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0.5% of payroll to HMRC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Digital Apprenticeship Service (DAS) Account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10% top up from Gvt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Used to fund Apprenticeships only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The Apprenticeship Levy</a:t>
            </a:r>
          </a:p>
        </p:txBody>
      </p:sp>
    </p:spTree>
    <p:extLst>
      <p:ext uri="{BB962C8B-B14F-4D97-AF65-F5344CB8AC3E}">
        <p14:creationId xmlns:p14="http://schemas.microsoft.com/office/powerpoint/2010/main" val="328642225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do you fit?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Co-financed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1:9 ratio to the funding cap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Payment to learning provider over the agreed length of the Apprenticeship</a:t>
            </a:r>
          </a:p>
          <a:p>
            <a:endParaRPr lang="en-GB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Non-levy paying employer</a:t>
            </a:r>
          </a:p>
        </p:txBody>
      </p:sp>
    </p:spTree>
    <p:extLst>
      <p:ext uri="{BB962C8B-B14F-4D97-AF65-F5344CB8AC3E}">
        <p14:creationId xmlns:p14="http://schemas.microsoft.com/office/powerpoint/2010/main" val="347251809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In-house training department?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Apply for </a:t>
            </a:r>
            <a:r>
              <a:rPr lang="en-GB" sz="2800" dirty="0" err="1"/>
              <a:t>RoATP</a:t>
            </a:r>
            <a:r>
              <a:rPr lang="en-GB" sz="2800" dirty="0"/>
              <a:t> as an Employer-Provider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Sign contract agreement with SFA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Will be subject to Ofsted inspection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Can deliver to own staff or connected companies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Guidance published Feb 2017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How can we deliver our own apprenticeships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815788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 all employers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9134" y="2383972"/>
            <a:ext cx="8584359" cy="41931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Choose a quality learning provider from the </a:t>
            </a:r>
            <a:r>
              <a:rPr lang="en-GB" sz="2800" dirty="0" err="1"/>
              <a:t>RoATP</a:t>
            </a:r>
            <a:r>
              <a:rPr lang="en-GB" sz="2800" dirty="0"/>
              <a:t> list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Choose an End Point Assessment Organisation from the </a:t>
            </a:r>
            <a:r>
              <a:rPr lang="en-GB" sz="2800" dirty="0" err="1"/>
              <a:t>RoAAO</a:t>
            </a:r>
            <a:r>
              <a:rPr lang="en-GB" sz="2800" dirty="0"/>
              <a:t> list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Incentives available for 16–18 year old apprentices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Get involved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 flipV="1">
            <a:off x="231237" y="2185201"/>
            <a:ext cx="8593273" cy="45719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12095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146362" y="5548360"/>
            <a:ext cx="1509800" cy="584775"/>
          </a:xfrm>
          <a:prstGeom prst="rect">
            <a:avLst/>
          </a:prstGeom>
          <a:ln>
            <a:solidFill>
              <a:srgbClr val="91BE3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91BE3E"/>
                </a:solidFill>
              </a:rPr>
              <a:t> </a:t>
            </a:r>
            <a:r>
              <a:rPr lang="en-GB" sz="3200" b="1" dirty="0">
                <a:solidFill>
                  <a:srgbClr val="91BE3E"/>
                </a:solidFill>
              </a:rPr>
              <a:t>CQC</a:t>
            </a:r>
            <a:endParaRPr lang="en-GB" sz="3200" dirty="0">
              <a:solidFill>
                <a:srgbClr val="91BE3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8850" y="2577033"/>
            <a:ext cx="230124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8B95"/>
                </a:solidFill>
              </a:rPr>
              <a:t> </a:t>
            </a:r>
            <a:r>
              <a:rPr lang="en-GB" sz="3200" b="1" dirty="0">
                <a:solidFill>
                  <a:srgbClr val="7030A0"/>
                </a:solidFill>
              </a:rPr>
              <a:t>Employees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3240" y="3493248"/>
            <a:ext cx="268224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8B95"/>
                </a:solidFill>
              </a:rPr>
              <a:t> </a:t>
            </a:r>
            <a:r>
              <a:rPr lang="en-GB" sz="3200" b="1" dirty="0">
                <a:solidFill>
                  <a:schemeClr val="accent5"/>
                </a:solidFill>
              </a:rPr>
              <a:t>Service Users</a:t>
            </a:r>
            <a:endParaRPr lang="en-GB" sz="3200" dirty="0">
              <a:solidFill>
                <a:schemeClr val="accent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4250" y="4474494"/>
            <a:ext cx="198022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8B95"/>
                </a:solidFill>
              </a:rPr>
              <a:t> </a:t>
            </a:r>
            <a:r>
              <a:rPr lang="en-GB" sz="3200" b="1" dirty="0" err="1">
                <a:solidFill>
                  <a:schemeClr val="tx1"/>
                </a:solidFill>
              </a:rPr>
              <a:t>RoATPs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2910" y="1630636"/>
            <a:ext cx="3187700" cy="58477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8B95"/>
                </a:solidFill>
              </a:rPr>
              <a:t> </a:t>
            </a:r>
            <a:r>
              <a:rPr lang="en-GB" sz="3200" b="1" dirty="0">
                <a:solidFill>
                  <a:srgbClr val="C00000"/>
                </a:solidFill>
              </a:rPr>
              <a:t>Employers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74845" y="3015524"/>
            <a:ext cx="263652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7030A0"/>
                </a:solidFill>
              </a:rPr>
              <a:t> </a:t>
            </a:r>
            <a:r>
              <a:rPr lang="en-GB" sz="3200" b="1" dirty="0">
                <a:solidFill>
                  <a:srgbClr val="7030A0"/>
                </a:solidFill>
              </a:rPr>
              <a:t>Ofsted / SFA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65737" y="5015077"/>
            <a:ext cx="2689400" cy="58477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8B95"/>
                </a:solidFill>
              </a:rPr>
              <a:t> </a:t>
            </a:r>
            <a:r>
              <a:rPr lang="en-GB" sz="3200" b="1" dirty="0">
                <a:solidFill>
                  <a:srgbClr val="C00000"/>
                </a:solidFill>
              </a:rPr>
              <a:t>Skills for Care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7740" y="1384415"/>
            <a:ext cx="2854210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5"/>
                </a:solidFill>
              </a:rPr>
              <a:t> </a:t>
            </a:r>
            <a:r>
              <a:rPr lang="en-GB" sz="3200" b="1" dirty="0">
                <a:solidFill>
                  <a:schemeClr val="accent5"/>
                </a:solidFill>
              </a:rPr>
              <a:t>Awarding Organisations</a:t>
            </a:r>
            <a:endParaRPr lang="en-GB" sz="3200" dirty="0">
              <a:solidFill>
                <a:schemeClr val="accent5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17896" y="5349764"/>
            <a:ext cx="1978660" cy="584775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RoAAOs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22950" y="4004087"/>
            <a:ext cx="31496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8B95"/>
                </a:solidFill>
              </a:rPr>
              <a:t> </a:t>
            </a:r>
            <a:r>
              <a:rPr lang="en-GB" sz="3200" b="1" dirty="0">
                <a:solidFill>
                  <a:schemeClr val="tx1"/>
                </a:solidFill>
              </a:rPr>
              <a:t>Trailblazers</a:t>
            </a:r>
            <a:endParaRPr lang="en-GB" sz="3200" dirty="0">
              <a:solidFill>
                <a:schemeClr val="tx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527497" y="2215411"/>
            <a:ext cx="739703" cy="774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929535" y="2461633"/>
            <a:ext cx="442565" cy="546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6" idx="1"/>
          </p:cNvCxnSpPr>
          <p:nvPr/>
        </p:nvCxnSpPr>
        <p:spPr>
          <a:xfrm>
            <a:off x="5330951" y="4215145"/>
            <a:ext cx="491999" cy="81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2" idx="1"/>
          </p:cNvCxnSpPr>
          <p:nvPr/>
        </p:nvCxnSpPr>
        <p:spPr>
          <a:xfrm>
            <a:off x="5372100" y="3307911"/>
            <a:ext cx="70274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372100" y="4562876"/>
            <a:ext cx="693637" cy="452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929535" y="4578298"/>
            <a:ext cx="0" cy="961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854470" y="4562876"/>
            <a:ext cx="963150" cy="334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9" idx="3"/>
          </p:cNvCxnSpPr>
          <p:nvPr/>
        </p:nvCxnSpPr>
        <p:spPr>
          <a:xfrm flipH="1">
            <a:off x="3205480" y="3785635"/>
            <a:ext cx="63754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5" idx="3"/>
          </p:cNvCxnSpPr>
          <p:nvPr/>
        </p:nvCxnSpPr>
        <p:spPr>
          <a:xfrm flipH="1" flipV="1">
            <a:off x="3150090" y="2869421"/>
            <a:ext cx="692930" cy="138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jbrightman\Desktop\imagesK1Q7TX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620" y="3008396"/>
            <a:ext cx="1554480" cy="15544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9" name="Straight Connector 1028"/>
          <p:cNvCxnSpPr/>
          <p:nvPr/>
        </p:nvCxnSpPr>
        <p:spPr>
          <a:xfrm flipH="1">
            <a:off x="3496556" y="4562876"/>
            <a:ext cx="542044" cy="793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341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5" grpId="0" build="p" animBg="1"/>
      <p:bldP spid="9" grpId="0" build="p" animBg="1"/>
      <p:bldP spid="10" grpId="0" build="p" animBg="1"/>
      <p:bldP spid="11" grpId="0" build="p" animBg="1"/>
      <p:bldP spid="12" grpId="0" build="p" animBg="1"/>
      <p:bldP spid="13" grpId="0" uiExpand="1" build="p" animBg="1"/>
      <p:bldP spid="14" grpId="0" build="p" animBg="1"/>
      <p:bldP spid="15" grpId="0" build="p" animBg="1"/>
      <p:bldP spid="16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3793669"/>
            <a:ext cx="8507412" cy="277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2614613" y="2565400"/>
            <a:ext cx="4152900" cy="573087"/>
          </a:xfrm>
          <a:prstGeom prst="rect">
            <a:avLst/>
          </a:prstGeom>
          <a:solidFill>
            <a:srgbClr val="008B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/>
            <a:r>
              <a:rPr lang="en-GB" altLang="en-US" sz="3200" b="1" dirty="0">
                <a:solidFill>
                  <a:schemeClr val="bg1"/>
                </a:solidFill>
              </a:rPr>
              <a:t>How to apply</a:t>
            </a:r>
            <a:endParaRPr lang="en-GB" altLang="en-US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31813" y="1803400"/>
            <a:ext cx="8081962" cy="762000"/>
          </a:xfrm>
          <a:prstGeom prst="rect">
            <a:avLst/>
          </a:prstGeom>
          <a:solidFill>
            <a:srgbClr val="005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/>
            <a:r>
              <a:rPr lang="en-GB" altLang="en-US" sz="3800" b="1" dirty="0">
                <a:solidFill>
                  <a:schemeClr val="bg1"/>
                </a:solidFill>
              </a:rPr>
              <a:t>Workforce Development Funding</a:t>
            </a:r>
            <a:endParaRPr lang="en-GB" altLang="en-US" sz="38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42620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should Employers be looking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Provider Readiness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History of Delivery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End Point Assessment Centre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Recruitment Service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</a:p>
        </p:txBody>
      </p:sp>
    </p:spTree>
    <p:extLst>
      <p:ext uri="{BB962C8B-B14F-4D97-AF65-F5344CB8AC3E}">
        <p14:creationId xmlns:p14="http://schemas.microsoft.com/office/powerpoint/2010/main" val="3457322284"/>
      </p:ext>
    </p:extLst>
  </p:cSld>
  <p:clrMapOvr>
    <a:masterClrMapping/>
  </p:clrMapOvr>
  <p:transition spd="slow">
    <p:push dir="u"/>
  </p:transition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theme/theme1.xml><?xml version="1.0" encoding="utf-8"?>
<a:theme xmlns:a="http://schemas.openxmlformats.org/drawingml/2006/main" name="Conten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lour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lour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 Template</Template>
  <TotalTime>925</TotalTime>
  <Words>870</Words>
  <Application>Microsoft Office PowerPoint</Application>
  <PresentationFormat>On-screen Show (4:3)</PresentationFormat>
  <Paragraphs>154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Brush Script MT</vt:lpstr>
      <vt:lpstr>Calibri</vt:lpstr>
      <vt:lpstr>Constantia</vt:lpstr>
      <vt:lpstr>Franklin Gothic Book</vt:lpstr>
      <vt:lpstr>Rage Italic</vt:lpstr>
      <vt:lpstr>Wingdings</vt:lpstr>
      <vt:lpstr>Content slides</vt:lpstr>
      <vt:lpstr>Title Slides</vt:lpstr>
      <vt:lpstr>Colour slides</vt:lpstr>
      <vt:lpstr>1_Colour slides</vt:lpstr>
      <vt:lpstr>Pushpin</vt:lpstr>
      <vt:lpstr>PowerPoint Presentation</vt:lpstr>
      <vt:lpstr>PowerPoint Presentation</vt:lpstr>
      <vt:lpstr>Where do you fit?</vt:lpstr>
      <vt:lpstr>Where do you fit?</vt:lpstr>
      <vt:lpstr>In-house training department?</vt:lpstr>
      <vt:lpstr>For all employers</vt:lpstr>
      <vt:lpstr>PowerPoint Presentation</vt:lpstr>
      <vt:lpstr>PowerPoint Presentation</vt:lpstr>
      <vt:lpstr>What should Employers be looking for?</vt:lpstr>
      <vt:lpstr>What should Employers be looking for?</vt:lpstr>
      <vt:lpstr>What should Employers be looking for?</vt:lpstr>
      <vt:lpstr>What should employers be looking for?</vt:lpstr>
      <vt:lpstr>PowerPoint Presentation</vt:lpstr>
      <vt:lpstr>Moving Forward </vt:lpstr>
    </vt:vector>
  </TitlesOfParts>
  <Company>Skills for 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Yates</dc:creator>
  <cp:lastModifiedBy>Jozsef Gecsei</cp:lastModifiedBy>
  <cp:revision>61</cp:revision>
  <cp:lastPrinted>2017-02-22T15:29:55Z</cp:lastPrinted>
  <dcterms:created xsi:type="dcterms:W3CDTF">2014-09-03T17:02:27Z</dcterms:created>
  <dcterms:modified xsi:type="dcterms:W3CDTF">2017-03-13T11:53:37Z</dcterms:modified>
</cp:coreProperties>
</file>