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7"/>
  </p:notesMasterIdLst>
  <p:sldIdLst>
    <p:sldId id="256" r:id="rId5"/>
    <p:sldId id="296" r:id="rId6"/>
    <p:sldId id="266" r:id="rId7"/>
    <p:sldId id="265" r:id="rId8"/>
    <p:sldId id="264" r:id="rId9"/>
    <p:sldId id="274" r:id="rId10"/>
    <p:sldId id="277" r:id="rId11"/>
    <p:sldId id="261" r:id="rId12"/>
    <p:sldId id="276" r:id="rId13"/>
    <p:sldId id="275" r:id="rId14"/>
    <p:sldId id="272" r:id="rId15"/>
    <p:sldId id="295" r:id="rId16"/>
    <p:sldId id="291" r:id="rId17"/>
    <p:sldId id="293" r:id="rId18"/>
    <p:sldId id="294" r:id="rId19"/>
    <p:sldId id="290" r:id="rId20"/>
    <p:sldId id="282" r:id="rId21"/>
    <p:sldId id="283" r:id="rId22"/>
    <p:sldId id="292" r:id="rId23"/>
    <p:sldId id="284" r:id="rId24"/>
    <p:sldId id="289" r:id="rId25"/>
    <p:sldId id="257"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7C153"/>
    <a:srgbClr val="CC0066"/>
    <a:srgbClr val="405A89"/>
    <a:srgbClr val="009900"/>
    <a:srgbClr val="81BF49"/>
    <a:srgbClr val="FF9933"/>
    <a:srgbClr val="FF9900"/>
    <a:srgbClr val="8EB4E3"/>
    <a:srgbClr val="90AFE8"/>
    <a:srgbClr val="8CABD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12974" autoAdjust="0"/>
    <p:restoredTop sz="94737"/>
  </p:normalViewPr>
  <p:slideViewPr>
    <p:cSldViewPr>
      <p:cViewPr varScale="1">
        <p:scale>
          <a:sx n="72" d="100"/>
          <a:sy n="72" d="100"/>
        </p:scale>
        <p:origin x="1704"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A174D3F-09E3-4147-AE6F-8B9DE423C6B8}" type="doc">
      <dgm:prSet loTypeId="urn:microsoft.com/office/officeart/2005/8/layout/hList7" loCatId="relationship" qsTypeId="urn:microsoft.com/office/officeart/2005/8/quickstyle/simple1" qsCatId="simple" csTypeId="urn:microsoft.com/office/officeart/2005/8/colors/accent1_2" csCatId="accent1" phldr="1"/>
      <dgm:spPr/>
    </dgm:pt>
    <dgm:pt modelId="{CDB6D34D-7064-4A1F-9668-1FFEBB4FDDA7}">
      <dgm:prSet phldrT="[Text]" custT="1"/>
      <dgm:spPr>
        <a:solidFill>
          <a:srgbClr val="0070C0"/>
        </a:solidFill>
      </dgm:spPr>
      <dgm:t>
        <a:bodyPr/>
        <a:lstStyle/>
        <a:p>
          <a:r>
            <a:rPr lang="en-GB" sz="2000" dirty="0"/>
            <a:t>5300+ registered users </a:t>
          </a:r>
        </a:p>
        <a:p>
          <a:r>
            <a:rPr lang="en-GB" sz="1100" dirty="0"/>
            <a:t>Including 60 CCGs &amp; 53 LAs nationally</a:t>
          </a:r>
        </a:p>
      </dgm:t>
    </dgm:pt>
    <dgm:pt modelId="{C022EAA6-14C2-49AA-80D1-EF39BBF08288}" type="parTrans" cxnId="{0963D484-4E05-4356-ACED-5553DF1ED468}">
      <dgm:prSet/>
      <dgm:spPr/>
      <dgm:t>
        <a:bodyPr/>
        <a:lstStyle/>
        <a:p>
          <a:endParaRPr lang="en-GB"/>
        </a:p>
      </dgm:t>
    </dgm:pt>
    <dgm:pt modelId="{8DE63B7D-700C-4C89-B642-3F301532A99F}" type="sibTrans" cxnId="{0963D484-4E05-4356-ACED-5553DF1ED468}">
      <dgm:prSet/>
      <dgm:spPr/>
      <dgm:t>
        <a:bodyPr/>
        <a:lstStyle/>
        <a:p>
          <a:endParaRPr lang="en-GB"/>
        </a:p>
      </dgm:t>
    </dgm:pt>
    <dgm:pt modelId="{980A7062-47AF-4E7D-9B7B-0FA891921837}">
      <dgm:prSet phldrT="[Text]"/>
      <dgm:spPr>
        <a:solidFill>
          <a:srgbClr val="0070C0"/>
        </a:solidFill>
      </dgm:spPr>
      <dgm:t>
        <a:bodyPr/>
        <a:lstStyle/>
        <a:p>
          <a:r>
            <a:rPr lang="en-GB" dirty="0"/>
            <a:t>2400+ care homes are registered and update their live bed state</a:t>
          </a:r>
        </a:p>
      </dgm:t>
    </dgm:pt>
    <dgm:pt modelId="{8DCE4A4C-2CCD-4FE5-BD62-EF23E610A9E6}" type="parTrans" cxnId="{D380C105-9CF2-4C5C-A712-74CF8D18295C}">
      <dgm:prSet/>
      <dgm:spPr/>
      <dgm:t>
        <a:bodyPr/>
        <a:lstStyle/>
        <a:p>
          <a:endParaRPr lang="en-GB"/>
        </a:p>
      </dgm:t>
    </dgm:pt>
    <dgm:pt modelId="{0181DA06-00DF-4A3A-A4AE-6BAB5BC29625}" type="sibTrans" cxnId="{D380C105-9CF2-4C5C-A712-74CF8D18295C}">
      <dgm:prSet/>
      <dgm:spPr/>
      <dgm:t>
        <a:bodyPr/>
        <a:lstStyle/>
        <a:p>
          <a:endParaRPr lang="en-GB"/>
        </a:p>
      </dgm:t>
    </dgm:pt>
    <dgm:pt modelId="{734AFFF1-36E0-43BE-BD65-403B1257C081}">
      <dgm:prSet phldrT="[Text]" custT="1"/>
      <dgm:spPr>
        <a:solidFill>
          <a:srgbClr val="0070C0"/>
        </a:solidFill>
      </dgm:spPr>
      <dgm:t>
        <a:bodyPr/>
        <a:lstStyle/>
        <a:p>
          <a:r>
            <a:rPr lang="en-GB" sz="1800" dirty="0"/>
            <a:t>27 CCGs implemented CT across the North Region</a:t>
          </a:r>
        </a:p>
        <a:p>
          <a:r>
            <a:rPr lang="en-GB" sz="1100" dirty="0"/>
            <a:t>There is a pipeline of 10 more CCGs</a:t>
          </a:r>
        </a:p>
      </dgm:t>
    </dgm:pt>
    <dgm:pt modelId="{4045DF09-1889-42B1-9AAF-0294FFE88A0C}" type="parTrans" cxnId="{9B9273F9-6B87-4448-89DC-875767200D5B}">
      <dgm:prSet/>
      <dgm:spPr/>
      <dgm:t>
        <a:bodyPr/>
        <a:lstStyle/>
        <a:p>
          <a:endParaRPr lang="en-GB"/>
        </a:p>
      </dgm:t>
    </dgm:pt>
    <dgm:pt modelId="{66D2351A-85C6-4046-A2F6-49B1B246A2EB}" type="sibTrans" cxnId="{9B9273F9-6B87-4448-89DC-875767200D5B}">
      <dgm:prSet/>
      <dgm:spPr/>
      <dgm:t>
        <a:bodyPr/>
        <a:lstStyle/>
        <a:p>
          <a:endParaRPr lang="en-GB"/>
        </a:p>
      </dgm:t>
    </dgm:pt>
    <dgm:pt modelId="{A0806056-03D9-4CE6-805C-051B549507F6}" type="pres">
      <dgm:prSet presAssocID="{9A174D3F-09E3-4147-AE6F-8B9DE423C6B8}" presName="Name0" presStyleCnt="0">
        <dgm:presLayoutVars>
          <dgm:dir/>
          <dgm:resizeHandles val="exact"/>
        </dgm:presLayoutVars>
      </dgm:prSet>
      <dgm:spPr/>
    </dgm:pt>
    <dgm:pt modelId="{BB83C9C6-2661-4DE1-9C4F-237C919207F2}" type="pres">
      <dgm:prSet presAssocID="{9A174D3F-09E3-4147-AE6F-8B9DE423C6B8}" presName="fgShape" presStyleLbl="fgShp" presStyleIdx="0" presStyleCnt="1" custScaleY="166667"/>
      <dgm:spPr/>
    </dgm:pt>
    <dgm:pt modelId="{D17C9555-A288-460F-A8A3-E668E58A89CD}" type="pres">
      <dgm:prSet presAssocID="{9A174D3F-09E3-4147-AE6F-8B9DE423C6B8}" presName="linComp" presStyleCnt="0"/>
      <dgm:spPr/>
    </dgm:pt>
    <dgm:pt modelId="{AD219154-32E1-40CE-A284-C62CFE1A286E}" type="pres">
      <dgm:prSet presAssocID="{CDB6D34D-7064-4A1F-9668-1FFEBB4FDDA7}" presName="compNode" presStyleCnt="0"/>
      <dgm:spPr/>
    </dgm:pt>
    <dgm:pt modelId="{74155FE0-5B32-44AE-833F-9701473F9EB5}" type="pres">
      <dgm:prSet presAssocID="{CDB6D34D-7064-4A1F-9668-1FFEBB4FDDA7}" presName="bkgdShape" presStyleLbl="node1" presStyleIdx="0" presStyleCnt="3" custLinFactNeighborX="-3680"/>
      <dgm:spPr/>
    </dgm:pt>
    <dgm:pt modelId="{D34DFCD0-D07B-4666-9E52-BAA9AA39228D}" type="pres">
      <dgm:prSet presAssocID="{CDB6D34D-7064-4A1F-9668-1FFEBB4FDDA7}" presName="nodeTx" presStyleLbl="node1" presStyleIdx="0" presStyleCnt="3">
        <dgm:presLayoutVars>
          <dgm:bulletEnabled val="1"/>
        </dgm:presLayoutVars>
      </dgm:prSet>
      <dgm:spPr/>
    </dgm:pt>
    <dgm:pt modelId="{B4F2BBF5-E1CA-41F5-B565-2672BAFF3E49}" type="pres">
      <dgm:prSet presAssocID="{CDB6D34D-7064-4A1F-9668-1FFEBB4FDDA7}" presName="invisiNode" presStyleLbl="node1" presStyleIdx="0" presStyleCnt="3"/>
      <dgm:spPr/>
    </dgm:pt>
    <dgm:pt modelId="{C34F60B6-12D0-4316-A3C3-9E08051238E8}" type="pres">
      <dgm:prSet presAssocID="{CDB6D34D-7064-4A1F-9668-1FFEBB4FDDA7}" presName="imagNode" presStyleLbl="fgImgPlace1" presStyleIdx="0" presStyleCnt="3"/>
      <dgm:spPr>
        <a:blipFill rotWithShape="1">
          <a:blip xmlns:r="http://schemas.openxmlformats.org/officeDocument/2006/relationships" r:embed="rId1"/>
          <a:stretch>
            <a:fillRect/>
          </a:stretch>
        </a:blipFill>
      </dgm:spPr>
    </dgm:pt>
    <dgm:pt modelId="{137D733D-D794-40E4-A531-DFF56C93BB5F}" type="pres">
      <dgm:prSet presAssocID="{8DE63B7D-700C-4C89-B642-3F301532A99F}" presName="sibTrans" presStyleLbl="sibTrans2D1" presStyleIdx="0" presStyleCnt="0"/>
      <dgm:spPr/>
    </dgm:pt>
    <dgm:pt modelId="{ECC0C9C3-0BA7-43C6-9E4F-602C308B12DD}" type="pres">
      <dgm:prSet presAssocID="{980A7062-47AF-4E7D-9B7B-0FA891921837}" presName="compNode" presStyleCnt="0"/>
      <dgm:spPr/>
    </dgm:pt>
    <dgm:pt modelId="{5EE40C11-1ED0-40D0-AB72-1DF85FF3CE59}" type="pres">
      <dgm:prSet presAssocID="{980A7062-47AF-4E7D-9B7B-0FA891921837}" presName="bkgdShape" presStyleLbl="node1" presStyleIdx="1" presStyleCnt="3"/>
      <dgm:spPr/>
    </dgm:pt>
    <dgm:pt modelId="{D7498EFA-2296-4904-B884-46BB5F577E4E}" type="pres">
      <dgm:prSet presAssocID="{980A7062-47AF-4E7D-9B7B-0FA891921837}" presName="nodeTx" presStyleLbl="node1" presStyleIdx="1" presStyleCnt="3">
        <dgm:presLayoutVars>
          <dgm:bulletEnabled val="1"/>
        </dgm:presLayoutVars>
      </dgm:prSet>
      <dgm:spPr/>
    </dgm:pt>
    <dgm:pt modelId="{D90F57FA-BCB4-4D0D-8835-CCEDBFF4901B}" type="pres">
      <dgm:prSet presAssocID="{980A7062-47AF-4E7D-9B7B-0FA891921837}" presName="invisiNode" presStyleLbl="node1" presStyleIdx="1" presStyleCnt="3"/>
      <dgm:spPr/>
    </dgm:pt>
    <dgm:pt modelId="{BE8935F2-D608-4A29-9720-44D28D43D265}" type="pres">
      <dgm:prSet presAssocID="{980A7062-47AF-4E7D-9B7B-0FA891921837}" presName="imagNode" presStyleLbl="fgImgPlace1" presStyleIdx="1" presStyleCnt="3"/>
      <dgm:spPr>
        <a:blipFill rotWithShape="1">
          <a:blip xmlns:r="http://schemas.openxmlformats.org/officeDocument/2006/relationships" r:embed="rId2"/>
          <a:stretch>
            <a:fillRect/>
          </a:stretch>
        </a:blipFill>
      </dgm:spPr>
    </dgm:pt>
    <dgm:pt modelId="{91EC74F9-12B0-41A5-8CDE-C86730F71159}" type="pres">
      <dgm:prSet presAssocID="{0181DA06-00DF-4A3A-A4AE-6BAB5BC29625}" presName="sibTrans" presStyleLbl="sibTrans2D1" presStyleIdx="0" presStyleCnt="0"/>
      <dgm:spPr/>
    </dgm:pt>
    <dgm:pt modelId="{3E83AA94-FC50-4C3E-A5E6-BCB21937E0BC}" type="pres">
      <dgm:prSet presAssocID="{734AFFF1-36E0-43BE-BD65-403B1257C081}" presName="compNode" presStyleCnt="0"/>
      <dgm:spPr/>
    </dgm:pt>
    <dgm:pt modelId="{1DDBCF84-DCAB-41A7-9CDC-B91ED4A46584}" type="pres">
      <dgm:prSet presAssocID="{734AFFF1-36E0-43BE-BD65-403B1257C081}" presName="bkgdShape" presStyleLbl="node1" presStyleIdx="2" presStyleCnt="3"/>
      <dgm:spPr/>
    </dgm:pt>
    <dgm:pt modelId="{B1DFA16B-06CB-496D-BE88-D591463E5528}" type="pres">
      <dgm:prSet presAssocID="{734AFFF1-36E0-43BE-BD65-403B1257C081}" presName="nodeTx" presStyleLbl="node1" presStyleIdx="2" presStyleCnt="3">
        <dgm:presLayoutVars>
          <dgm:bulletEnabled val="1"/>
        </dgm:presLayoutVars>
      </dgm:prSet>
      <dgm:spPr/>
    </dgm:pt>
    <dgm:pt modelId="{F43E589D-9764-44AD-802B-9F2011F77A22}" type="pres">
      <dgm:prSet presAssocID="{734AFFF1-36E0-43BE-BD65-403B1257C081}" presName="invisiNode" presStyleLbl="node1" presStyleIdx="2" presStyleCnt="3"/>
      <dgm:spPr/>
    </dgm:pt>
    <dgm:pt modelId="{ECE88BBB-1C85-4C27-9597-381286F2B8A0}" type="pres">
      <dgm:prSet presAssocID="{734AFFF1-36E0-43BE-BD65-403B1257C081}" presName="imagNode" presStyleLbl="fgImgPlace1" presStyleIdx="2" presStyleCnt="3"/>
      <dgm:spPr>
        <a:blipFill rotWithShape="1">
          <a:blip xmlns:r="http://schemas.openxmlformats.org/officeDocument/2006/relationships" r:embed="rId3"/>
          <a:stretch>
            <a:fillRect/>
          </a:stretch>
        </a:blipFill>
      </dgm:spPr>
    </dgm:pt>
  </dgm:ptLst>
  <dgm:cxnLst>
    <dgm:cxn modelId="{D380C105-9CF2-4C5C-A712-74CF8D18295C}" srcId="{9A174D3F-09E3-4147-AE6F-8B9DE423C6B8}" destId="{980A7062-47AF-4E7D-9B7B-0FA891921837}" srcOrd="1" destOrd="0" parTransId="{8DCE4A4C-2CCD-4FE5-BD62-EF23E610A9E6}" sibTransId="{0181DA06-00DF-4A3A-A4AE-6BAB5BC29625}"/>
    <dgm:cxn modelId="{4CC7E612-6D21-4DEC-A3E1-27BDEB994B9B}" type="presOf" srcId="{734AFFF1-36E0-43BE-BD65-403B1257C081}" destId="{B1DFA16B-06CB-496D-BE88-D591463E5528}" srcOrd="1" destOrd="0" presId="urn:microsoft.com/office/officeart/2005/8/layout/hList7"/>
    <dgm:cxn modelId="{9CF02426-A7A7-46DD-B52E-910FFAAAB341}" type="presOf" srcId="{980A7062-47AF-4E7D-9B7B-0FA891921837}" destId="{5EE40C11-1ED0-40D0-AB72-1DF85FF3CE59}" srcOrd="0" destOrd="0" presId="urn:microsoft.com/office/officeart/2005/8/layout/hList7"/>
    <dgm:cxn modelId="{1429F36E-42A8-4F5E-AA6E-59E856133B2B}" type="presOf" srcId="{CDB6D34D-7064-4A1F-9668-1FFEBB4FDDA7}" destId="{D34DFCD0-D07B-4666-9E52-BAA9AA39228D}" srcOrd="1" destOrd="0" presId="urn:microsoft.com/office/officeart/2005/8/layout/hList7"/>
    <dgm:cxn modelId="{5E7F4C82-B724-40EB-98AA-23C27E7D2207}" type="presOf" srcId="{734AFFF1-36E0-43BE-BD65-403B1257C081}" destId="{1DDBCF84-DCAB-41A7-9CDC-B91ED4A46584}" srcOrd="0" destOrd="0" presId="urn:microsoft.com/office/officeart/2005/8/layout/hList7"/>
    <dgm:cxn modelId="{0963D484-4E05-4356-ACED-5553DF1ED468}" srcId="{9A174D3F-09E3-4147-AE6F-8B9DE423C6B8}" destId="{CDB6D34D-7064-4A1F-9668-1FFEBB4FDDA7}" srcOrd="0" destOrd="0" parTransId="{C022EAA6-14C2-49AA-80D1-EF39BBF08288}" sibTransId="{8DE63B7D-700C-4C89-B642-3F301532A99F}"/>
    <dgm:cxn modelId="{75B2B286-DA2C-4190-BC32-1267541EECC0}" type="presOf" srcId="{9A174D3F-09E3-4147-AE6F-8B9DE423C6B8}" destId="{A0806056-03D9-4CE6-805C-051B549507F6}" srcOrd="0" destOrd="0" presId="urn:microsoft.com/office/officeart/2005/8/layout/hList7"/>
    <dgm:cxn modelId="{8DA11989-1C1D-4E5D-914A-BE102332D3CC}" type="presOf" srcId="{0181DA06-00DF-4A3A-A4AE-6BAB5BC29625}" destId="{91EC74F9-12B0-41A5-8CDE-C86730F71159}" srcOrd="0" destOrd="0" presId="urn:microsoft.com/office/officeart/2005/8/layout/hList7"/>
    <dgm:cxn modelId="{2DA38BE3-F583-428F-8D9C-C4AC18F07501}" type="presOf" srcId="{CDB6D34D-7064-4A1F-9668-1FFEBB4FDDA7}" destId="{74155FE0-5B32-44AE-833F-9701473F9EB5}" srcOrd="0" destOrd="0" presId="urn:microsoft.com/office/officeart/2005/8/layout/hList7"/>
    <dgm:cxn modelId="{9B9273F9-6B87-4448-89DC-875767200D5B}" srcId="{9A174D3F-09E3-4147-AE6F-8B9DE423C6B8}" destId="{734AFFF1-36E0-43BE-BD65-403B1257C081}" srcOrd="2" destOrd="0" parTransId="{4045DF09-1889-42B1-9AAF-0294FFE88A0C}" sibTransId="{66D2351A-85C6-4046-A2F6-49B1B246A2EB}"/>
    <dgm:cxn modelId="{FF11A2FA-B201-4E2C-B542-C2EC7E89161C}" type="presOf" srcId="{8DE63B7D-700C-4C89-B642-3F301532A99F}" destId="{137D733D-D794-40E4-A531-DFF56C93BB5F}" srcOrd="0" destOrd="0" presId="urn:microsoft.com/office/officeart/2005/8/layout/hList7"/>
    <dgm:cxn modelId="{905B6AFB-EE60-45EB-8D33-102B05FC839A}" type="presOf" srcId="{980A7062-47AF-4E7D-9B7B-0FA891921837}" destId="{D7498EFA-2296-4904-B884-46BB5F577E4E}" srcOrd="1" destOrd="0" presId="urn:microsoft.com/office/officeart/2005/8/layout/hList7"/>
    <dgm:cxn modelId="{0665010E-BC55-40CD-AD4C-1F6F04A6B002}" type="presParOf" srcId="{A0806056-03D9-4CE6-805C-051B549507F6}" destId="{BB83C9C6-2661-4DE1-9C4F-237C919207F2}" srcOrd="0" destOrd="0" presId="urn:microsoft.com/office/officeart/2005/8/layout/hList7"/>
    <dgm:cxn modelId="{6B059293-28CD-43CC-8AC3-86876F5EC005}" type="presParOf" srcId="{A0806056-03D9-4CE6-805C-051B549507F6}" destId="{D17C9555-A288-460F-A8A3-E668E58A89CD}" srcOrd="1" destOrd="0" presId="urn:microsoft.com/office/officeart/2005/8/layout/hList7"/>
    <dgm:cxn modelId="{49FD9D43-E36D-4246-B772-345B6FD3791C}" type="presParOf" srcId="{D17C9555-A288-460F-A8A3-E668E58A89CD}" destId="{AD219154-32E1-40CE-A284-C62CFE1A286E}" srcOrd="0" destOrd="0" presId="urn:microsoft.com/office/officeart/2005/8/layout/hList7"/>
    <dgm:cxn modelId="{2765B102-B6BA-47FB-B0F0-3CC7202A46EE}" type="presParOf" srcId="{AD219154-32E1-40CE-A284-C62CFE1A286E}" destId="{74155FE0-5B32-44AE-833F-9701473F9EB5}" srcOrd="0" destOrd="0" presId="urn:microsoft.com/office/officeart/2005/8/layout/hList7"/>
    <dgm:cxn modelId="{F5A98CE0-A3F5-4F50-89FF-3C7A1B497955}" type="presParOf" srcId="{AD219154-32E1-40CE-A284-C62CFE1A286E}" destId="{D34DFCD0-D07B-4666-9E52-BAA9AA39228D}" srcOrd="1" destOrd="0" presId="urn:microsoft.com/office/officeart/2005/8/layout/hList7"/>
    <dgm:cxn modelId="{2660368D-1843-4768-92D5-3E40B51A624E}" type="presParOf" srcId="{AD219154-32E1-40CE-A284-C62CFE1A286E}" destId="{B4F2BBF5-E1CA-41F5-B565-2672BAFF3E49}" srcOrd="2" destOrd="0" presId="urn:microsoft.com/office/officeart/2005/8/layout/hList7"/>
    <dgm:cxn modelId="{E2C517A7-A290-40B5-BCEA-AD47DA42A187}" type="presParOf" srcId="{AD219154-32E1-40CE-A284-C62CFE1A286E}" destId="{C34F60B6-12D0-4316-A3C3-9E08051238E8}" srcOrd="3" destOrd="0" presId="urn:microsoft.com/office/officeart/2005/8/layout/hList7"/>
    <dgm:cxn modelId="{3B14E606-FDC6-4241-AD24-095400866C6B}" type="presParOf" srcId="{D17C9555-A288-460F-A8A3-E668E58A89CD}" destId="{137D733D-D794-40E4-A531-DFF56C93BB5F}" srcOrd="1" destOrd="0" presId="urn:microsoft.com/office/officeart/2005/8/layout/hList7"/>
    <dgm:cxn modelId="{D3891811-BF77-4A48-9A61-A5253B465DC3}" type="presParOf" srcId="{D17C9555-A288-460F-A8A3-E668E58A89CD}" destId="{ECC0C9C3-0BA7-43C6-9E4F-602C308B12DD}" srcOrd="2" destOrd="0" presId="urn:microsoft.com/office/officeart/2005/8/layout/hList7"/>
    <dgm:cxn modelId="{B860584B-9DAC-4507-B069-56BBBB6D5798}" type="presParOf" srcId="{ECC0C9C3-0BA7-43C6-9E4F-602C308B12DD}" destId="{5EE40C11-1ED0-40D0-AB72-1DF85FF3CE59}" srcOrd="0" destOrd="0" presId="urn:microsoft.com/office/officeart/2005/8/layout/hList7"/>
    <dgm:cxn modelId="{351529DA-4EF7-4DFF-9256-739A766D5DED}" type="presParOf" srcId="{ECC0C9C3-0BA7-43C6-9E4F-602C308B12DD}" destId="{D7498EFA-2296-4904-B884-46BB5F577E4E}" srcOrd="1" destOrd="0" presId="urn:microsoft.com/office/officeart/2005/8/layout/hList7"/>
    <dgm:cxn modelId="{F76EA947-55FA-4D9A-B9CC-CD6FC130E978}" type="presParOf" srcId="{ECC0C9C3-0BA7-43C6-9E4F-602C308B12DD}" destId="{D90F57FA-BCB4-4D0D-8835-CCEDBFF4901B}" srcOrd="2" destOrd="0" presId="urn:microsoft.com/office/officeart/2005/8/layout/hList7"/>
    <dgm:cxn modelId="{53570711-F72A-4905-A406-1E5A7F5F2181}" type="presParOf" srcId="{ECC0C9C3-0BA7-43C6-9E4F-602C308B12DD}" destId="{BE8935F2-D608-4A29-9720-44D28D43D265}" srcOrd="3" destOrd="0" presId="urn:microsoft.com/office/officeart/2005/8/layout/hList7"/>
    <dgm:cxn modelId="{E1017EC9-635D-4CD9-B20C-E57118DEEC4E}" type="presParOf" srcId="{D17C9555-A288-460F-A8A3-E668E58A89CD}" destId="{91EC74F9-12B0-41A5-8CDE-C86730F71159}" srcOrd="3" destOrd="0" presId="urn:microsoft.com/office/officeart/2005/8/layout/hList7"/>
    <dgm:cxn modelId="{A5CD688A-0ED8-4647-974E-75ABFBAE4B7E}" type="presParOf" srcId="{D17C9555-A288-460F-A8A3-E668E58A89CD}" destId="{3E83AA94-FC50-4C3E-A5E6-BCB21937E0BC}" srcOrd="4" destOrd="0" presId="urn:microsoft.com/office/officeart/2005/8/layout/hList7"/>
    <dgm:cxn modelId="{099DDF67-315C-4455-91D9-A58C4BF61BA4}" type="presParOf" srcId="{3E83AA94-FC50-4C3E-A5E6-BCB21937E0BC}" destId="{1DDBCF84-DCAB-41A7-9CDC-B91ED4A46584}" srcOrd="0" destOrd="0" presId="urn:microsoft.com/office/officeart/2005/8/layout/hList7"/>
    <dgm:cxn modelId="{C4935C67-0C5F-48F8-901D-BAA203F717F2}" type="presParOf" srcId="{3E83AA94-FC50-4C3E-A5E6-BCB21937E0BC}" destId="{B1DFA16B-06CB-496D-BE88-D591463E5528}" srcOrd="1" destOrd="0" presId="urn:microsoft.com/office/officeart/2005/8/layout/hList7"/>
    <dgm:cxn modelId="{841EE16A-CBC2-4F6B-BDC8-E70FE277A54A}" type="presParOf" srcId="{3E83AA94-FC50-4C3E-A5E6-BCB21937E0BC}" destId="{F43E589D-9764-44AD-802B-9F2011F77A22}" srcOrd="2" destOrd="0" presId="urn:microsoft.com/office/officeart/2005/8/layout/hList7"/>
    <dgm:cxn modelId="{E2028CC8-DEFA-4A57-95FA-B9F9D1682712}" type="presParOf" srcId="{3E83AA94-FC50-4C3E-A5E6-BCB21937E0BC}" destId="{ECE88BBB-1C85-4C27-9597-381286F2B8A0}" srcOrd="3" destOrd="0" presId="urn:microsoft.com/office/officeart/2005/8/layout/hList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155FE0-5B32-44AE-833F-9701473F9EB5}">
      <dsp:nvSpPr>
        <dsp:cNvPr id="0" name=""/>
        <dsp:cNvSpPr/>
      </dsp:nvSpPr>
      <dsp:spPr>
        <a:xfrm>
          <a:off x="0" y="0"/>
          <a:ext cx="2563913" cy="3217398"/>
        </a:xfrm>
        <a:prstGeom prst="roundRect">
          <a:avLst>
            <a:gd name="adj" fmla="val 10000"/>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GB" sz="2000" kern="1200" dirty="0"/>
            <a:t>5300+ registered users </a:t>
          </a:r>
        </a:p>
        <a:p>
          <a:pPr marL="0" lvl="0" indent="0" algn="ctr" defTabSz="889000">
            <a:lnSpc>
              <a:spcPct val="90000"/>
            </a:lnSpc>
            <a:spcBef>
              <a:spcPct val="0"/>
            </a:spcBef>
            <a:spcAft>
              <a:spcPct val="35000"/>
            </a:spcAft>
            <a:buNone/>
          </a:pPr>
          <a:r>
            <a:rPr lang="en-GB" sz="1100" kern="1200" dirty="0"/>
            <a:t>Including 60 CCGs &amp; 53 LAs nationally</a:t>
          </a:r>
        </a:p>
      </dsp:txBody>
      <dsp:txXfrm>
        <a:off x="0" y="1286958"/>
        <a:ext cx="2563913" cy="1286959"/>
      </dsp:txXfrm>
    </dsp:sp>
    <dsp:sp modelId="{C34F60B6-12D0-4316-A3C3-9E08051238E8}">
      <dsp:nvSpPr>
        <dsp:cNvPr id="0" name=""/>
        <dsp:cNvSpPr/>
      </dsp:nvSpPr>
      <dsp:spPr>
        <a:xfrm>
          <a:off x="747908" y="193043"/>
          <a:ext cx="1071393" cy="1071393"/>
        </a:xfrm>
        <a:prstGeom prst="ellipse">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EE40C11-1ED0-40D0-AB72-1DF85FF3CE59}">
      <dsp:nvSpPr>
        <dsp:cNvPr id="0" name=""/>
        <dsp:cNvSpPr/>
      </dsp:nvSpPr>
      <dsp:spPr>
        <a:xfrm>
          <a:off x="2642479" y="0"/>
          <a:ext cx="2563913" cy="3217398"/>
        </a:xfrm>
        <a:prstGeom prst="roundRect">
          <a:avLst>
            <a:gd name="adj" fmla="val 10000"/>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GB" sz="1900" kern="1200" dirty="0"/>
            <a:t>2400+ care homes are registered and update their live bed state</a:t>
          </a:r>
        </a:p>
      </dsp:txBody>
      <dsp:txXfrm>
        <a:off x="2642479" y="1286958"/>
        <a:ext cx="2563913" cy="1286959"/>
      </dsp:txXfrm>
    </dsp:sp>
    <dsp:sp modelId="{BE8935F2-D608-4A29-9720-44D28D43D265}">
      <dsp:nvSpPr>
        <dsp:cNvPr id="0" name=""/>
        <dsp:cNvSpPr/>
      </dsp:nvSpPr>
      <dsp:spPr>
        <a:xfrm>
          <a:off x="3388739" y="193043"/>
          <a:ext cx="1071393" cy="1071393"/>
        </a:xfrm>
        <a:prstGeom prst="ellipse">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DDBCF84-DCAB-41A7-9CDC-B91ED4A46584}">
      <dsp:nvSpPr>
        <dsp:cNvPr id="0" name=""/>
        <dsp:cNvSpPr/>
      </dsp:nvSpPr>
      <dsp:spPr>
        <a:xfrm>
          <a:off x="5283310" y="0"/>
          <a:ext cx="2563913" cy="3217398"/>
        </a:xfrm>
        <a:prstGeom prst="roundRect">
          <a:avLst>
            <a:gd name="adj" fmla="val 10000"/>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kern="1200" dirty="0"/>
            <a:t>27 CCGs implemented CT across the North Region</a:t>
          </a:r>
        </a:p>
        <a:p>
          <a:pPr marL="0" lvl="0" indent="0" algn="ctr" defTabSz="800100">
            <a:lnSpc>
              <a:spcPct val="90000"/>
            </a:lnSpc>
            <a:spcBef>
              <a:spcPct val="0"/>
            </a:spcBef>
            <a:spcAft>
              <a:spcPct val="35000"/>
            </a:spcAft>
            <a:buNone/>
          </a:pPr>
          <a:r>
            <a:rPr lang="en-GB" sz="1100" kern="1200" dirty="0"/>
            <a:t>There is a pipeline of 10 more CCGs</a:t>
          </a:r>
        </a:p>
      </dsp:txBody>
      <dsp:txXfrm>
        <a:off x="5283310" y="1286958"/>
        <a:ext cx="2563913" cy="1286959"/>
      </dsp:txXfrm>
    </dsp:sp>
    <dsp:sp modelId="{ECE88BBB-1C85-4C27-9597-381286F2B8A0}">
      <dsp:nvSpPr>
        <dsp:cNvPr id="0" name=""/>
        <dsp:cNvSpPr/>
      </dsp:nvSpPr>
      <dsp:spPr>
        <a:xfrm>
          <a:off x="6029570" y="193043"/>
          <a:ext cx="1071393" cy="1071393"/>
        </a:xfrm>
        <a:prstGeom prst="ellipse">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B83C9C6-2661-4DE1-9C4F-237C919207F2}">
      <dsp:nvSpPr>
        <dsp:cNvPr id="0" name=""/>
        <dsp:cNvSpPr/>
      </dsp:nvSpPr>
      <dsp:spPr>
        <a:xfrm>
          <a:off x="313954" y="2413047"/>
          <a:ext cx="7220962" cy="804351"/>
        </a:xfrm>
        <a:prstGeom prst="leftRight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ADBC0C3-199B-43E7-BD88-9CE2298883AE}" type="datetimeFigureOut">
              <a:rPr lang="en-GB" smtClean="0"/>
              <a:t>21/09/2018</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5D5E260-12B5-4635-BCE6-98C04C3901BD}" type="slidenum">
              <a:rPr lang="en-GB" smtClean="0"/>
              <a:t>‹#›</a:t>
            </a:fld>
            <a:endParaRPr lang="en-GB"/>
          </a:p>
        </p:txBody>
      </p:sp>
    </p:spTree>
    <p:extLst>
      <p:ext uri="{BB962C8B-B14F-4D97-AF65-F5344CB8AC3E}">
        <p14:creationId xmlns:p14="http://schemas.microsoft.com/office/powerpoint/2010/main" val="30543781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8A4CE74-3E1C-4FDC-A832-24D5B44E14C5}" type="slidenum">
              <a:rPr lang="en-GB" smtClean="0">
                <a:solidFill>
                  <a:prstClr val="black"/>
                </a:solidFill>
              </a:rPr>
              <a:pPr/>
              <a:t>4</a:t>
            </a:fld>
            <a:endParaRPr lang="en-GB">
              <a:solidFill>
                <a:prstClr val="black"/>
              </a:solidFill>
            </a:endParaRPr>
          </a:p>
        </p:txBody>
      </p:sp>
    </p:spTree>
    <p:extLst>
      <p:ext uri="{BB962C8B-B14F-4D97-AF65-F5344CB8AC3E}">
        <p14:creationId xmlns:p14="http://schemas.microsoft.com/office/powerpoint/2010/main" val="39231881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sz="1200" dirty="0">
                <a:solidFill>
                  <a:schemeClr val="tx2"/>
                </a:solidFill>
              </a:rPr>
              <a:t>In collaboration with system colleagues (STP, CCG, LA) agree the strategy which will set ‘the way forward’ </a:t>
            </a:r>
          </a:p>
          <a:p>
            <a:pPr marL="285750" indent="-285750">
              <a:buFont typeface="Arial"/>
              <a:buChar char="•"/>
            </a:pPr>
            <a:r>
              <a:rPr lang="en-US" sz="1200" dirty="0">
                <a:solidFill>
                  <a:schemeClr val="tx2"/>
                </a:solidFill>
              </a:rPr>
              <a:t>Outline clear governance processes, including roles, responsibilities and accountability, ensuring this fits with the overall vision of all parties</a:t>
            </a:r>
          </a:p>
          <a:p>
            <a:pPr marL="285750" indent="-285750">
              <a:buFont typeface="Arial"/>
              <a:buChar char="•"/>
            </a:pPr>
            <a:r>
              <a:rPr lang="en-US" sz="1200" dirty="0">
                <a:solidFill>
                  <a:schemeClr val="tx2"/>
                </a:solidFill>
              </a:rPr>
              <a:t>Develop an action plan that addresses key issues, challenges, setting priorities in terms of importance from a short term &amp; medium tern position</a:t>
            </a:r>
          </a:p>
          <a:p>
            <a:pPr marL="285750" indent="-285750">
              <a:buFont typeface="Arial"/>
              <a:buChar char="•"/>
            </a:pPr>
            <a:r>
              <a:rPr lang="en-US" sz="1200" dirty="0">
                <a:solidFill>
                  <a:schemeClr val="tx2"/>
                </a:solidFill>
              </a:rPr>
              <a:t>Identify critical stakeholders, communication and engagement plans</a:t>
            </a:r>
          </a:p>
          <a:p>
            <a:pPr marL="285750" indent="-285750">
              <a:buFont typeface="Arial"/>
              <a:buChar char="•"/>
            </a:pPr>
            <a:r>
              <a:rPr lang="en-US" sz="1200" dirty="0">
                <a:solidFill>
                  <a:schemeClr val="tx2"/>
                </a:solidFill>
              </a:rPr>
              <a:t>Identify critical ‘system champions’, a pivotal component to facilitate communications - Care Sector are empowered and engaged at all stages</a:t>
            </a:r>
          </a:p>
          <a:p>
            <a:pPr marL="285750" indent="-285750">
              <a:buFont typeface="Arial"/>
              <a:buChar char="•"/>
            </a:pPr>
            <a:r>
              <a:rPr lang="en-US" sz="1200" dirty="0">
                <a:solidFill>
                  <a:schemeClr val="tx2"/>
                </a:solidFill>
              </a:rPr>
              <a:t>Together agree </a:t>
            </a:r>
            <a:r>
              <a:rPr lang="en-US" sz="1200" dirty="0" err="1">
                <a:solidFill>
                  <a:schemeClr val="tx2"/>
                </a:solidFill>
              </a:rPr>
              <a:t>mobilisation</a:t>
            </a:r>
            <a:r>
              <a:rPr lang="en-US" sz="1200" dirty="0">
                <a:solidFill>
                  <a:schemeClr val="tx2"/>
                </a:solidFill>
              </a:rPr>
              <a:t> strategy, with the short and longer term elements and monitoring procedures built in</a:t>
            </a:r>
          </a:p>
          <a:p>
            <a:pPr marL="285750" indent="-285750">
              <a:buFont typeface="Arial"/>
              <a:buChar char="•"/>
            </a:pPr>
            <a:r>
              <a:rPr lang="en-US" sz="1200" dirty="0">
                <a:solidFill>
                  <a:schemeClr val="tx2"/>
                </a:solidFill>
              </a:rPr>
              <a:t>Weekly WebEx meetings identify critical issues/successes </a:t>
            </a:r>
          </a:p>
          <a:p>
            <a:pPr marL="285750" indent="-285750">
              <a:buFont typeface="Arial"/>
              <a:buChar char="•"/>
            </a:pPr>
            <a:r>
              <a:rPr lang="en-US" sz="1200" dirty="0">
                <a:solidFill>
                  <a:schemeClr val="tx2"/>
                </a:solidFill>
              </a:rPr>
              <a:t>Collaborative meetings monthly</a:t>
            </a:r>
          </a:p>
          <a:p>
            <a:pPr marL="285750" indent="-285750">
              <a:buFont typeface="Arial"/>
              <a:buChar char="•"/>
            </a:pPr>
            <a:r>
              <a:rPr lang="en-US" sz="1200" dirty="0">
                <a:solidFill>
                  <a:schemeClr val="tx2"/>
                </a:solidFill>
              </a:rPr>
              <a:t>Essential that shared knowledge/best practice disseminated to the system – user groups</a:t>
            </a:r>
          </a:p>
          <a:p>
            <a:endParaRPr lang="en-GB" dirty="0"/>
          </a:p>
        </p:txBody>
      </p:sp>
      <p:sp>
        <p:nvSpPr>
          <p:cNvPr id="4" name="Slide Number Placeholder 3"/>
          <p:cNvSpPr>
            <a:spLocks noGrp="1"/>
          </p:cNvSpPr>
          <p:nvPr>
            <p:ph type="sldNum" sz="quarter" idx="10"/>
          </p:nvPr>
        </p:nvSpPr>
        <p:spPr/>
        <p:txBody>
          <a:bodyPr/>
          <a:lstStyle/>
          <a:p>
            <a:fld id="{98A4CE74-3E1C-4FDC-A832-24D5B44E14C5}" type="slidenum">
              <a:rPr lang="en-GB" smtClean="0"/>
              <a:t>19</a:t>
            </a:fld>
            <a:endParaRPr lang="en-GB" dirty="0"/>
          </a:p>
        </p:txBody>
      </p:sp>
    </p:spTree>
    <p:extLst>
      <p:ext uri="{BB962C8B-B14F-4D97-AF65-F5344CB8AC3E}">
        <p14:creationId xmlns:p14="http://schemas.microsoft.com/office/powerpoint/2010/main" val="39231881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dirty="0">
                <a:solidFill>
                  <a:schemeClr val="tx2"/>
                </a:solidFill>
              </a:rPr>
              <a:t>Local teams from Sheffield City Council (SCC) are actively engaging with the system</a:t>
            </a:r>
          </a:p>
          <a:p>
            <a:endParaRPr lang="en-US" dirty="0">
              <a:solidFill>
                <a:schemeClr val="tx2"/>
              </a:solidFill>
            </a:endParaRPr>
          </a:p>
          <a:p>
            <a:pPr marL="285750" indent="-285750">
              <a:buFont typeface="Arial"/>
              <a:buChar char="•"/>
            </a:pPr>
            <a:r>
              <a:rPr lang="en-US" dirty="0">
                <a:solidFill>
                  <a:schemeClr val="tx2"/>
                </a:solidFill>
              </a:rPr>
              <a:t>The number of enquiries received from teams about accessing the portal has reduced</a:t>
            </a:r>
          </a:p>
          <a:p>
            <a:endParaRPr lang="en-US" dirty="0">
              <a:solidFill>
                <a:schemeClr val="tx2"/>
              </a:solidFill>
            </a:endParaRPr>
          </a:p>
          <a:p>
            <a:pPr marL="285750" indent="-285750">
              <a:buFont typeface="Arial"/>
              <a:buChar char="•"/>
            </a:pPr>
            <a:r>
              <a:rPr lang="en-US" dirty="0">
                <a:solidFill>
                  <a:schemeClr val="tx2"/>
                </a:solidFill>
              </a:rPr>
              <a:t>Care homes report SCC are making fewer calls to homes</a:t>
            </a:r>
          </a:p>
          <a:p>
            <a:endParaRPr lang="en-US" dirty="0">
              <a:solidFill>
                <a:schemeClr val="tx2"/>
              </a:solidFill>
            </a:endParaRPr>
          </a:p>
          <a:p>
            <a:pPr marL="285750" indent="-285750">
              <a:buFont typeface="Arial"/>
              <a:buChar char="•"/>
            </a:pPr>
            <a:r>
              <a:rPr lang="en-US" dirty="0">
                <a:solidFill>
                  <a:schemeClr val="tx2"/>
                </a:solidFill>
              </a:rPr>
              <a:t>The system could be a significant support mechanism for the emerging role of brokerage/resource management</a:t>
            </a:r>
          </a:p>
          <a:p>
            <a:endParaRPr lang="en-US" dirty="0">
              <a:solidFill>
                <a:schemeClr val="tx2"/>
              </a:solidFill>
            </a:endParaRPr>
          </a:p>
          <a:p>
            <a:pPr marL="285750" indent="-285750">
              <a:buFont typeface="Arial"/>
              <a:buChar char="•"/>
            </a:pPr>
            <a:r>
              <a:rPr lang="en-US" dirty="0">
                <a:solidFill>
                  <a:schemeClr val="tx2"/>
                </a:solidFill>
              </a:rPr>
              <a:t>SCC commissioning teams have used the portal to look at demand capacity</a:t>
            </a:r>
          </a:p>
          <a:p>
            <a:endParaRPr lang="en-US" dirty="0">
              <a:solidFill>
                <a:schemeClr val="tx2"/>
              </a:solidFill>
            </a:endParaRPr>
          </a:p>
          <a:p>
            <a:pPr marL="285750" indent="-285750">
              <a:buFont typeface="Arial"/>
              <a:buChar char="•"/>
            </a:pPr>
            <a:r>
              <a:rPr lang="en-US" dirty="0">
                <a:solidFill>
                  <a:schemeClr val="tx2"/>
                </a:solidFill>
              </a:rPr>
              <a:t> Informs commissioning decisions</a:t>
            </a:r>
          </a:p>
          <a:p>
            <a:endParaRPr lang="en-US" dirty="0">
              <a:solidFill>
                <a:schemeClr val="tx2"/>
              </a:solidFill>
            </a:endParaRPr>
          </a:p>
          <a:p>
            <a:pPr marL="285750" indent="-285750">
              <a:buFont typeface="Arial"/>
              <a:buChar char="•"/>
            </a:pPr>
            <a:r>
              <a:rPr lang="en-US" dirty="0">
                <a:solidFill>
                  <a:schemeClr val="tx2"/>
                </a:solidFill>
              </a:rPr>
              <a:t>Work is currently underway to assess whether there has been any impact on the patient pathway</a:t>
            </a:r>
          </a:p>
          <a:p>
            <a:endParaRPr lang="en-GB" dirty="0"/>
          </a:p>
        </p:txBody>
      </p:sp>
      <p:sp>
        <p:nvSpPr>
          <p:cNvPr id="4" name="Slide Number Placeholder 3"/>
          <p:cNvSpPr>
            <a:spLocks noGrp="1"/>
          </p:cNvSpPr>
          <p:nvPr>
            <p:ph type="sldNum" sz="quarter" idx="10"/>
          </p:nvPr>
        </p:nvSpPr>
        <p:spPr/>
        <p:txBody>
          <a:bodyPr/>
          <a:lstStyle/>
          <a:p>
            <a:fld id="{98A4CE74-3E1C-4FDC-A832-24D5B44E14C5}" type="slidenum">
              <a:rPr lang="en-GB" smtClean="0"/>
              <a:t>20</a:t>
            </a:fld>
            <a:endParaRPr lang="en-GB" dirty="0"/>
          </a:p>
        </p:txBody>
      </p:sp>
    </p:spTree>
    <p:extLst>
      <p:ext uri="{BB962C8B-B14F-4D97-AF65-F5344CB8AC3E}">
        <p14:creationId xmlns:p14="http://schemas.microsoft.com/office/powerpoint/2010/main" val="39231881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8A4CE74-3E1C-4FDC-A832-24D5B44E14C5}" type="slidenum">
              <a:rPr lang="en-GB" smtClean="0"/>
              <a:t>21</a:t>
            </a:fld>
            <a:endParaRPr lang="en-GB" dirty="0"/>
          </a:p>
        </p:txBody>
      </p:sp>
    </p:spTree>
    <p:extLst>
      <p:ext uri="{BB962C8B-B14F-4D97-AF65-F5344CB8AC3E}">
        <p14:creationId xmlns:p14="http://schemas.microsoft.com/office/powerpoint/2010/main" val="39231881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8A4CE74-3E1C-4FDC-A832-24D5B44E14C5}" type="slidenum">
              <a:rPr lang="en-GB" smtClean="0">
                <a:solidFill>
                  <a:prstClr val="black"/>
                </a:solidFill>
              </a:rPr>
              <a:pPr/>
              <a:t>5</a:t>
            </a:fld>
            <a:endParaRPr lang="en-GB">
              <a:solidFill>
                <a:prstClr val="black"/>
              </a:solidFill>
            </a:endParaRPr>
          </a:p>
        </p:txBody>
      </p:sp>
    </p:spTree>
    <p:extLst>
      <p:ext uri="{BB962C8B-B14F-4D97-AF65-F5344CB8AC3E}">
        <p14:creationId xmlns:p14="http://schemas.microsoft.com/office/powerpoint/2010/main" val="39231881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D5E260-12B5-4635-BCE6-98C04C3901BD}" type="slidenum">
              <a:rPr lang="en-GB" smtClean="0"/>
              <a:t>8</a:t>
            </a:fld>
            <a:endParaRPr lang="en-GB"/>
          </a:p>
        </p:txBody>
      </p:sp>
    </p:spTree>
    <p:extLst>
      <p:ext uri="{BB962C8B-B14F-4D97-AF65-F5344CB8AC3E}">
        <p14:creationId xmlns:p14="http://schemas.microsoft.com/office/powerpoint/2010/main" val="28771075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dirty="0"/>
          </a:p>
        </p:txBody>
      </p:sp>
      <p:sp>
        <p:nvSpPr>
          <p:cNvPr id="4" name="Slide Number Placeholder 3"/>
          <p:cNvSpPr>
            <a:spLocks noGrp="1"/>
          </p:cNvSpPr>
          <p:nvPr>
            <p:ph type="sldNum" sz="quarter" idx="10"/>
          </p:nvPr>
        </p:nvSpPr>
        <p:spPr/>
        <p:txBody>
          <a:bodyPr/>
          <a:lstStyle/>
          <a:p>
            <a:fld id="{7B9FAE55-D54C-4794-880C-CB05685AD31F}" type="slidenum">
              <a:rPr lang="en-GB" smtClean="0"/>
              <a:t>11</a:t>
            </a:fld>
            <a:endParaRPr lang="en-GB" dirty="0"/>
          </a:p>
        </p:txBody>
      </p:sp>
    </p:spTree>
    <p:extLst>
      <p:ext uri="{BB962C8B-B14F-4D97-AF65-F5344CB8AC3E}">
        <p14:creationId xmlns:p14="http://schemas.microsoft.com/office/powerpoint/2010/main" val="13465273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8A4CE74-3E1C-4FDC-A832-24D5B44E14C5}" type="slidenum">
              <a:rPr lang="en-GB" smtClean="0"/>
              <a:t>12</a:t>
            </a:fld>
            <a:endParaRPr lang="en-GB" dirty="0"/>
          </a:p>
        </p:txBody>
      </p:sp>
    </p:spTree>
    <p:extLst>
      <p:ext uri="{BB962C8B-B14F-4D97-AF65-F5344CB8AC3E}">
        <p14:creationId xmlns:p14="http://schemas.microsoft.com/office/powerpoint/2010/main" val="39231881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8A4CE74-3E1C-4FDC-A832-24D5B44E14C5}" type="slidenum">
              <a:rPr lang="en-GB" smtClean="0"/>
              <a:t>13</a:t>
            </a:fld>
            <a:endParaRPr lang="en-GB" dirty="0"/>
          </a:p>
        </p:txBody>
      </p:sp>
    </p:spTree>
    <p:extLst>
      <p:ext uri="{BB962C8B-B14F-4D97-AF65-F5344CB8AC3E}">
        <p14:creationId xmlns:p14="http://schemas.microsoft.com/office/powerpoint/2010/main" val="39231881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8A4CE74-3E1C-4FDC-A832-24D5B44E14C5}" type="slidenum">
              <a:rPr lang="en-GB" smtClean="0"/>
              <a:t>16</a:t>
            </a:fld>
            <a:endParaRPr lang="en-GB" dirty="0"/>
          </a:p>
        </p:txBody>
      </p:sp>
    </p:spTree>
    <p:extLst>
      <p:ext uri="{BB962C8B-B14F-4D97-AF65-F5344CB8AC3E}">
        <p14:creationId xmlns:p14="http://schemas.microsoft.com/office/powerpoint/2010/main" val="39231881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Newton Europe’s interventions and the </a:t>
            </a:r>
            <a:r>
              <a:rPr lang="en-GB" baseline="0" dirty="0"/>
              <a:t>Trust’s review of its discharge systems and processes </a:t>
            </a:r>
            <a:r>
              <a:rPr lang="en-GB" dirty="0"/>
              <a:t>in early 2017 started t</a:t>
            </a:r>
            <a:r>
              <a:rPr lang="en-GB" baseline="0" dirty="0"/>
              <a:t>o make a significant impact on DTOC rates. </a:t>
            </a:r>
          </a:p>
          <a:p>
            <a:r>
              <a:rPr lang="en-GB" baseline="0" dirty="0"/>
              <a:t>In August 17 Sheffield CCG &amp; City Council started to mobilise the Care Home Live Bed State (now branded as the Capacity Tracker). </a:t>
            </a:r>
          </a:p>
          <a:p>
            <a:r>
              <a:rPr lang="en-GB" baseline="0" dirty="0"/>
              <a:t>Unify data has a 2 month time lag so the first data showing impact would be October</a:t>
            </a:r>
          </a:p>
          <a:p>
            <a:r>
              <a:rPr lang="en-GB" baseline="0" dirty="0"/>
              <a:t>Note the significant improvement in DTOCs due to lack of Residential Home vacancies between August and October</a:t>
            </a:r>
          </a:p>
          <a:p>
            <a:r>
              <a:rPr lang="en-GB" baseline="0" dirty="0"/>
              <a:t>With different initiatives and process changes happening it’s difficult to prove cause and effect</a:t>
            </a:r>
          </a:p>
        </p:txBody>
      </p:sp>
      <p:sp>
        <p:nvSpPr>
          <p:cNvPr id="4" name="Slide Number Placeholder 3"/>
          <p:cNvSpPr>
            <a:spLocks noGrp="1"/>
          </p:cNvSpPr>
          <p:nvPr>
            <p:ph type="sldNum" sz="quarter" idx="10"/>
          </p:nvPr>
        </p:nvSpPr>
        <p:spPr/>
        <p:txBody>
          <a:bodyPr/>
          <a:lstStyle/>
          <a:p>
            <a:fld id="{7CA9A626-D275-4E26-B76C-3FE7B23DEFFC}" type="slidenum">
              <a:rPr lang="en-GB" smtClean="0">
                <a:solidFill>
                  <a:prstClr val="black"/>
                </a:solidFill>
              </a:rPr>
              <a:pPr/>
              <a:t>17</a:t>
            </a:fld>
            <a:endParaRPr lang="en-GB" dirty="0">
              <a:solidFill>
                <a:prstClr val="black"/>
              </a:solidFill>
            </a:endParaRPr>
          </a:p>
        </p:txBody>
      </p:sp>
    </p:spTree>
    <p:extLst>
      <p:ext uri="{BB962C8B-B14F-4D97-AF65-F5344CB8AC3E}">
        <p14:creationId xmlns:p14="http://schemas.microsoft.com/office/powerpoint/2010/main" val="39328049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Newton Europe’s interventions and the </a:t>
            </a:r>
            <a:r>
              <a:rPr lang="en-GB" baseline="0" dirty="0"/>
              <a:t>Trust’s review of its discharge systems and processes </a:t>
            </a:r>
            <a:r>
              <a:rPr lang="en-GB" dirty="0"/>
              <a:t>in early 2017 started t</a:t>
            </a:r>
            <a:r>
              <a:rPr lang="en-GB" baseline="0" dirty="0"/>
              <a:t>o make a significant impact on DTOC rates. </a:t>
            </a:r>
          </a:p>
          <a:p>
            <a:r>
              <a:rPr lang="en-GB" baseline="0" dirty="0"/>
              <a:t>In August 17 Sheffield CCG &amp; City Council started to mobilise the Care Home Live Bed State (now branded as the Capacity Tracker). </a:t>
            </a:r>
          </a:p>
          <a:p>
            <a:r>
              <a:rPr lang="en-GB" baseline="0" dirty="0"/>
              <a:t>Unify data has a 2 month time lag so the first data showing impact would be October</a:t>
            </a:r>
          </a:p>
          <a:p>
            <a:r>
              <a:rPr lang="en-GB" baseline="0" dirty="0"/>
              <a:t>Note the significant improvement in DTOCs due to lack of Residential Home vacancies between August and October</a:t>
            </a:r>
          </a:p>
          <a:p>
            <a:r>
              <a:rPr lang="en-GB" baseline="0" dirty="0"/>
              <a:t>With different initiatives and process changes happening it’s difficult to prove cause and effect</a:t>
            </a:r>
          </a:p>
        </p:txBody>
      </p:sp>
      <p:sp>
        <p:nvSpPr>
          <p:cNvPr id="4" name="Slide Number Placeholder 3"/>
          <p:cNvSpPr>
            <a:spLocks noGrp="1"/>
          </p:cNvSpPr>
          <p:nvPr>
            <p:ph type="sldNum" sz="quarter" idx="10"/>
          </p:nvPr>
        </p:nvSpPr>
        <p:spPr/>
        <p:txBody>
          <a:bodyPr/>
          <a:lstStyle/>
          <a:p>
            <a:fld id="{7CA9A626-D275-4E26-B76C-3FE7B23DEFFC}" type="slidenum">
              <a:rPr lang="en-GB" smtClean="0">
                <a:solidFill>
                  <a:prstClr val="black"/>
                </a:solidFill>
              </a:rPr>
              <a:pPr/>
              <a:t>18</a:t>
            </a:fld>
            <a:endParaRPr lang="en-GB" dirty="0">
              <a:solidFill>
                <a:prstClr val="black"/>
              </a:solidFill>
            </a:endParaRPr>
          </a:p>
        </p:txBody>
      </p:sp>
    </p:spTree>
    <p:extLst>
      <p:ext uri="{BB962C8B-B14F-4D97-AF65-F5344CB8AC3E}">
        <p14:creationId xmlns:p14="http://schemas.microsoft.com/office/powerpoint/2010/main" val="39328049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24D1A57D-AE89-4A90-9F1E-71C500E9A9C1}" type="datetimeFigureOut">
              <a:rPr lang="en-GB" smtClean="0"/>
              <a:t>21/09/2018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81A718F-4254-4662-A837-1ACE5E01BC95}" type="slidenum">
              <a:rPr lang="en-GB" smtClean="0"/>
              <a:t>‹#›</a:t>
            </a:fld>
            <a:endParaRPr lang="en-GB"/>
          </a:p>
        </p:txBody>
      </p:sp>
    </p:spTree>
    <p:extLst>
      <p:ext uri="{BB962C8B-B14F-4D97-AF65-F5344CB8AC3E}">
        <p14:creationId xmlns:p14="http://schemas.microsoft.com/office/powerpoint/2010/main" val="6113313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4D1A57D-AE89-4A90-9F1E-71C500E9A9C1}" type="datetimeFigureOut">
              <a:rPr lang="en-GB" smtClean="0"/>
              <a:t>21/09/2018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81A718F-4254-4662-A837-1ACE5E01BC95}" type="slidenum">
              <a:rPr lang="en-GB" smtClean="0"/>
              <a:t>‹#›</a:t>
            </a:fld>
            <a:endParaRPr lang="en-GB"/>
          </a:p>
        </p:txBody>
      </p:sp>
    </p:spTree>
    <p:extLst>
      <p:ext uri="{BB962C8B-B14F-4D97-AF65-F5344CB8AC3E}">
        <p14:creationId xmlns:p14="http://schemas.microsoft.com/office/powerpoint/2010/main" val="3185352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4D1A57D-AE89-4A90-9F1E-71C500E9A9C1}" type="datetimeFigureOut">
              <a:rPr lang="en-GB" smtClean="0"/>
              <a:t>21/09/2018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81A718F-4254-4662-A837-1ACE5E01BC95}" type="slidenum">
              <a:rPr lang="en-GB" smtClean="0"/>
              <a:t>‹#›</a:t>
            </a:fld>
            <a:endParaRPr lang="en-GB"/>
          </a:p>
        </p:txBody>
      </p:sp>
    </p:spTree>
    <p:extLst>
      <p:ext uri="{BB962C8B-B14F-4D97-AF65-F5344CB8AC3E}">
        <p14:creationId xmlns:p14="http://schemas.microsoft.com/office/powerpoint/2010/main" val="34554041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mp; Bubbles &amp; Two Content">
    <p:spTree>
      <p:nvGrpSpPr>
        <p:cNvPr id="1" name=""/>
        <p:cNvGrpSpPr/>
        <p:nvPr/>
      </p:nvGrpSpPr>
      <p:grpSpPr>
        <a:xfrm>
          <a:off x="0" y="0"/>
          <a:ext cx="0" cy="0"/>
          <a:chOff x="0" y="0"/>
          <a:chExt cx="0" cy="0"/>
        </a:xfrm>
      </p:grpSpPr>
      <p:sp>
        <p:nvSpPr>
          <p:cNvPr id="7" name="Rectangle 6"/>
          <p:cNvSpPr/>
          <p:nvPr userDrawn="1"/>
        </p:nvSpPr>
        <p:spPr>
          <a:xfrm>
            <a:off x="0" y="882669"/>
            <a:ext cx="9144000" cy="675304"/>
          </a:xfrm>
          <a:prstGeom prst="rect">
            <a:avLst/>
          </a:prstGeom>
          <a:solidFill>
            <a:srgbClr val="0067C6"/>
          </a:solidFill>
          <a:ln>
            <a:solidFill>
              <a:srgbClr val="4F81B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itle 10"/>
          <p:cNvSpPr>
            <a:spLocks noGrp="1"/>
          </p:cNvSpPr>
          <p:nvPr>
            <p:ph type="title"/>
          </p:nvPr>
        </p:nvSpPr>
        <p:spPr>
          <a:xfrm>
            <a:off x="432000" y="891785"/>
            <a:ext cx="6723004" cy="678136"/>
          </a:xfrm>
          <a:prstGeom prst="rect">
            <a:avLst/>
          </a:prstGeom>
          <a:solidFill>
            <a:srgbClr val="0067C6"/>
          </a:solidFill>
          <a:ln>
            <a:noFill/>
          </a:ln>
        </p:spPr>
        <p:txBody>
          <a:bodyPr vert="horz" anchor="ctr" anchorCtr="0"/>
          <a:lstStyle>
            <a:lvl1pPr algn="l">
              <a:defRPr sz="3200" b="1" baseline="0">
                <a:solidFill>
                  <a:schemeClr val="bg1"/>
                </a:solidFill>
                <a:latin typeface="Arial"/>
              </a:defRPr>
            </a:lvl1pPr>
          </a:lstStyle>
          <a:p>
            <a:r>
              <a:rPr lang="en-US"/>
              <a:t>Click to edit Master title style</a:t>
            </a:r>
            <a:endParaRPr lang="en-US" dirty="0"/>
          </a:p>
        </p:txBody>
      </p:sp>
      <p:pic>
        <p:nvPicPr>
          <p:cNvPr id="9" name="Picture 1" descr="ppt_bubbles2.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172669" y="535640"/>
            <a:ext cx="1241729" cy="1214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ontent Placeholder 10"/>
          <p:cNvSpPr>
            <a:spLocks noGrp="1"/>
          </p:cNvSpPr>
          <p:nvPr>
            <p:ph sz="quarter" idx="10"/>
          </p:nvPr>
        </p:nvSpPr>
        <p:spPr>
          <a:xfrm>
            <a:off x="432000" y="1728000"/>
            <a:ext cx="3985621" cy="4680000"/>
          </a:xfrm>
          <a:prstGeom prst="rect">
            <a:avLst/>
          </a:prstGeom>
        </p:spPr>
        <p:txBody>
          <a:bodyPr vert="horz"/>
          <a:lstStyle>
            <a:lvl1pPr>
              <a:buClr>
                <a:srgbClr val="0067C6"/>
              </a:buClr>
              <a:defRPr>
                <a:solidFill>
                  <a:schemeClr val="tx2"/>
                </a:solidFill>
              </a:defRPr>
            </a:lvl1pPr>
            <a:lvl2pPr>
              <a:defRPr sz="2400">
                <a:solidFill>
                  <a:schemeClr val="tx2"/>
                </a:solidFill>
              </a:defRPr>
            </a:lvl2pPr>
            <a:lvl3pPr>
              <a:defRPr sz="2000">
                <a:solidFill>
                  <a:schemeClr val="tx2"/>
                </a:solidFill>
              </a:defRPr>
            </a:lvl3pPr>
          </a:lstStyle>
          <a:p>
            <a:pPr lvl="0"/>
            <a:r>
              <a:rPr lang="en-US"/>
              <a:t>Click to edit Master text styles</a:t>
            </a:r>
          </a:p>
          <a:p>
            <a:pPr lvl="1"/>
            <a:r>
              <a:rPr lang="en-US"/>
              <a:t>Second level</a:t>
            </a:r>
          </a:p>
          <a:p>
            <a:pPr lvl="2"/>
            <a:r>
              <a:rPr lang="en-US"/>
              <a:t>Third level</a:t>
            </a:r>
          </a:p>
        </p:txBody>
      </p:sp>
      <p:sp>
        <p:nvSpPr>
          <p:cNvPr id="16" name="Slide Number Placeholder 15"/>
          <p:cNvSpPr>
            <a:spLocks noGrp="1"/>
          </p:cNvSpPr>
          <p:nvPr>
            <p:ph type="sldNum" sz="quarter" idx="12"/>
          </p:nvPr>
        </p:nvSpPr>
        <p:spPr/>
        <p:txBody>
          <a:bodyPr/>
          <a:lstStyle/>
          <a:p>
            <a:r>
              <a:rPr lang="en-GB" dirty="0"/>
              <a:t>Slide </a:t>
            </a:r>
            <a:fld id="{A00A4DE3-B3FB-4E1D-9074-8020E3F9A992}" type="slidenum">
              <a:rPr lang="en-GB" smtClean="0"/>
              <a:pPr/>
              <a:t>‹#›</a:t>
            </a:fld>
            <a:endParaRPr lang="en-GB" dirty="0"/>
          </a:p>
        </p:txBody>
      </p:sp>
      <p:sp>
        <p:nvSpPr>
          <p:cNvPr id="10" name="Content Placeholder 10"/>
          <p:cNvSpPr>
            <a:spLocks noGrp="1"/>
          </p:cNvSpPr>
          <p:nvPr>
            <p:ph sz="quarter" idx="13"/>
          </p:nvPr>
        </p:nvSpPr>
        <p:spPr>
          <a:xfrm>
            <a:off x="4716900" y="1749775"/>
            <a:ext cx="3985621" cy="4680000"/>
          </a:xfrm>
          <a:prstGeom prst="rect">
            <a:avLst/>
          </a:prstGeom>
        </p:spPr>
        <p:txBody>
          <a:bodyPr vert="horz"/>
          <a:lstStyle>
            <a:lvl1pPr>
              <a:buClr>
                <a:srgbClr val="0067C6"/>
              </a:buClr>
              <a:defRPr>
                <a:solidFill>
                  <a:schemeClr val="tx2"/>
                </a:solidFill>
              </a:defRPr>
            </a:lvl1pPr>
            <a:lvl2pPr>
              <a:defRPr sz="2400">
                <a:solidFill>
                  <a:schemeClr val="tx2"/>
                </a:solidFill>
              </a:defRPr>
            </a:lvl2pPr>
            <a:lvl3pPr>
              <a:defRPr sz="2000">
                <a:solidFill>
                  <a:schemeClr val="tx2"/>
                </a:solidFill>
              </a:defRPr>
            </a:lvl3pPr>
          </a:lstStyle>
          <a:p>
            <a:pPr lvl="0"/>
            <a:r>
              <a:rPr lang="en-US"/>
              <a:t>Click to edit Master text styles</a:t>
            </a:r>
          </a:p>
          <a:p>
            <a:pPr lvl="1"/>
            <a:r>
              <a:rPr lang="en-US"/>
              <a:t>Second level</a:t>
            </a:r>
          </a:p>
          <a:p>
            <a:pPr lvl="2"/>
            <a:r>
              <a:rPr lang="en-US"/>
              <a:t>Third level</a:t>
            </a:r>
          </a:p>
        </p:txBody>
      </p:sp>
      <p:pic>
        <p:nvPicPr>
          <p:cNvPr id="14" name="Picture 9"/>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49840" y="6348626"/>
            <a:ext cx="464750" cy="46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14590" y="6363106"/>
            <a:ext cx="627088" cy="455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6"/>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475656" y="6342923"/>
            <a:ext cx="533859" cy="4704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529903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4D1A57D-AE89-4A90-9F1E-71C500E9A9C1}" type="datetimeFigureOut">
              <a:rPr lang="en-GB" smtClean="0"/>
              <a:t>21/09/2018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81A718F-4254-4662-A837-1ACE5E01BC95}" type="slidenum">
              <a:rPr lang="en-GB" smtClean="0"/>
              <a:t>‹#›</a:t>
            </a:fld>
            <a:endParaRPr lang="en-GB"/>
          </a:p>
        </p:txBody>
      </p:sp>
    </p:spTree>
    <p:extLst>
      <p:ext uri="{BB962C8B-B14F-4D97-AF65-F5344CB8AC3E}">
        <p14:creationId xmlns:p14="http://schemas.microsoft.com/office/powerpoint/2010/main" val="14889202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D1A57D-AE89-4A90-9F1E-71C500E9A9C1}" type="datetimeFigureOut">
              <a:rPr lang="en-GB" smtClean="0"/>
              <a:t>21/09/2018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81A718F-4254-4662-A837-1ACE5E01BC95}" type="slidenum">
              <a:rPr lang="en-GB" smtClean="0"/>
              <a:t>‹#›</a:t>
            </a:fld>
            <a:endParaRPr lang="en-GB"/>
          </a:p>
        </p:txBody>
      </p:sp>
    </p:spTree>
    <p:extLst>
      <p:ext uri="{BB962C8B-B14F-4D97-AF65-F5344CB8AC3E}">
        <p14:creationId xmlns:p14="http://schemas.microsoft.com/office/powerpoint/2010/main" val="35088527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4D1A57D-AE89-4A90-9F1E-71C500E9A9C1}" type="datetimeFigureOut">
              <a:rPr lang="en-GB" smtClean="0"/>
              <a:t>21/09/2018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81A718F-4254-4662-A837-1ACE5E01BC95}" type="slidenum">
              <a:rPr lang="en-GB" smtClean="0"/>
              <a:t>‹#›</a:t>
            </a:fld>
            <a:endParaRPr lang="en-GB"/>
          </a:p>
        </p:txBody>
      </p:sp>
    </p:spTree>
    <p:extLst>
      <p:ext uri="{BB962C8B-B14F-4D97-AF65-F5344CB8AC3E}">
        <p14:creationId xmlns:p14="http://schemas.microsoft.com/office/powerpoint/2010/main" val="39670468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24D1A57D-AE89-4A90-9F1E-71C500E9A9C1}" type="datetimeFigureOut">
              <a:rPr lang="en-GB" smtClean="0"/>
              <a:t>21/09/2018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81A718F-4254-4662-A837-1ACE5E01BC95}" type="slidenum">
              <a:rPr lang="en-GB" smtClean="0"/>
              <a:t>‹#›</a:t>
            </a:fld>
            <a:endParaRPr lang="en-GB"/>
          </a:p>
        </p:txBody>
      </p:sp>
    </p:spTree>
    <p:extLst>
      <p:ext uri="{BB962C8B-B14F-4D97-AF65-F5344CB8AC3E}">
        <p14:creationId xmlns:p14="http://schemas.microsoft.com/office/powerpoint/2010/main" val="32680170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4D1A57D-AE89-4A90-9F1E-71C500E9A9C1}" type="datetimeFigureOut">
              <a:rPr lang="en-GB" smtClean="0"/>
              <a:t>21/09/2018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81A718F-4254-4662-A837-1ACE5E01BC95}" type="slidenum">
              <a:rPr lang="en-GB" smtClean="0"/>
              <a:t>‹#›</a:t>
            </a:fld>
            <a:endParaRPr lang="en-GB"/>
          </a:p>
        </p:txBody>
      </p:sp>
    </p:spTree>
    <p:extLst>
      <p:ext uri="{BB962C8B-B14F-4D97-AF65-F5344CB8AC3E}">
        <p14:creationId xmlns:p14="http://schemas.microsoft.com/office/powerpoint/2010/main" val="8406183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D1A57D-AE89-4A90-9F1E-71C500E9A9C1}" type="datetimeFigureOut">
              <a:rPr lang="en-GB" smtClean="0"/>
              <a:t>21/09/2018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81A718F-4254-4662-A837-1ACE5E01BC95}" type="slidenum">
              <a:rPr lang="en-GB" smtClean="0"/>
              <a:t>‹#›</a:t>
            </a:fld>
            <a:endParaRPr lang="en-GB"/>
          </a:p>
        </p:txBody>
      </p:sp>
    </p:spTree>
    <p:extLst>
      <p:ext uri="{BB962C8B-B14F-4D97-AF65-F5344CB8AC3E}">
        <p14:creationId xmlns:p14="http://schemas.microsoft.com/office/powerpoint/2010/main" val="1317749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4D1A57D-AE89-4A90-9F1E-71C500E9A9C1}" type="datetimeFigureOut">
              <a:rPr lang="en-GB" smtClean="0"/>
              <a:t>21/09/2018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81A718F-4254-4662-A837-1ACE5E01BC95}" type="slidenum">
              <a:rPr lang="en-GB" smtClean="0"/>
              <a:t>‹#›</a:t>
            </a:fld>
            <a:endParaRPr lang="en-GB"/>
          </a:p>
        </p:txBody>
      </p:sp>
    </p:spTree>
    <p:extLst>
      <p:ext uri="{BB962C8B-B14F-4D97-AF65-F5344CB8AC3E}">
        <p14:creationId xmlns:p14="http://schemas.microsoft.com/office/powerpoint/2010/main" val="41000310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4D1A57D-AE89-4A90-9F1E-71C500E9A9C1}" type="datetimeFigureOut">
              <a:rPr lang="en-GB" smtClean="0"/>
              <a:t>21/09/2018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81A718F-4254-4662-A837-1ACE5E01BC95}" type="slidenum">
              <a:rPr lang="en-GB" smtClean="0"/>
              <a:t>‹#›</a:t>
            </a:fld>
            <a:endParaRPr lang="en-GB"/>
          </a:p>
        </p:txBody>
      </p:sp>
    </p:spTree>
    <p:extLst>
      <p:ext uri="{BB962C8B-B14F-4D97-AF65-F5344CB8AC3E}">
        <p14:creationId xmlns:p14="http://schemas.microsoft.com/office/powerpoint/2010/main" val="30600105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tif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D1A57D-AE89-4A90-9F1E-71C500E9A9C1}" type="datetimeFigureOut">
              <a:rPr lang="en-GB" smtClean="0"/>
              <a:t>21/09/2018</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1A718F-4254-4662-A837-1ACE5E01BC95}" type="slidenum">
              <a:rPr lang="en-GB" smtClean="0"/>
              <a:t>‹#›</a:t>
            </a:fld>
            <a:endParaRPr lang="en-GB"/>
          </a:p>
        </p:txBody>
      </p:sp>
      <p:pic>
        <p:nvPicPr>
          <p:cNvPr id="7" name="Picture 6">
            <a:extLst>
              <a:ext uri="{FF2B5EF4-FFF2-40B4-BE49-F238E27FC236}">
                <a16:creationId xmlns:a16="http://schemas.microsoft.com/office/drawing/2014/main" id="{BD058D15-5F88-0D4A-918F-0B32F2C990AF}"/>
              </a:ext>
            </a:extLst>
          </p:cNvPr>
          <p:cNvPicPr>
            <a:picLocks noChangeAspect="1"/>
          </p:cNvPicPr>
          <p:nvPr userDrawn="1"/>
        </p:nvPicPr>
        <p:blipFill>
          <a:blip r:embed="rId14"/>
          <a:stretch>
            <a:fillRect/>
          </a:stretch>
        </p:blipFill>
        <p:spPr>
          <a:xfrm>
            <a:off x="8388424" y="116632"/>
            <a:ext cx="625376" cy="727601"/>
          </a:xfrm>
          <a:prstGeom prst="rect">
            <a:avLst/>
          </a:prstGeom>
        </p:spPr>
      </p:pic>
    </p:spTree>
    <p:extLst>
      <p:ext uri="{BB962C8B-B14F-4D97-AF65-F5344CB8AC3E}">
        <p14:creationId xmlns:p14="http://schemas.microsoft.com/office/powerpoint/2010/main" val="38402596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Ruth.davey1@nhs.net" TargetMode="External"/><Relationship Id="rId2" Type="http://schemas.openxmlformats.org/officeDocument/2006/relationships/hyperlink" Target="mailto:ruth.holt3@nhs.net" TargetMode="Externa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7.png"/><Relationship Id="rId7" Type="http://schemas.openxmlformats.org/officeDocument/2006/relationships/diagramColors" Target="../diagrams/colors1.xml"/><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2.png"/><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microsoft.com/office/2007/relationships/hdphoto" Target="../media/hdphoto2.wdp"/><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3.wdp"/><Relationship Id="rId7" Type="http://schemas.openxmlformats.org/officeDocument/2006/relationships/hyperlink" Target="https://carepulse.co.uk/registration/" TargetMode="External"/><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hyperlink" Target="mailto:Ruth.davey1@nhs.net" TargetMode="External"/><Relationship Id="rId5" Type="http://schemas.openxmlformats.org/officeDocument/2006/relationships/hyperlink" Target="https://carehomes.necsu.nhs.uk/" TargetMode="External"/><Relationship Id="rId10" Type="http://schemas.openxmlformats.org/officeDocument/2006/relationships/image" Target="../media/image8.png"/><Relationship Id="rId4" Type="http://schemas.openxmlformats.org/officeDocument/2006/relationships/hyperlink" Target="mailto:ruth.holt3@nhs.net" TargetMode="External"/><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5.emf"/><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80205"/>
            <a:ext cx="7772400" cy="1109985"/>
          </a:xfrm>
        </p:spPr>
        <p:txBody>
          <a:bodyPr/>
          <a:lstStyle/>
          <a:p>
            <a:r>
              <a:rPr lang="en-GB" dirty="0">
                <a:solidFill>
                  <a:schemeClr val="accent1"/>
                </a:solidFill>
              </a:rPr>
              <a:t>Live Care Home Bed Capacity</a:t>
            </a:r>
          </a:p>
        </p:txBody>
      </p:sp>
      <p:sp>
        <p:nvSpPr>
          <p:cNvPr id="3" name="Subtitle 2"/>
          <p:cNvSpPr>
            <a:spLocks noGrp="1"/>
          </p:cNvSpPr>
          <p:nvPr>
            <p:ph type="subTitle" idx="1"/>
          </p:nvPr>
        </p:nvSpPr>
        <p:spPr>
          <a:xfrm>
            <a:off x="5005164" y="4138413"/>
            <a:ext cx="3598168" cy="858720"/>
          </a:xfrm>
        </p:spPr>
        <p:txBody>
          <a:bodyPr>
            <a:normAutofit fontScale="25000" lnSpcReduction="20000"/>
          </a:bodyPr>
          <a:lstStyle/>
          <a:p>
            <a:r>
              <a:rPr lang="en-GB" sz="6000" b="1" dirty="0"/>
              <a:t>Ruth Holt</a:t>
            </a:r>
          </a:p>
          <a:p>
            <a:r>
              <a:rPr lang="en-GB" sz="6000" dirty="0"/>
              <a:t>Director of Nursing/Independent Care Sector Regional Lead NHS England (North)</a:t>
            </a:r>
          </a:p>
          <a:p>
            <a:r>
              <a:rPr lang="en-GB" sz="6000" u="sng" dirty="0">
                <a:hlinkClick r:id="rId2"/>
              </a:rPr>
              <a:t>ruth.holt3@nhs.net</a:t>
            </a:r>
            <a:r>
              <a:rPr lang="en-GB" sz="6000" dirty="0"/>
              <a:t> | 07717 480397</a:t>
            </a:r>
          </a:p>
          <a:p>
            <a:endParaRPr lang="en-GB" dirty="0"/>
          </a:p>
        </p:txBody>
      </p:sp>
      <p:sp>
        <p:nvSpPr>
          <p:cNvPr id="4" name="Subtitle 2">
            <a:extLst>
              <a:ext uri="{FF2B5EF4-FFF2-40B4-BE49-F238E27FC236}">
                <a16:creationId xmlns:a16="http://schemas.microsoft.com/office/drawing/2014/main" id="{42F9FD43-89AB-814A-A4E7-AAC6C1448947}"/>
              </a:ext>
            </a:extLst>
          </p:cNvPr>
          <p:cNvSpPr txBox="1">
            <a:spLocks/>
          </p:cNvSpPr>
          <p:nvPr/>
        </p:nvSpPr>
        <p:spPr>
          <a:xfrm>
            <a:off x="1371600" y="2486575"/>
            <a:ext cx="6400800" cy="648072"/>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GB" dirty="0"/>
              <a:t>September 2018</a:t>
            </a:r>
          </a:p>
        </p:txBody>
      </p:sp>
      <p:sp>
        <p:nvSpPr>
          <p:cNvPr id="5" name="Subtitle 2">
            <a:extLst>
              <a:ext uri="{FF2B5EF4-FFF2-40B4-BE49-F238E27FC236}">
                <a16:creationId xmlns:a16="http://schemas.microsoft.com/office/drawing/2014/main" id="{3D54D1E2-5FF7-374C-8F96-EB5D2E269E83}"/>
              </a:ext>
            </a:extLst>
          </p:cNvPr>
          <p:cNvSpPr txBox="1">
            <a:spLocks/>
          </p:cNvSpPr>
          <p:nvPr/>
        </p:nvSpPr>
        <p:spPr>
          <a:xfrm>
            <a:off x="467544" y="4169364"/>
            <a:ext cx="3670176" cy="865972"/>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GB" sz="1500" b="1" dirty="0"/>
              <a:t>Ruth Davey</a:t>
            </a:r>
          </a:p>
          <a:p>
            <a:r>
              <a:rPr lang="en-GB" sz="1500" dirty="0"/>
              <a:t>NHS London Purchased Healthcare</a:t>
            </a:r>
          </a:p>
          <a:p>
            <a:r>
              <a:rPr lang="en-GB" sz="1500" dirty="0">
                <a:hlinkClick r:id="rId3"/>
              </a:rPr>
              <a:t>Ruth.Davey1@nhs.net</a:t>
            </a:r>
            <a:r>
              <a:rPr lang="en-GB" sz="1500" dirty="0"/>
              <a:t> | 02036881934</a:t>
            </a:r>
          </a:p>
        </p:txBody>
      </p:sp>
      <p:pic>
        <p:nvPicPr>
          <p:cNvPr id="7" name="Picture 6">
            <a:extLst>
              <a:ext uri="{FF2B5EF4-FFF2-40B4-BE49-F238E27FC236}">
                <a16:creationId xmlns:a16="http://schemas.microsoft.com/office/drawing/2014/main" id="{23590D11-13CC-1646-9B9D-8046AA6884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02632" y="6120291"/>
            <a:ext cx="2052018" cy="548928"/>
          </a:xfrm>
          <a:prstGeom prst="rect">
            <a:avLst/>
          </a:prstGeom>
        </p:spPr>
      </p:pic>
      <p:pic>
        <p:nvPicPr>
          <p:cNvPr id="9" name="Picture 3" descr="I:\Collaborative Working\Demand Management &amp; RTT\Marketing\General\Logos\Capacity_tracker_email_90.png">
            <a:extLst>
              <a:ext uri="{FF2B5EF4-FFF2-40B4-BE49-F238E27FC236}">
                <a16:creationId xmlns:a16="http://schemas.microsoft.com/office/drawing/2014/main" id="{57D4372C-B602-3540-8831-17931E9E80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6056" y="6184073"/>
            <a:ext cx="3851920" cy="48514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6C2EE480-CD9A-D949-A541-C55DBF2CD5F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2008" y="6172163"/>
            <a:ext cx="2023728" cy="497056"/>
          </a:xfrm>
          <a:prstGeom prst="rect">
            <a:avLst/>
          </a:prstGeom>
        </p:spPr>
      </p:pic>
    </p:spTree>
    <p:extLst>
      <p:ext uri="{BB962C8B-B14F-4D97-AF65-F5344CB8AC3E}">
        <p14:creationId xmlns:p14="http://schemas.microsoft.com/office/powerpoint/2010/main" val="19179509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88640"/>
            <a:ext cx="8229600" cy="648072"/>
          </a:xfrm>
        </p:spPr>
        <p:txBody>
          <a:bodyPr>
            <a:normAutofit/>
          </a:bodyPr>
          <a:lstStyle/>
          <a:p>
            <a:pPr algn="l"/>
            <a:r>
              <a:rPr lang="en-GB" sz="2800" dirty="0">
                <a:solidFill>
                  <a:schemeClr val="accent1"/>
                </a:solidFill>
              </a:rPr>
              <a:t>Case Study 1: CarePulse Capacity Management System</a:t>
            </a:r>
          </a:p>
        </p:txBody>
      </p:sp>
      <p:pic>
        <p:nvPicPr>
          <p:cNvPr id="4" name="Picture 3">
            <a:extLst>
              <a:ext uri="{FF2B5EF4-FFF2-40B4-BE49-F238E27FC236}">
                <a16:creationId xmlns:a16="http://schemas.microsoft.com/office/drawing/2014/main" id="{DE02DA02-E163-0044-9E02-5803B403ACA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18648" y="6185440"/>
            <a:ext cx="2052018" cy="548928"/>
          </a:xfrm>
          <a:prstGeom prst="rect">
            <a:avLst/>
          </a:prstGeom>
        </p:spPr>
      </p:pic>
      <p:pic>
        <p:nvPicPr>
          <p:cNvPr id="5" name="Picture 4">
            <a:extLst>
              <a:ext uri="{FF2B5EF4-FFF2-40B4-BE49-F238E27FC236}">
                <a16:creationId xmlns:a16="http://schemas.microsoft.com/office/drawing/2014/main" id="{D9B8DE19-5E61-734D-9D0E-DE73C845CB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37312"/>
            <a:ext cx="2023728" cy="497056"/>
          </a:xfrm>
          <a:prstGeom prst="rect">
            <a:avLst/>
          </a:prstGeom>
        </p:spPr>
      </p:pic>
      <p:pic>
        <p:nvPicPr>
          <p:cNvPr id="8" name="Picture 7">
            <a:extLst>
              <a:ext uri="{FF2B5EF4-FFF2-40B4-BE49-F238E27FC236}">
                <a16:creationId xmlns:a16="http://schemas.microsoft.com/office/drawing/2014/main" id="{4B5359F9-C717-DF47-985D-6A63855173FA}"/>
              </a:ext>
            </a:extLst>
          </p:cNvPr>
          <p:cNvPicPr>
            <a:picLocks noChangeAspect="1"/>
          </p:cNvPicPr>
          <p:nvPr/>
        </p:nvPicPr>
        <p:blipFill>
          <a:blip r:embed="rId4"/>
          <a:stretch>
            <a:fillRect/>
          </a:stretch>
        </p:blipFill>
        <p:spPr>
          <a:xfrm>
            <a:off x="441884" y="927329"/>
            <a:ext cx="7992888" cy="5167494"/>
          </a:xfrm>
          <a:prstGeom prst="rect">
            <a:avLst/>
          </a:prstGeom>
        </p:spPr>
      </p:pic>
      <p:sp>
        <p:nvSpPr>
          <p:cNvPr id="9" name="Title 1">
            <a:extLst>
              <a:ext uri="{FF2B5EF4-FFF2-40B4-BE49-F238E27FC236}">
                <a16:creationId xmlns:a16="http://schemas.microsoft.com/office/drawing/2014/main" id="{F70AEBDF-B3FB-2640-BC83-02AF8ACBC651}"/>
              </a:ext>
            </a:extLst>
          </p:cNvPr>
          <p:cNvSpPr txBox="1">
            <a:spLocks/>
          </p:cNvSpPr>
          <p:nvPr/>
        </p:nvSpPr>
        <p:spPr>
          <a:xfrm>
            <a:off x="2436708" y="6100541"/>
            <a:ext cx="4248472" cy="382303"/>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400" dirty="0">
                <a:solidFill>
                  <a:schemeClr val="accent1"/>
                </a:solidFill>
              </a:rPr>
              <a:t>Example resource centre content</a:t>
            </a:r>
          </a:p>
        </p:txBody>
      </p:sp>
    </p:spTree>
    <p:extLst>
      <p:ext uri="{BB962C8B-B14F-4D97-AF65-F5344CB8AC3E}">
        <p14:creationId xmlns:p14="http://schemas.microsoft.com/office/powerpoint/2010/main" val="14150243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Callout 2"/>
          <p:cNvSpPr/>
          <p:nvPr/>
        </p:nvSpPr>
        <p:spPr>
          <a:xfrm>
            <a:off x="3754577" y="901750"/>
            <a:ext cx="2315726" cy="1519631"/>
          </a:xfrm>
          <a:prstGeom prst="wedgeEllipseCallout">
            <a:avLst>
              <a:gd name="adj1" fmla="val 16476"/>
              <a:gd name="adj2" fmla="val 72331"/>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500" dirty="0"/>
              <a:t>“</a:t>
            </a:r>
            <a:r>
              <a:rPr lang="en-GB" sz="1500" i="1" dirty="0"/>
              <a:t>Selecting options such as over 65 and dementia </a:t>
            </a:r>
            <a:r>
              <a:rPr lang="en-GB" sz="1500" b="1" i="1" dirty="0"/>
              <a:t>makes the placement process easier</a:t>
            </a:r>
            <a:r>
              <a:rPr lang="en-GB" sz="1500" i="1" dirty="0"/>
              <a:t>.</a:t>
            </a:r>
            <a:r>
              <a:rPr lang="en-GB" sz="1500" dirty="0"/>
              <a:t>”</a:t>
            </a:r>
          </a:p>
        </p:txBody>
      </p:sp>
      <p:sp>
        <p:nvSpPr>
          <p:cNvPr id="8" name="Oval Callout 7"/>
          <p:cNvSpPr/>
          <p:nvPr/>
        </p:nvSpPr>
        <p:spPr>
          <a:xfrm>
            <a:off x="266790" y="1019678"/>
            <a:ext cx="1789465" cy="901064"/>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350" dirty="0"/>
              <a:t>“</a:t>
            </a:r>
            <a:r>
              <a:rPr lang="en-GB" sz="1500" i="1" dirty="0"/>
              <a:t>I use CarePulse on </a:t>
            </a:r>
            <a:r>
              <a:rPr lang="en-GB" sz="1500" b="1" i="1" dirty="0"/>
              <a:t>daily basis</a:t>
            </a:r>
            <a:r>
              <a:rPr lang="en-GB" sz="1350" i="1" dirty="0"/>
              <a:t>.”</a:t>
            </a:r>
            <a:endParaRPr lang="en-GB" sz="1350" dirty="0"/>
          </a:p>
        </p:txBody>
      </p:sp>
      <p:sp>
        <p:nvSpPr>
          <p:cNvPr id="9" name="Oval Callout 8"/>
          <p:cNvSpPr/>
          <p:nvPr/>
        </p:nvSpPr>
        <p:spPr>
          <a:xfrm>
            <a:off x="3781147" y="4164066"/>
            <a:ext cx="1969641" cy="1461627"/>
          </a:xfrm>
          <a:prstGeom prst="wedgeEllipseCallout">
            <a:avLst>
              <a:gd name="adj1" fmla="val 32501"/>
              <a:gd name="adj2" fmla="val 56991"/>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500" dirty="0"/>
              <a:t>“</a:t>
            </a:r>
            <a:r>
              <a:rPr lang="en-GB" sz="1500" b="1" i="1" dirty="0"/>
              <a:t>Quick access </a:t>
            </a:r>
            <a:r>
              <a:rPr lang="en-GB" sz="1500" i="1" dirty="0"/>
              <a:t>to vacancies without having to rely on emails</a:t>
            </a:r>
            <a:r>
              <a:rPr lang="en-GB" sz="1500" b="1" i="1" dirty="0"/>
              <a:t>.</a:t>
            </a:r>
            <a:r>
              <a:rPr lang="en-GB" sz="1500" i="1" dirty="0"/>
              <a:t>”</a:t>
            </a:r>
          </a:p>
        </p:txBody>
      </p:sp>
      <p:sp>
        <p:nvSpPr>
          <p:cNvPr id="10" name="Oval Callout 9"/>
          <p:cNvSpPr/>
          <p:nvPr/>
        </p:nvSpPr>
        <p:spPr>
          <a:xfrm>
            <a:off x="6300192" y="1143033"/>
            <a:ext cx="2304672" cy="1182467"/>
          </a:xfrm>
          <a:prstGeom prst="wedgeEllipseCallout">
            <a:avLst>
              <a:gd name="adj1" fmla="val 114"/>
              <a:gd name="adj2" fmla="val 6381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500" dirty="0"/>
              <a:t>“</a:t>
            </a:r>
            <a:r>
              <a:rPr lang="en-GB" sz="1500" i="1" dirty="0"/>
              <a:t>Informs my quarterly </a:t>
            </a:r>
            <a:r>
              <a:rPr lang="en-GB" sz="1500" b="1" i="1" dirty="0"/>
              <a:t>monitoring </a:t>
            </a:r>
            <a:r>
              <a:rPr lang="en-GB" sz="1500" i="1" dirty="0"/>
              <a:t>meetings with homes.”</a:t>
            </a:r>
          </a:p>
        </p:txBody>
      </p:sp>
      <p:sp>
        <p:nvSpPr>
          <p:cNvPr id="11" name="Oval Callout 10"/>
          <p:cNvSpPr/>
          <p:nvPr/>
        </p:nvSpPr>
        <p:spPr>
          <a:xfrm>
            <a:off x="949126" y="4186997"/>
            <a:ext cx="1792283" cy="1150593"/>
          </a:xfrm>
          <a:prstGeom prst="wedgeEllipseCallout">
            <a:avLst>
              <a:gd name="adj1" fmla="val -24628"/>
              <a:gd name="adj2" fmla="val 65539"/>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500" dirty="0"/>
              <a:t>“</a:t>
            </a:r>
            <a:r>
              <a:rPr lang="en-GB" sz="1500" b="1" i="1" dirty="0"/>
              <a:t>Reduces time </a:t>
            </a:r>
            <a:r>
              <a:rPr lang="en-GB" sz="1500" i="1" dirty="0"/>
              <a:t>contacting nursing homes</a:t>
            </a:r>
            <a:r>
              <a:rPr lang="en-GB" sz="1500" dirty="0"/>
              <a:t>.”</a:t>
            </a:r>
          </a:p>
        </p:txBody>
      </p:sp>
      <p:sp>
        <p:nvSpPr>
          <p:cNvPr id="12" name="Oval Callout 11"/>
          <p:cNvSpPr/>
          <p:nvPr/>
        </p:nvSpPr>
        <p:spPr>
          <a:xfrm>
            <a:off x="7343218" y="2710719"/>
            <a:ext cx="1627448" cy="1195548"/>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500" dirty="0"/>
              <a:t>“</a:t>
            </a:r>
            <a:r>
              <a:rPr lang="en-GB" sz="1500" i="1" dirty="0"/>
              <a:t>I am able to give a </a:t>
            </a:r>
            <a:r>
              <a:rPr lang="en-GB" sz="1500" b="1" i="1" dirty="0"/>
              <a:t>wider choice </a:t>
            </a:r>
            <a:r>
              <a:rPr lang="en-GB" sz="1500" i="1" dirty="0"/>
              <a:t>to families.”</a:t>
            </a:r>
            <a:endParaRPr lang="en-GB" sz="1500" dirty="0"/>
          </a:p>
        </p:txBody>
      </p:sp>
      <p:sp>
        <p:nvSpPr>
          <p:cNvPr id="13" name="Oval Callout 12"/>
          <p:cNvSpPr/>
          <p:nvPr/>
        </p:nvSpPr>
        <p:spPr>
          <a:xfrm>
            <a:off x="4944650" y="2721347"/>
            <a:ext cx="2346235" cy="864395"/>
          </a:xfrm>
          <a:prstGeom prst="wedgeEllipseCallout">
            <a:avLst>
              <a:gd name="adj1" fmla="val -24628"/>
              <a:gd name="adj2" fmla="val 65539"/>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500" dirty="0"/>
              <a:t>“P</a:t>
            </a:r>
            <a:r>
              <a:rPr lang="en-GB" sz="1500" i="1" dirty="0"/>
              <a:t>rovides </a:t>
            </a:r>
            <a:r>
              <a:rPr lang="en-GB" sz="1500" b="1" i="1" dirty="0"/>
              <a:t>up to date quality information</a:t>
            </a:r>
            <a:r>
              <a:rPr lang="en-GB" sz="1500" dirty="0"/>
              <a:t>.”</a:t>
            </a:r>
          </a:p>
        </p:txBody>
      </p:sp>
      <p:sp>
        <p:nvSpPr>
          <p:cNvPr id="14" name="Oval Callout 13"/>
          <p:cNvSpPr/>
          <p:nvPr/>
        </p:nvSpPr>
        <p:spPr>
          <a:xfrm>
            <a:off x="1449338" y="1868376"/>
            <a:ext cx="2312764" cy="933933"/>
          </a:xfrm>
          <a:prstGeom prst="wedgeEllipseCallout">
            <a:avLst>
              <a:gd name="adj1" fmla="val 32501"/>
              <a:gd name="adj2" fmla="val 56991"/>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500" dirty="0"/>
              <a:t>“</a:t>
            </a:r>
            <a:r>
              <a:rPr lang="en-GB" sz="1500" i="1" dirty="0"/>
              <a:t>Able to complete out of borough placements </a:t>
            </a:r>
            <a:r>
              <a:rPr lang="en-GB" sz="1500" b="1" i="1" dirty="0"/>
              <a:t>quickly.</a:t>
            </a:r>
            <a:r>
              <a:rPr lang="en-GB" sz="1500" i="1" dirty="0"/>
              <a:t>”</a:t>
            </a:r>
          </a:p>
        </p:txBody>
      </p:sp>
      <p:sp>
        <p:nvSpPr>
          <p:cNvPr id="15" name="Oval Callout 14"/>
          <p:cNvSpPr/>
          <p:nvPr/>
        </p:nvSpPr>
        <p:spPr>
          <a:xfrm>
            <a:off x="2226987" y="3025149"/>
            <a:ext cx="2562728" cy="1161848"/>
          </a:xfrm>
          <a:prstGeom prst="wedgeEllipseCallout">
            <a:avLst>
              <a:gd name="adj1" fmla="val 114"/>
              <a:gd name="adj2" fmla="val 6381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500" dirty="0"/>
              <a:t>“</a:t>
            </a:r>
            <a:r>
              <a:rPr lang="en-GB" sz="1500" i="1" dirty="0"/>
              <a:t>I use CarePulse to search for homes in particular geographical locations.”</a:t>
            </a:r>
          </a:p>
        </p:txBody>
      </p:sp>
      <p:sp>
        <p:nvSpPr>
          <p:cNvPr id="16" name="Oval Callout 15"/>
          <p:cNvSpPr/>
          <p:nvPr/>
        </p:nvSpPr>
        <p:spPr>
          <a:xfrm>
            <a:off x="5885832" y="4015608"/>
            <a:ext cx="2065631" cy="1231004"/>
          </a:xfrm>
          <a:prstGeom prst="wedgeEllipseCallout">
            <a:avLst>
              <a:gd name="adj1" fmla="val 32501"/>
              <a:gd name="adj2" fmla="val 56991"/>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500" dirty="0"/>
              <a:t>“</a:t>
            </a:r>
            <a:r>
              <a:rPr lang="en-GB" sz="1500" i="1" dirty="0"/>
              <a:t>Easy to use, very user friendly. I like that I can filter by location</a:t>
            </a:r>
            <a:r>
              <a:rPr lang="en-GB" sz="1500" b="1" i="1" dirty="0"/>
              <a:t>.</a:t>
            </a:r>
            <a:r>
              <a:rPr lang="en-GB" sz="1500" i="1" dirty="0"/>
              <a:t>”</a:t>
            </a:r>
          </a:p>
        </p:txBody>
      </p:sp>
      <p:sp>
        <p:nvSpPr>
          <p:cNvPr id="17" name="Oval Callout 16"/>
          <p:cNvSpPr/>
          <p:nvPr/>
        </p:nvSpPr>
        <p:spPr>
          <a:xfrm>
            <a:off x="179456" y="2821135"/>
            <a:ext cx="1892597" cy="1194473"/>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500" dirty="0"/>
              <a:t>“I find it a very useful tool in finding/making placements</a:t>
            </a:r>
            <a:r>
              <a:rPr lang="en-GB" sz="1500" i="1" dirty="0"/>
              <a:t>.”</a:t>
            </a:r>
            <a:endParaRPr lang="en-GB" sz="1500" dirty="0"/>
          </a:p>
        </p:txBody>
      </p:sp>
      <p:pic>
        <p:nvPicPr>
          <p:cNvPr id="19" name="Picture 18">
            <a:extLst>
              <a:ext uri="{FF2B5EF4-FFF2-40B4-BE49-F238E27FC236}">
                <a16:creationId xmlns:a16="http://schemas.microsoft.com/office/drawing/2014/main" id="{2EDE4BBA-89C8-444D-AFF9-3594170693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18648" y="6185440"/>
            <a:ext cx="2052018" cy="548928"/>
          </a:xfrm>
          <a:prstGeom prst="rect">
            <a:avLst/>
          </a:prstGeom>
        </p:spPr>
      </p:pic>
      <p:pic>
        <p:nvPicPr>
          <p:cNvPr id="20" name="Picture 19">
            <a:extLst>
              <a:ext uri="{FF2B5EF4-FFF2-40B4-BE49-F238E27FC236}">
                <a16:creationId xmlns:a16="http://schemas.microsoft.com/office/drawing/2014/main" id="{4DE83A89-2187-6145-9AE7-A83524E33E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6237312"/>
            <a:ext cx="2023728" cy="497056"/>
          </a:xfrm>
          <a:prstGeom prst="rect">
            <a:avLst/>
          </a:prstGeom>
        </p:spPr>
      </p:pic>
      <p:sp>
        <p:nvSpPr>
          <p:cNvPr id="21" name="Title 1">
            <a:extLst>
              <a:ext uri="{FF2B5EF4-FFF2-40B4-BE49-F238E27FC236}">
                <a16:creationId xmlns:a16="http://schemas.microsoft.com/office/drawing/2014/main" id="{13DEC714-9E0E-9B45-861F-807B277F8DC7}"/>
              </a:ext>
            </a:extLst>
          </p:cNvPr>
          <p:cNvSpPr>
            <a:spLocks noGrp="1"/>
          </p:cNvSpPr>
          <p:nvPr>
            <p:ph type="title"/>
          </p:nvPr>
        </p:nvSpPr>
        <p:spPr>
          <a:xfrm>
            <a:off x="323528" y="188640"/>
            <a:ext cx="8229600" cy="648072"/>
          </a:xfrm>
        </p:spPr>
        <p:txBody>
          <a:bodyPr>
            <a:normAutofit/>
          </a:bodyPr>
          <a:lstStyle/>
          <a:p>
            <a:pPr algn="l"/>
            <a:r>
              <a:rPr lang="en-GB" sz="2800" dirty="0">
                <a:solidFill>
                  <a:schemeClr val="accent1"/>
                </a:solidFill>
              </a:rPr>
              <a:t>Case Study 1: CarePulse Capacity Management System</a:t>
            </a:r>
          </a:p>
        </p:txBody>
      </p:sp>
      <p:sp>
        <p:nvSpPr>
          <p:cNvPr id="22" name="Title 1">
            <a:extLst>
              <a:ext uri="{FF2B5EF4-FFF2-40B4-BE49-F238E27FC236}">
                <a16:creationId xmlns:a16="http://schemas.microsoft.com/office/drawing/2014/main" id="{7979C1E8-3EBD-474E-B85B-15CF11027239}"/>
              </a:ext>
            </a:extLst>
          </p:cNvPr>
          <p:cNvSpPr txBox="1">
            <a:spLocks/>
          </p:cNvSpPr>
          <p:nvPr/>
        </p:nvSpPr>
        <p:spPr>
          <a:xfrm>
            <a:off x="2436708" y="5855009"/>
            <a:ext cx="4248472" cy="382303"/>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400" dirty="0">
                <a:solidFill>
                  <a:schemeClr val="accent1"/>
                </a:solidFill>
              </a:rPr>
              <a:t>User feedback</a:t>
            </a:r>
          </a:p>
        </p:txBody>
      </p:sp>
    </p:spTree>
    <p:extLst>
      <p:ext uri="{BB962C8B-B14F-4D97-AF65-F5344CB8AC3E}">
        <p14:creationId xmlns:p14="http://schemas.microsoft.com/office/powerpoint/2010/main" val="2840400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35" y="908058"/>
            <a:ext cx="7194608" cy="655394"/>
          </a:xfrm>
        </p:spPr>
        <p:txBody>
          <a:bodyPr>
            <a:noAutofit/>
          </a:bodyPr>
          <a:lstStyle/>
          <a:p>
            <a:pPr marL="342900" lvl="0" indent="-342900" algn="ctr">
              <a:spcBef>
                <a:spcPct val="20000"/>
              </a:spcBef>
            </a:pPr>
            <a:r>
              <a:rPr lang="en-GB" sz="2200" dirty="0"/>
              <a:t>Case Study 2: Optimising Patient Flow Using Capacity Tracker</a:t>
            </a:r>
          </a:p>
        </p:txBody>
      </p:sp>
      <p:sp>
        <p:nvSpPr>
          <p:cNvPr id="4" name="Slide Number Placeholder 3"/>
          <p:cNvSpPr>
            <a:spLocks noGrp="1"/>
          </p:cNvSpPr>
          <p:nvPr>
            <p:ph type="sldNum" sz="quarter" idx="12"/>
          </p:nvPr>
        </p:nvSpPr>
        <p:spPr>
          <a:xfrm>
            <a:off x="7190928" y="6081916"/>
            <a:ext cx="2133600" cy="365125"/>
          </a:xfrm>
        </p:spPr>
        <p:txBody>
          <a:bodyPr/>
          <a:lstStyle/>
          <a:p>
            <a:fld id="{188C966D-1E75-4D15-B184-869B0A9315E3}" type="slidenum">
              <a:rPr lang="en-GB" sz="1100" smtClean="0"/>
              <a:t>12</a:t>
            </a:fld>
            <a:endParaRPr lang="en-GB" sz="1100" dirty="0"/>
          </a:p>
        </p:txBody>
      </p:sp>
      <p:sp>
        <p:nvSpPr>
          <p:cNvPr id="6" name="Rectangle 5"/>
          <p:cNvSpPr/>
          <p:nvPr/>
        </p:nvSpPr>
        <p:spPr>
          <a:xfrm>
            <a:off x="169849" y="5514518"/>
            <a:ext cx="3431290" cy="504056"/>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Rapid access to bed vacancies</a:t>
            </a:r>
            <a:br>
              <a:rPr lang="en-GB" dirty="0"/>
            </a:br>
            <a:r>
              <a:rPr lang="en-GB" sz="1100" dirty="0"/>
              <a:t> </a:t>
            </a:r>
            <a:r>
              <a:rPr lang="en-GB" sz="1050" dirty="0"/>
              <a:t>Including from any mobile device</a:t>
            </a:r>
          </a:p>
        </p:txBody>
      </p:sp>
      <p:sp>
        <p:nvSpPr>
          <p:cNvPr id="7" name="Rectangle 6"/>
          <p:cNvSpPr/>
          <p:nvPr/>
        </p:nvSpPr>
        <p:spPr>
          <a:xfrm>
            <a:off x="169849" y="3571573"/>
            <a:ext cx="3431290" cy="504056"/>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975" indent="-180975" algn="ctr"/>
            <a:r>
              <a:rPr lang="en-GB" sz="1600" dirty="0"/>
              <a:t>DTOC benchmarking &amp; monitoring</a:t>
            </a:r>
            <a:endParaRPr lang="en-GB" dirty="0"/>
          </a:p>
          <a:p>
            <a:pPr marL="180975" indent="-180975" algn="ctr"/>
            <a:r>
              <a:rPr lang="en-GB" sz="1100" dirty="0"/>
              <a:t>Compare Trusts  by sector &amp; Trust DTOC ‘Storyboard’ </a:t>
            </a:r>
            <a:endParaRPr lang="en-GB" dirty="0"/>
          </a:p>
        </p:txBody>
      </p:sp>
      <p:sp>
        <p:nvSpPr>
          <p:cNvPr id="8" name="Rectangle 7"/>
          <p:cNvSpPr/>
          <p:nvPr/>
        </p:nvSpPr>
        <p:spPr>
          <a:xfrm>
            <a:off x="169849" y="4228862"/>
            <a:ext cx="3431290" cy="504056"/>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5113" indent="-265113" algn="ctr"/>
            <a:r>
              <a:rPr lang="en-GB" dirty="0"/>
              <a:t>DTOC Analytics </a:t>
            </a:r>
          </a:p>
          <a:p>
            <a:pPr marL="265113" indent="-265113" algn="ctr"/>
            <a:r>
              <a:rPr lang="en-GB" sz="1050" dirty="0"/>
              <a:t>Including overlaying Spare Beds with reported DTOCs</a:t>
            </a:r>
          </a:p>
        </p:txBody>
      </p:sp>
      <p:sp>
        <p:nvSpPr>
          <p:cNvPr id="9" name="Rectangle 8"/>
          <p:cNvSpPr/>
          <p:nvPr/>
        </p:nvSpPr>
        <p:spPr>
          <a:xfrm>
            <a:off x="169849" y="4857900"/>
            <a:ext cx="3431290" cy="504056"/>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5113" indent="-265113" algn="ctr"/>
            <a:r>
              <a:rPr lang="en-GB" dirty="0"/>
              <a:t>Care Home market oversight</a:t>
            </a:r>
          </a:p>
          <a:p>
            <a:pPr marL="265113" indent="-265113" algn="ctr"/>
            <a:r>
              <a:rPr lang="en-GB" sz="1050" dirty="0"/>
              <a:t>Region, sub-region, STP, CCG, Local Authority views</a:t>
            </a:r>
            <a:endParaRPr lang="en-GB" dirty="0"/>
          </a:p>
        </p:txBody>
      </p:sp>
      <p:sp>
        <p:nvSpPr>
          <p:cNvPr id="10" name="Rectangle 9"/>
          <p:cNvSpPr/>
          <p:nvPr/>
        </p:nvSpPr>
        <p:spPr>
          <a:xfrm>
            <a:off x="3698241" y="3571573"/>
            <a:ext cx="1593839" cy="243661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We are </a:t>
            </a:r>
            <a:br>
              <a:rPr lang="en-GB" sz="2000" dirty="0"/>
            </a:br>
            <a:r>
              <a:rPr lang="en-GB" sz="2000" dirty="0"/>
              <a:t>NHS Digital </a:t>
            </a:r>
            <a:r>
              <a:rPr lang="en-GB" sz="2400" b="1" dirty="0"/>
              <a:t>IG Toolkit Compliant</a:t>
            </a:r>
          </a:p>
        </p:txBody>
      </p:sp>
      <p:sp>
        <p:nvSpPr>
          <p:cNvPr id="11" name="Rectangle 10"/>
          <p:cNvSpPr/>
          <p:nvPr/>
        </p:nvSpPr>
        <p:spPr>
          <a:xfrm>
            <a:off x="5360640" y="3589872"/>
            <a:ext cx="1862546" cy="243661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t>100%</a:t>
            </a:r>
            <a:r>
              <a:rPr lang="en-GB" sz="2400" b="1" dirty="0"/>
              <a:t> </a:t>
            </a:r>
          </a:p>
          <a:p>
            <a:pPr algn="ctr"/>
            <a:r>
              <a:rPr lang="en-GB" sz="2400" b="1" dirty="0"/>
              <a:t>Inter –operability</a:t>
            </a:r>
            <a:endParaRPr lang="en-GB" b="1" dirty="0"/>
          </a:p>
          <a:p>
            <a:pPr algn="ctr"/>
            <a:r>
              <a:rPr lang="en-GB" sz="1600" dirty="0"/>
              <a:t>using APIs</a:t>
            </a:r>
          </a:p>
          <a:p>
            <a:pPr algn="ctr"/>
            <a:r>
              <a:rPr lang="en-GB" sz="1600" dirty="0"/>
              <a:t>we can link into </a:t>
            </a:r>
            <a:r>
              <a:rPr lang="en-GB" sz="1600" b="1" dirty="0"/>
              <a:t>any</a:t>
            </a:r>
            <a:r>
              <a:rPr lang="en-GB" sz="1600" dirty="0"/>
              <a:t> other information system</a:t>
            </a:r>
          </a:p>
        </p:txBody>
      </p:sp>
      <p:sp>
        <p:nvSpPr>
          <p:cNvPr id="12" name="Rectangle 11"/>
          <p:cNvSpPr/>
          <p:nvPr/>
        </p:nvSpPr>
        <p:spPr>
          <a:xfrm>
            <a:off x="2195736" y="1716685"/>
            <a:ext cx="4462300" cy="72008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Aim: Reducing Delayed Transfers Of Care</a:t>
            </a:r>
          </a:p>
          <a:p>
            <a:pPr algn="ctr"/>
            <a:r>
              <a:rPr lang="en-GB" sz="1600" dirty="0"/>
              <a:t>Including stranded &amp; super-stranded patients</a:t>
            </a:r>
          </a:p>
        </p:txBody>
      </p:sp>
      <p:sp>
        <p:nvSpPr>
          <p:cNvPr id="13" name="Rectangle 12"/>
          <p:cNvSpPr/>
          <p:nvPr/>
        </p:nvSpPr>
        <p:spPr>
          <a:xfrm>
            <a:off x="467542" y="2695322"/>
            <a:ext cx="8055233" cy="576064"/>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Extensive user coverage supports repatriation and expatriation</a:t>
            </a:r>
          </a:p>
        </p:txBody>
      </p:sp>
      <p:sp>
        <p:nvSpPr>
          <p:cNvPr id="3" name="Rectangle 2"/>
          <p:cNvSpPr/>
          <p:nvPr/>
        </p:nvSpPr>
        <p:spPr>
          <a:xfrm>
            <a:off x="755576" y="3271386"/>
            <a:ext cx="216024" cy="30018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p>
        </p:txBody>
      </p:sp>
      <p:sp>
        <p:nvSpPr>
          <p:cNvPr id="14" name="Rectangle 13"/>
          <p:cNvSpPr/>
          <p:nvPr/>
        </p:nvSpPr>
        <p:spPr>
          <a:xfrm>
            <a:off x="8172400" y="3271386"/>
            <a:ext cx="216024" cy="31329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p>
        </p:txBody>
      </p:sp>
      <p:sp>
        <p:nvSpPr>
          <p:cNvPr id="15" name="Rectangle 14"/>
          <p:cNvSpPr/>
          <p:nvPr/>
        </p:nvSpPr>
        <p:spPr>
          <a:xfrm>
            <a:off x="2843808" y="2436765"/>
            <a:ext cx="216024" cy="25855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p:cNvSpPr/>
          <p:nvPr/>
        </p:nvSpPr>
        <p:spPr>
          <a:xfrm>
            <a:off x="5652120" y="2436765"/>
            <a:ext cx="216024" cy="25855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p:cNvSpPr/>
          <p:nvPr/>
        </p:nvSpPr>
        <p:spPr>
          <a:xfrm>
            <a:off x="2771800" y="3271386"/>
            <a:ext cx="216024" cy="30018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p>
        </p:txBody>
      </p:sp>
      <p:sp>
        <p:nvSpPr>
          <p:cNvPr id="18" name="Rectangle 17"/>
          <p:cNvSpPr/>
          <p:nvPr/>
        </p:nvSpPr>
        <p:spPr>
          <a:xfrm>
            <a:off x="5652120" y="3271386"/>
            <a:ext cx="216024" cy="31329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p>
        </p:txBody>
      </p:sp>
      <p:sp>
        <p:nvSpPr>
          <p:cNvPr id="19" name="Rectangle 18"/>
          <p:cNvSpPr/>
          <p:nvPr/>
        </p:nvSpPr>
        <p:spPr>
          <a:xfrm>
            <a:off x="7308304" y="3584677"/>
            <a:ext cx="1656184" cy="2436611"/>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Domiciliary Care</a:t>
            </a:r>
          </a:p>
          <a:p>
            <a:pPr algn="ctr"/>
            <a:r>
              <a:rPr lang="en-GB" sz="1400" dirty="0"/>
              <a:t>in development</a:t>
            </a:r>
          </a:p>
          <a:p>
            <a:pPr algn="ctr"/>
            <a:endParaRPr lang="en-GB" sz="1000" dirty="0"/>
          </a:p>
          <a:p>
            <a:pPr algn="ctr"/>
            <a:r>
              <a:rPr lang="en-GB" dirty="0"/>
              <a:t>‘Home First’ Strategy</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1734" y="6378494"/>
            <a:ext cx="1220266" cy="4348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3" descr="I:\Collaborative Working\Demand Management &amp; RTT\Marketing\General\Logos\Capacity_tracker_email_9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6821" y="6246242"/>
            <a:ext cx="4857179" cy="611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17473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08720"/>
            <a:ext cx="5616624" cy="593550"/>
          </a:xfrm>
        </p:spPr>
        <p:txBody>
          <a:bodyPr>
            <a:normAutofit/>
          </a:bodyPr>
          <a:lstStyle/>
          <a:p>
            <a:pPr marL="342900" lvl="0" indent="-342900" algn="ctr">
              <a:spcBef>
                <a:spcPct val="20000"/>
              </a:spcBef>
            </a:pPr>
            <a:r>
              <a:rPr lang="en-GB" sz="2200" dirty="0"/>
              <a:t>Developing the Model</a:t>
            </a:r>
          </a:p>
        </p:txBody>
      </p:sp>
      <p:sp>
        <p:nvSpPr>
          <p:cNvPr id="4" name="Slide Number Placeholder 3"/>
          <p:cNvSpPr>
            <a:spLocks noGrp="1"/>
          </p:cNvSpPr>
          <p:nvPr>
            <p:ph type="sldNum" sz="quarter" idx="12"/>
          </p:nvPr>
        </p:nvSpPr>
        <p:spPr/>
        <p:txBody>
          <a:bodyPr/>
          <a:lstStyle/>
          <a:p>
            <a:fld id="{188C966D-1E75-4D15-B184-869B0A9315E3}" type="slidenum">
              <a:rPr lang="en-GB" smtClean="0"/>
              <a:t>13</a:t>
            </a:fld>
            <a:endParaRPr lang="en-GB" dirty="0"/>
          </a:p>
        </p:txBody>
      </p:sp>
      <p:sp>
        <p:nvSpPr>
          <p:cNvPr id="5" name="TextBox 4"/>
          <p:cNvSpPr txBox="1"/>
          <p:nvPr/>
        </p:nvSpPr>
        <p:spPr>
          <a:xfrm>
            <a:off x="532852" y="1620034"/>
            <a:ext cx="8064896" cy="830997"/>
          </a:xfrm>
          <a:prstGeom prst="rect">
            <a:avLst/>
          </a:prstGeom>
          <a:noFill/>
        </p:spPr>
        <p:txBody>
          <a:bodyPr wrap="square" rtlCol="0">
            <a:spAutoFit/>
          </a:bodyPr>
          <a:lstStyle/>
          <a:p>
            <a:r>
              <a:rPr lang="en-GB" sz="2400" dirty="0">
                <a:solidFill>
                  <a:schemeClr val="accent1">
                    <a:lumMod val="50000"/>
                  </a:schemeClr>
                </a:solidFill>
              </a:rPr>
              <a:t>There is a mixed economy of e-bed state tools in North Region but our market leader is </a:t>
            </a:r>
            <a:r>
              <a:rPr lang="en-GB" sz="2400" b="1" dirty="0">
                <a:solidFill>
                  <a:schemeClr val="accent1">
                    <a:lumMod val="50000"/>
                  </a:schemeClr>
                </a:solidFill>
              </a:rPr>
              <a:t>Capacity Tracker:</a:t>
            </a:r>
          </a:p>
        </p:txBody>
      </p:sp>
      <p:pic>
        <p:nvPicPr>
          <p:cNvPr id="6" name="Picture 3" descr="I:\Collaborative Working\Demand Management &amp; RTT\Marketing\General\Logos\Capacity_tracker_email_9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821" y="6246242"/>
            <a:ext cx="4857179" cy="61175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Diagram 6"/>
          <p:cNvGraphicFramePr/>
          <p:nvPr>
            <p:extLst>
              <p:ext uri="{D42A27DB-BD31-4B8C-83A1-F6EECF244321}">
                <p14:modId xmlns:p14="http://schemas.microsoft.com/office/powerpoint/2010/main" val="877663702"/>
              </p:ext>
            </p:extLst>
          </p:nvPr>
        </p:nvGraphicFramePr>
        <p:xfrm>
          <a:off x="683568" y="2420888"/>
          <a:ext cx="7848872" cy="321739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extBox 8"/>
          <p:cNvSpPr txBox="1"/>
          <p:nvPr/>
        </p:nvSpPr>
        <p:spPr>
          <a:xfrm>
            <a:off x="-29133" y="5703639"/>
            <a:ext cx="9144000" cy="461665"/>
          </a:xfrm>
          <a:prstGeom prst="rect">
            <a:avLst/>
          </a:prstGeom>
          <a:noFill/>
        </p:spPr>
        <p:txBody>
          <a:bodyPr wrap="square" rtlCol="0">
            <a:spAutoFit/>
          </a:bodyPr>
          <a:lstStyle/>
          <a:p>
            <a:pPr lvl="1" algn="ctr"/>
            <a:r>
              <a:rPr lang="en-GB" sz="2400" b="1" dirty="0">
                <a:solidFill>
                  <a:srgbClr val="009900"/>
                </a:solidFill>
              </a:rPr>
              <a:t>A Home Care application is in development</a:t>
            </a:r>
          </a:p>
        </p:txBody>
      </p:sp>
      <p:sp>
        <p:nvSpPr>
          <p:cNvPr id="10" name="TextBox 9"/>
          <p:cNvSpPr txBox="1"/>
          <p:nvPr/>
        </p:nvSpPr>
        <p:spPr>
          <a:xfrm>
            <a:off x="1468956" y="4988496"/>
            <a:ext cx="6192688" cy="492443"/>
          </a:xfrm>
          <a:prstGeom prst="rect">
            <a:avLst/>
          </a:prstGeom>
          <a:noFill/>
        </p:spPr>
        <p:txBody>
          <a:bodyPr wrap="square" rtlCol="0" anchor="ctr">
            <a:spAutoFit/>
          </a:bodyPr>
          <a:lstStyle/>
          <a:p>
            <a:pPr marL="0" lvl="1" algn="ctr"/>
            <a:r>
              <a:rPr lang="en-GB" sz="1300" b="1" dirty="0">
                <a:solidFill>
                  <a:srgbClr val="CC0066"/>
                </a:solidFill>
              </a:rPr>
              <a:t>By October 2018 Capacity Tracker will provide 60% coverage in North region</a:t>
            </a:r>
          </a:p>
          <a:p>
            <a:pPr marL="0" lvl="1" algn="ctr"/>
            <a:r>
              <a:rPr lang="en-GB" sz="1300" b="1" dirty="0">
                <a:solidFill>
                  <a:srgbClr val="CC0066"/>
                </a:solidFill>
              </a:rPr>
              <a:t> Overall coverage with an e-bed state tool will be 84% </a:t>
            </a:r>
          </a:p>
        </p:txBody>
      </p:sp>
    </p:spTree>
    <p:extLst>
      <p:ext uri="{BB962C8B-B14F-4D97-AF65-F5344CB8AC3E}">
        <p14:creationId xmlns:p14="http://schemas.microsoft.com/office/powerpoint/2010/main" val="16912549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200" dirty="0"/>
              <a:t>How to find a care home</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085" t="12351" r="47076" b="35091"/>
          <a:stretch/>
        </p:blipFill>
        <p:spPr bwMode="auto">
          <a:xfrm>
            <a:off x="467544" y="1806526"/>
            <a:ext cx="4087788" cy="45027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descr="I:\Collaborative Working\Demand Management &amp; RTT\Marketing\General\Logos\Capacity_tracker_email_9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821" y="6246242"/>
            <a:ext cx="4857179" cy="61175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p:nvPr/>
        </p:nvPicPr>
        <p:blipFill rotWithShape="1">
          <a:blip r:embed="rId4" cstate="print">
            <a:extLst>
              <a:ext uri="{28A0092B-C50C-407E-A947-70E740481C1C}">
                <a14:useLocalDpi xmlns:a14="http://schemas.microsoft.com/office/drawing/2010/main" val="0"/>
              </a:ext>
            </a:extLst>
          </a:blip>
          <a:srcRect l="34945" t="36728" r="50000" b="51511"/>
          <a:stretch/>
        </p:blipFill>
        <p:spPr bwMode="auto">
          <a:xfrm>
            <a:off x="5814585" y="3606726"/>
            <a:ext cx="2215418" cy="1051302"/>
          </a:xfrm>
          <a:prstGeom prst="rect">
            <a:avLst/>
          </a:prstGeom>
          <a:ln>
            <a:noFill/>
          </a:ln>
          <a:extLst>
            <a:ext uri="{53640926-AAD7-44D8-BBD7-CCE9431645EC}">
              <a14:shadowObscured xmlns:a14="http://schemas.microsoft.com/office/drawing/2010/main"/>
            </a:ext>
          </a:extLst>
        </p:spPr>
      </p:pic>
      <p:pic>
        <p:nvPicPr>
          <p:cNvPr id="11" name="Picture 10"/>
          <p:cNvPicPr/>
          <p:nvPr/>
        </p:nvPicPr>
        <p:blipFill rotWithShape="1">
          <a:blip r:embed="rId5">
            <a:extLst>
              <a:ext uri="{28A0092B-C50C-407E-A947-70E740481C1C}">
                <a14:useLocalDpi xmlns:a14="http://schemas.microsoft.com/office/drawing/2010/main" val="0"/>
              </a:ext>
            </a:extLst>
          </a:blip>
          <a:srcRect l="34679" t="53484" r="48699" b="25274"/>
          <a:stretch/>
        </p:blipFill>
        <p:spPr bwMode="auto">
          <a:xfrm>
            <a:off x="5779723" y="4830862"/>
            <a:ext cx="2376264" cy="1270441"/>
          </a:xfrm>
          <a:prstGeom prst="rect">
            <a:avLst/>
          </a:prstGeom>
          <a:ln>
            <a:noFill/>
          </a:ln>
          <a:extLst>
            <a:ext uri="{53640926-AAD7-44D8-BBD7-CCE9431645EC}">
              <a14:shadowObscured xmlns:a14="http://schemas.microsoft.com/office/drawing/2010/main"/>
            </a:ext>
          </a:extLst>
        </p:spPr>
      </p:pic>
      <p:pic>
        <p:nvPicPr>
          <p:cNvPr id="12" name="Picture 11"/>
          <p:cNvPicPr/>
          <p:nvPr/>
        </p:nvPicPr>
        <p:blipFill rotWithShape="1">
          <a:blip r:embed="rId6">
            <a:extLst>
              <a:ext uri="{28A0092B-C50C-407E-A947-70E740481C1C}">
                <a14:useLocalDpi xmlns:a14="http://schemas.microsoft.com/office/drawing/2010/main" val="0"/>
              </a:ext>
            </a:extLst>
          </a:blip>
          <a:srcRect l="34998" t="33762" r="41037" b="44695"/>
          <a:stretch/>
        </p:blipFill>
        <p:spPr bwMode="auto">
          <a:xfrm>
            <a:off x="5823088" y="2022550"/>
            <a:ext cx="3069392" cy="1448002"/>
          </a:xfrm>
          <a:prstGeom prst="rect">
            <a:avLst/>
          </a:prstGeom>
          <a:ln>
            <a:noFill/>
          </a:ln>
          <a:extLst>
            <a:ext uri="{53640926-AAD7-44D8-BBD7-CCE9431645EC}">
              <a14:shadowObscured xmlns:a14="http://schemas.microsoft.com/office/drawing/2010/main"/>
            </a:ext>
          </a:extLst>
        </p:spPr>
      </p:pic>
      <p:cxnSp>
        <p:nvCxnSpPr>
          <p:cNvPr id="13" name="Straight Arrow Connector 12"/>
          <p:cNvCxnSpPr/>
          <p:nvPr/>
        </p:nvCxnSpPr>
        <p:spPr>
          <a:xfrm flipV="1">
            <a:off x="4067944" y="2598614"/>
            <a:ext cx="1711779" cy="115212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4067944" y="4038774"/>
            <a:ext cx="1711779"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4067944" y="5262910"/>
            <a:ext cx="1711779"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18668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rotWithShape="1">
          <a:blip r:embed="rId2" cstate="print">
            <a:extLst>
              <a:ext uri="{28A0092B-C50C-407E-A947-70E740481C1C}">
                <a14:useLocalDpi xmlns:a14="http://schemas.microsoft.com/office/drawing/2010/main" val="0"/>
              </a:ext>
            </a:extLst>
          </a:blip>
          <a:srcRect l="30609" t="32479" r="16987" b="19658"/>
          <a:stretch/>
        </p:blipFill>
        <p:spPr bwMode="auto">
          <a:xfrm>
            <a:off x="4067944" y="1776331"/>
            <a:ext cx="4842867" cy="2304256"/>
          </a:xfrm>
          <a:prstGeom prst="rect">
            <a:avLst/>
          </a:prstGeom>
          <a:ln>
            <a:noFill/>
          </a:ln>
          <a:extLst>
            <a:ext uri="{53640926-AAD7-44D8-BBD7-CCE9431645EC}">
              <a14:shadowObscured xmlns:a14="http://schemas.microsoft.com/office/drawing/2010/main"/>
            </a:ext>
          </a:extLst>
        </p:spPr>
      </p:pic>
      <p:pic>
        <p:nvPicPr>
          <p:cNvPr id="7" name="Picture 6"/>
          <p:cNvPicPr/>
          <p:nvPr/>
        </p:nvPicPr>
        <p:blipFill rotWithShape="1">
          <a:blip r:embed="rId3" cstate="print">
            <a:extLst>
              <a:ext uri="{28A0092B-C50C-407E-A947-70E740481C1C}">
                <a14:useLocalDpi xmlns:a14="http://schemas.microsoft.com/office/drawing/2010/main" val="0"/>
              </a:ext>
            </a:extLst>
          </a:blip>
          <a:srcRect l="30931" t="35584" r="16822" b="29629"/>
          <a:stretch/>
        </p:blipFill>
        <p:spPr bwMode="auto">
          <a:xfrm>
            <a:off x="2024408" y="4189963"/>
            <a:ext cx="7119592" cy="2579566"/>
          </a:xfrm>
          <a:prstGeom prst="rect">
            <a:avLst/>
          </a:prstGeom>
          <a:ln>
            <a:noFill/>
          </a:ln>
          <a:extLst>
            <a:ext uri="{53640926-AAD7-44D8-BBD7-CCE9431645EC}">
              <a14:shadowObscured xmlns:a14="http://schemas.microsoft.com/office/drawing/2010/main"/>
            </a:ext>
          </a:extLst>
        </p:spPr>
      </p:pic>
      <p:sp>
        <p:nvSpPr>
          <p:cNvPr id="14" name="TextBox 13"/>
          <p:cNvSpPr txBox="1"/>
          <p:nvPr/>
        </p:nvSpPr>
        <p:spPr>
          <a:xfrm>
            <a:off x="5766419" y="4797152"/>
            <a:ext cx="648072" cy="369332"/>
          </a:xfrm>
          <a:prstGeom prst="rect">
            <a:avLst/>
          </a:prstGeom>
          <a:solidFill>
            <a:schemeClr val="bg1"/>
          </a:solidFill>
        </p:spPr>
        <p:txBody>
          <a:bodyPr wrap="square" rtlCol="0">
            <a:spAutoFit/>
          </a:bodyPr>
          <a:lstStyle/>
          <a:p>
            <a:endParaRPr lang="en-GB" dirty="0"/>
          </a:p>
        </p:txBody>
      </p:sp>
      <p:sp>
        <p:nvSpPr>
          <p:cNvPr id="2" name="Title 1"/>
          <p:cNvSpPr>
            <a:spLocks noGrp="1"/>
          </p:cNvSpPr>
          <p:nvPr>
            <p:ph type="title"/>
          </p:nvPr>
        </p:nvSpPr>
        <p:spPr>
          <a:xfrm>
            <a:off x="18284" y="908720"/>
            <a:ext cx="7272808" cy="645834"/>
          </a:xfrm>
          <a:noFill/>
        </p:spPr>
        <p:txBody>
          <a:bodyPr>
            <a:noAutofit/>
          </a:bodyPr>
          <a:lstStyle/>
          <a:p>
            <a:r>
              <a:rPr lang="en-GB" sz="2200" dirty="0"/>
              <a:t>How to update care home capacity in 3 easy steps</a:t>
            </a:r>
          </a:p>
        </p:txBody>
      </p:sp>
      <p:pic>
        <p:nvPicPr>
          <p:cNvPr id="5" name="Picture 4"/>
          <p:cNvPicPr/>
          <p:nvPr/>
        </p:nvPicPr>
        <p:blipFill rotWithShape="1">
          <a:blip r:embed="rId4" cstate="print">
            <a:extLst>
              <a:ext uri="{28A0092B-C50C-407E-A947-70E740481C1C}">
                <a14:useLocalDpi xmlns:a14="http://schemas.microsoft.com/office/drawing/2010/main" val="0"/>
              </a:ext>
            </a:extLst>
          </a:blip>
          <a:srcRect l="31089" t="33049" r="55515" b="39031"/>
          <a:stretch/>
        </p:blipFill>
        <p:spPr bwMode="auto">
          <a:xfrm>
            <a:off x="155112" y="1647003"/>
            <a:ext cx="1869296" cy="2304256"/>
          </a:xfrm>
          <a:prstGeom prst="rect">
            <a:avLst/>
          </a:prstGeom>
          <a:ln>
            <a:noFill/>
          </a:ln>
          <a:extLst>
            <a:ext uri="{53640926-AAD7-44D8-BBD7-CCE9431645EC}">
              <a14:shadowObscured xmlns:a14="http://schemas.microsoft.com/office/drawing/2010/main"/>
            </a:ext>
          </a:extLst>
        </p:spPr>
      </p:pic>
      <p:sp>
        <p:nvSpPr>
          <p:cNvPr id="8" name="Oval 7"/>
          <p:cNvSpPr/>
          <p:nvPr/>
        </p:nvSpPr>
        <p:spPr>
          <a:xfrm>
            <a:off x="533968" y="2641595"/>
            <a:ext cx="1296144" cy="1224136"/>
          </a:xfrm>
          <a:prstGeom prst="ellipse">
            <a:avLst/>
          </a:prstGeom>
          <a:noFill/>
          <a:ln>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p:cNvSpPr txBox="1"/>
          <p:nvPr/>
        </p:nvSpPr>
        <p:spPr>
          <a:xfrm>
            <a:off x="5971116" y="4797152"/>
            <a:ext cx="722958" cy="369332"/>
          </a:xfrm>
          <a:prstGeom prst="rect">
            <a:avLst/>
          </a:prstGeom>
          <a:solidFill>
            <a:schemeClr val="bg1"/>
          </a:solidFill>
        </p:spPr>
        <p:txBody>
          <a:bodyPr wrap="square" rtlCol="0">
            <a:spAutoFit/>
          </a:bodyPr>
          <a:lstStyle/>
          <a:p>
            <a:endParaRPr lang="en-GB" dirty="0"/>
          </a:p>
        </p:txBody>
      </p:sp>
      <p:sp>
        <p:nvSpPr>
          <p:cNvPr id="9" name="Oval 8"/>
          <p:cNvSpPr/>
          <p:nvPr/>
        </p:nvSpPr>
        <p:spPr>
          <a:xfrm>
            <a:off x="7668344" y="3423795"/>
            <a:ext cx="720080" cy="656792"/>
          </a:xfrm>
          <a:prstGeom prst="ellipse">
            <a:avLst/>
          </a:prstGeom>
          <a:noFill/>
          <a:ln>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5454888" y="4835048"/>
            <a:ext cx="3672408" cy="2002094"/>
          </a:xfrm>
          <a:prstGeom prst="ellipse">
            <a:avLst/>
          </a:prstGeom>
          <a:noFill/>
          <a:ln>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1856187" y="3025725"/>
            <a:ext cx="1371598" cy="523220"/>
          </a:xfrm>
          <a:prstGeom prst="rect">
            <a:avLst/>
          </a:prstGeom>
          <a:noFill/>
        </p:spPr>
        <p:txBody>
          <a:bodyPr wrap="square" rtlCol="0">
            <a:spAutoFit/>
          </a:bodyPr>
          <a:lstStyle/>
          <a:p>
            <a:r>
              <a:rPr lang="en-GB" sz="2800" b="1" dirty="0">
                <a:solidFill>
                  <a:srgbClr val="CC0066"/>
                </a:solidFill>
              </a:rPr>
              <a:t>Step 1</a:t>
            </a:r>
          </a:p>
        </p:txBody>
      </p:sp>
      <p:sp>
        <p:nvSpPr>
          <p:cNvPr id="16" name="TextBox 15"/>
          <p:cNvSpPr txBox="1"/>
          <p:nvPr/>
        </p:nvSpPr>
        <p:spPr>
          <a:xfrm>
            <a:off x="7466011" y="2744268"/>
            <a:ext cx="1371598" cy="523220"/>
          </a:xfrm>
          <a:prstGeom prst="rect">
            <a:avLst/>
          </a:prstGeom>
          <a:noFill/>
        </p:spPr>
        <p:txBody>
          <a:bodyPr wrap="square" rtlCol="0">
            <a:spAutoFit/>
          </a:bodyPr>
          <a:lstStyle/>
          <a:p>
            <a:r>
              <a:rPr lang="en-GB" sz="2800" b="1" dirty="0">
                <a:solidFill>
                  <a:srgbClr val="CC0066"/>
                </a:solidFill>
              </a:rPr>
              <a:t>Step 2</a:t>
            </a:r>
          </a:p>
        </p:txBody>
      </p:sp>
      <p:sp>
        <p:nvSpPr>
          <p:cNvPr id="17" name="TextBox 16"/>
          <p:cNvSpPr txBox="1"/>
          <p:nvPr/>
        </p:nvSpPr>
        <p:spPr>
          <a:xfrm>
            <a:off x="1867695" y="5358405"/>
            <a:ext cx="1371598" cy="523220"/>
          </a:xfrm>
          <a:prstGeom prst="rect">
            <a:avLst/>
          </a:prstGeom>
          <a:noFill/>
        </p:spPr>
        <p:txBody>
          <a:bodyPr wrap="square" rtlCol="0">
            <a:spAutoFit/>
          </a:bodyPr>
          <a:lstStyle/>
          <a:p>
            <a:r>
              <a:rPr lang="en-GB" sz="2800" b="1" dirty="0">
                <a:solidFill>
                  <a:srgbClr val="CC0066"/>
                </a:solidFill>
              </a:rPr>
              <a:t>Step 3</a:t>
            </a:r>
          </a:p>
        </p:txBody>
      </p:sp>
    </p:spTree>
    <p:extLst>
      <p:ext uri="{BB962C8B-B14F-4D97-AF65-F5344CB8AC3E}">
        <p14:creationId xmlns:p14="http://schemas.microsoft.com/office/powerpoint/2010/main" val="11060668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753162"/>
            <a:ext cx="6336704" cy="864096"/>
          </a:xfrm>
          <a:noFill/>
        </p:spPr>
        <p:txBody>
          <a:bodyPr>
            <a:normAutofit/>
          </a:bodyPr>
          <a:lstStyle/>
          <a:p>
            <a:pPr marL="342900" lvl="0" indent="-342900" algn="ctr">
              <a:spcBef>
                <a:spcPct val="20000"/>
              </a:spcBef>
            </a:pPr>
            <a:r>
              <a:rPr lang="en-GB" sz="2400" dirty="0"/>
              <a:t>Developing the model in Sheffield</a:t>
            </a:r>
          </a:p>
        </p:txBody>
      </p:sp>
      <p:sp>
        <p:nvSpPr>
          <p:cNvPr id="4" name="Slide Number Placeholder 3"/>
          <p:cNvSpPr>
            <a:spLocks noGrp="1"/>
          </p:cNvSpPr>
          <p:nvPr>
            <p:ph type="sldNum" sz="quarter" idx="12"/>
          </p:nvPr>
        </p:nvSpPr>
        <p:spPr/>
        <p:txBody>
          <a:bodyPr/>
          <a:lstStyle/>
          <a:p>
            <a:fld id="{188C966D-1E75-4D15-B184-869B0A9315E3}" type="slidenum">
              <a:rPr lang="en-GB" smtClean="0"/>
              <a:t>16</a:t>
            </a:fld>
            <a:endParaRPr lang="en-GB" dirty="0"/>
          </a:p>
        </p:txBody>
      </p:sp>
      <p:pic>
        <p:nvPicPr>
          <p:cNvPr id="6" name="Picture 3" descr="I:\Collaborative Working\Demand Management &amp; RTT\Marketing\General\Logos\Capacity_tracker_email_9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821" y="6246242"/>
            <a:ext cx="4857179" cy="6117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p:nvPr/>
        </p:nvPicPr>
        <p:blipFill rotWithShape="1">
          <a:blip r:embed="rId4">
            <a:extLst>
              <a:ext uri="{BEBA8EAE-BF5A-486C-A8C5-ECC9F3942E4B}">
                <a14:imgProps xmlns:a14="http://schemas.microsoft.com/office/drawing/2010/main">
                  <a14:imgLayer r:embed="rId5">
                    <a14:imgEffect>
                      <a14:backgroundRemoval t="45833" b="71667" l="18125" r="46771">
                        <a14:foregroundMark x1="37292" y1="52870" x2="42813" y2="56389"/>
                        <a14:foregroundMark x1="42813" y1="56389" x2="37708" y2="59167"/>
                        <a14:foregroundMark x1="37708" y1="59167" x2="32135" y2="59444"/>
                        <a14:foregroundMark x1="32135" y1="59444" x2="27760" y2="55833"/>
                        <a14:foregroundMark x1="27760" y1="55833" x2="22396" y2="54630"/>
                        <a14:foregroundMark x1="22396" y1="54630" x2="23854" y2="63519"/>
                        <a14:foregroundMark x1="23854" y1="63519" x2="40000" y2="66296"/>
                        <a14:foregroundMark x1="40000" y1="66296" x2="24375" y2="68611"/>
                        <a14:foregroundMark x1="24375" y1="68611" x2="19896" y2="62778"/>
                        <a14:foregroundMark x1="19896" y1="62778" x2="19844" y2="55833"/>
                        <a14:foregroundMark x1="39688" y1="53704" x2="42344" y2="60648"/>
                        <a14:foregroundMark x1="42344" y1="60648" x2="40260" y2="52500"/>
                        <a14:foregroundMark x1="40260" y1="52500" x2="35781" y2="48333"/>
                        <a14:foregroundMark x1="35781" y1="48333" x2="30312" y2="47315"/>
                        <a14:foregroundMark x1="30312" y1="47315" x2="20781" y2="51204"/>
                        <a14:foregroundMark x1="20781" y1="51204" x2="17708" y2="57870"/>
                        <a14:foregroundMark x1="17708" y1="57870" x2="18281" y2="66389"/>
                        <a14:foregroundMark x1="18281" y1="66389" x2="40573" y2="69537"/>
                        <a14:foregroundMark x1="40573" y1="69537" x2="45156" y2="66111"/>
                        <a14:foregroundMark x1="45156" y1="66111" x2="45729" y2="52407"/>
                        <a14:foregroundMark x1="45729" y1="52222" x2="28385" y2="54722"/>
                        <a14:foregroundMark x1="28385" y1="54722" x2="31771" y2="64537"/>
                        <a14:foregroundMark x1="31771" y1="64537" x2="22760" y2="57130"/>
                        <a14:foregroundMark x1="22760" y1="57130" x2="19688" y2="66204"/>
                        <a14:foregroundMark x1="19688" y1="66204" x2="25990" y2="71759"/>
                        <a14:foregroundMark x1="25990" y1="71759" x2="23125" y2="63796"/>
                        <a14:foregroundMark x1="23125" y1="63796" x2="28073" y2="68241"/>
                        <a14:foregroundMark x1="28073" y1="68241" x2="24115" y2="61111"/>
                        <a14:foregroundMark x1="24115" y1="61111" x2="30000" y2="65463"/>
                        <a14:foregroundMark x1="30000" y1="65463" x2="34219" y2="61019"/>
                        <a14:foregroundMark x1="34219" y1="61019" x2="45208" y2="58611"/>
                        <a14:foregroundMark x1="45208" y1="58611" x2="45313" y2="58611"/>
                        <a14:foregroundMark x1="31406" y1="51574" x2="32396" y2="50278"/>
                        <a14:foregroundMark x1="33385" y1="50833" x2="32500" y2="52870"/>
                        <a14:foregroundMark x1="31979" y1="53426" x2="34115" y2="55370"/>
                        <a14:foregroundMark x1="45938" y1="53981" x2="46094" y2="69074"/>
                        <a14:foregroundMark x1="18542" y1="51111" x2="18229" y2="69907"/>
                        <a14:foregroundMark x1="30052" y1="51574" x2="31250" y2="48889"/>
                        <a14:foregroundMark x1="28802" y1="48889" x2="32969" y2="49167"/>
                        <a14:foregroundMark x1="46250" y1="49722" x2="46771" y2="51852"/>
                        <a14:foregroundMark x1="29688" y1="45833" x2="34479" y2="45833"/>
                        <a14:foregroundMark x1="34479" y1="45833" x2="34740" y2="45833"/>
                        <a14:foregroundMark x1="29427" y1="54907" x2="31823" y2="56481"/>
                      </a14:backgroundRemoval>
                    </a14:imgEffect>
                  </a14:imgLayer>
                </a14:imgProps>
              </a:ext>
            </a:extLst>
          </a:blip>
          <a:srcRect l="16915" t="44622" r="52416" b="28413"/>
          <a:stretch/>
        </p:blipFill>
        <p:spPr bwMode="auto">
          <a:xfrm>
            <a:off x="611560" y="1617258"/>
            <a:ext cx="2952328" cy="1569725"/>
          </a:xfrm>
          <a:prstGeom prst="rect">
            <a:avLst/>
          </a:prstGeom>
          <a:ln>
            <a:noFill/>
          </a:ln>
          <a:extLst>
            <a:ext uri="{53640926-AAD7-44D8-BBD7-CCE9431645EC}">
              <a14:shadowObscured xmlns:a14="http://schemas.microsoft.com/office/drawing/2010/main"/>
            </a:ext>
          </a:extLst>
        </p:spPr>
      </p:pic>
      <p:sp>
        <p:nvSpPr>
          <p:cNvPr id="5" name="TextBox 4"/>
          <p:cNvSpPr txBox="1"/>
          <p:nvPr/>
        </p:nvSpPr>
        <p:spPr>
          <a:xfrm>
            <a:off x="3851920" y="1988840"/>
            <a:ext cx="4536504" cy="830997"/>
          </a:xfrm>
          <a:prstGeom prst="rect">
            <a:avLst/>
          </a:prstGeom>
          <a:noFill/>
        </p:spPr>
        <p:txBody>
          <a:bodyPr wrap="square" rtlCol="0">
            <a:spAutoFit/>
          </a:bodyPr>
          <a:lstStyle/>
          <a:p>
            <a:r>
              <a:rPr lang="en-GB" sz="2400" dirty="0">
                <a:solidFill>
                  <a:srgbClr val="405A89"/>
                </a:solidFill>
              </a:rPr>
              <a:t>Sheffield has 103 care homes</a:t>
            </a:r>
          </a:p>
          <a:p>
            <a:r>
              <a:rPr lang="en-GB" sz="2400" b="1" dirty="0">
                <a:solidFill>
                  <a:srgbClr val="405A89"/>
                </a:solidFill>
              </a:rPr>
              <a:t>100% use Capacity Tracker</a:t>
            </a:r>
          </a:p>
        </p:txBody>
      </p:sp>
      <p:graphicFrame>
        <p:nvGraphicFramePr>
          <p:cNvPr id="9" name="Table 8"/>
          <p:cNvGraphicFramePr>
            <a:graphicFrameLocks noGrp="1"/>
          </p:cNvGraphicFramePr>
          <p:nvPr>
            <p:extLst>
              <p:ext uri="{D42A27DB-BD31-4B8C-83A1-F6EECF244321}">
                <p14:modId xmlns:p14="http://schemas.microsoft.com/office/powerpoint/2010/main" val="2575515922"/>
              </p:ext>
            </p:extLst>
          </p:nvPr>
        </p:nvGraphicFramePr>
        <p:xfrm>
          <a:off x="107504" y="3275268"/>
          <a:ext cx="8928992" cy="2915920"/>
        </p:xfrm>
        <a:graphic>
          <a:graphicData uri="http://schemas.openxmlformats.org/drawingml/2006/table">
            <a:tbl>
              <a:tblPr firstRow="1" bandRow="1">
                <a:tableStyleId>{5C22544A-7EE6-4342-B048-85BDC9FD1C3A}</a:tableStyleId>
              </a:tblPr>
              <a:tblGrid>
                <a:gridCol w="4464496">
                  <a:extLst>
                    <a:ext uri="{9D8B030D-6E8A-4147-A177-3AD203B41FA5}">
                      <a16:colId xmlns:a16="http://schemas.microsoft.com/office/drawing/2014/main" val="20000"/>
                    </a:ext>
                  </a:extLst>
                </a:gridCol>
                <a:gridCol w="4464496">
                  <a:extLst>
                    <a:ext uri="{9D8B030D-6E8A-4147-A177-3AD203B41FA5}">
                      <a16:colId xmlns:a16="http://schemas.microsoft.com/office/drawing/2014/main" val="20001"/>
                    </a:ext>
                  </a:extLst>
                </a:gridCol>
              </a:tblGrid>
              <a:tr h="370840">
                <a:tc>
                  <a:txBody>
                    <a:bodyPr/>
                    <a:lstStyle/>
                    <a:p>
                      <a:r>
                        <a:rPr lang="en-GB" dirty="0"/>
                        <a:t>What worked really well</a:t>
                      </a:r>
                    </a:p>
                  </a:txBody>
                  <a:tcPr>
                    <a:solidFill>
                      <a:srgbClr val="00B050"/>
                    </a:solidFill>
                  </a:tcPr>
                </a:tc>
                <a:tc>
                  <a:txBody>
                    <a:bodyPr/>
                    <a:lstStyle/>
                    <a:p>
                      <a:pPr algn="r"/>
                      <a:r>
                        <a:rPr lang="en-GB" dirty="0"/>
                        <a:t>Challenges we faced</a:t>
                      </a:r>
                    </a:p>
                  </a:txBody>
                  <a:tcPr>
                    <a:solidFill>
                      <a:srgbClr val="FF9933"/>
                    </a:solidFill>
                  </a:tcPr>
                </a:tc>
                <a:extLst>
                  <a:ext uri="{0D108BD9-81ED-4DB2-BD59-A6C34878D82A}">
                    <a16:rowId xmlns:a16="http://schemas.microsoft.com/office/drawing/2014/main" val="10000"/>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dirty="0">
                          <a:solidFill>
                            <a:schemeClr val="bg1"/>
                          </a:solidFill>
                        </a:rPr>
                        <a:t>We improved</a:t>
                      </a:r>
                      <a:r>
                        <a:rPr lang="en-GB" sz="1400" b="1" baseline="0" dirty="0">
                          <a:solidFill>
                            <a:schemeClr val="bg1"/>
                          </a:solidFill>
                        </a:rPr>
                        <a:t> e</a:t>
                      </a:r>
                      <a:r>
                        <a:rPr lang="en-GB" sz="1400" b="1" dirty="0">
                          <a:solidFill>
                            <a:schemeClr val="bg1"/>
                          </a:solidFill>
                        </a:rPr>
                        <a:t>ngagement and </a:t>
                      </a:r>
                      <a:r>
                        <a:rPr lang="en-GB" sz="1400" b="1" baseline="0" dirty="0">
                          <a:solidFill>
                            <a:schemeClr val="bg1"/>
                          </a:solidFill>
                        </a:rPr>
                        <a:t>visibility of c</a:t>
                      </a:r>
                      <a:r>
                        <a:rPr lang="en-GB" sz="1400" b="1" dirty="0">
                          <a:solidFill>
                            <a:schemeClr val="bg1"/>
                          </a:solidFill>
                        </a:rPr>
                        <a:t>apacity, flow</a:t>
                      </a:r>
                      <a:r>
                        <a:rPr lang="en-GB" sz="1400" b="1" baseline="0" dirty="0">
                          <a:solidFill>
                            <a:schemeClr val="bg1"/>
                          </a:solidFill>
                        </a:rPr>
                        <a:t> </a:t>
                      </a:r>
                      <a:r>
                        <a:rPr lang="en-GB" sz="1400" b="1" dirty="0">
                          <a:solidFill>
                            <a:schemeClr val="bg1"/>
                          </a:solidFill>
                        </a:rPr>
                        <a:t>and demand through partnership working with </a:t>
                      </a:r>
                    </a:p>
                    <a:p>
                      <a:pPr marL="0" indent="0" algn="l">
                        <a:buFont typeface="Arial" panose="020B0604020202020204" pitchFamily="34" charset="0"/>
                        <a:buNone/>
                      </a:pPr>
                      <a:r>
                        <a:rPr lang="en-GB" sz="1400" dirty="0"/>
                        <a:t>          </a:t>
                      </a:r>
                      <a:r>
                        <a:rPr lang="en-GB" sz="1400" b="1" dirty="0">
                          <a:solidFill>
                            <a:schemeClr val="bg1"/>
                          </a:solidFill>
                        </a:rPr>
                        <a:t>Sheffield CCG</a:t>
                      </a:r>
                    </a:p>
                    <a:p>
                      <a:pPr marL="0" indent="0" algn="l">
                        <a:buFont typeface="Arial" panose="020B0604020202020204" pitchFamily="34" charset="0"/>
                        <a:buNone/>
                      </a:pPr>
                      <a:r>
                        <a:rPr lang="en-GB" sz="1400" b="1" dirty="0">
                          <a:solidFill>
                            <a:schemeClr val="bg1"/>
                          </a:solidFill>
                        </a:rPr>
                        <a:t>          Sheffield City Council</a:t>
                      </a:r>
                    </a:p>
                    <a:p>
                      <a:pPr marL="0" indent="0" algn="l">
                        <a:buFont typeface="Arial" panose="020B0604020202020204" pitchFamily="34" charset="0"/>
                        <a:buNone/>
                      </a:pPr>
                      <a:r>
                        <a:rPr lang="en-GB" sz="1400" b="1" dirty="0">
                          <a:solidFill>
                            <a:schemeClr val="bg1"/>
                          </a:solidFill>
                        </a:rPr>
                        <a:t>          Sheffield Teaching Hospitals NHS Foundation Trust</a:t>
                      </a:r>
                    </a:p>
                  </a:txBody>
                  <a:tcPr anchor="ctr">
                    <a:solidFill>
                      <a:srgbClr val="00B050"/>
                    </a:solidFill>
                  </a:tcPr>
                </a:tc>
                <a:tc>
                  <a:txBody>
                    <a:bodyPr/>
                    <a:lstStyle/>
                    <a:p>
                      <a:pPr algn="r"/>
                      <a:r>
                        <a:rPr lang="en-GB" sz="1400" b="1" dirty="0">
                          <a:solidFill>
                            <a:schemeClr val="bg1"/>
                          </a:solidFill>
                        </a:rPr>
                        <a:t>Engaging with the acute trust effectively</a:t>
                      </a:r>
                    </a:p>
                    <a:p>
                      <a:pPr algn="r"/>
                      <a:r>
                        <a:rPr lang="en-GB" sz="1400" b="1" dirty="0">
                          <a:solidFill>
                            <a:schemeClr val="bg1"/>
                          </a:solidFill>
                        </a:rPr>
                        <a:t>Embedding Capacity Tracker into </a:t>
                      </a:r>
                      <a:r>
                        <a:rPr lang="en-GB" sz="1400" b="1" u="sng" dirty="0">
                          <a:solidFill>
                            <a:schemeClr val="bg1"/>
                          </a:solidFill>
                        </a:rPr>
                        <a:t>business as usual</a:t>
                      </a:r>
                    </a:p>
                  </a:txBody>
                  <a:tcPr anchor="ctr">
                    <a:solidFill>
                      <a:srgbClr val="FF9933"/>
                    </a:solidFill>
                  </a:tcPr>
                </a:tc>
                <a:extLst>
                  <a:ext uri="{0D108BD9-81ED-4DB2-BD59-A6C34878D82A}">
                    <a16:rowId xmlns:a16="http://schemas.microsoft.com/office/drawing/2014/main" val="10001"/>
                  </a:ext>
                </a:extLst>
              </a:tr>
              <a:tr h="370840">
                <a:tc gridSpan="2">
                  <a:txBody>
                    <a:bodyPr/>
                    <a:lstStyle/>
                    <a:p>
                      <a:pPr algn="ctr"/>
                      <a:r>
                        <a:rPr lang="en-GB" sz="2900" b="1" dirty="0">
                          <a:solidFill>
                            <a:schemeClr val="tx2"/>
                          </a:solidFill>
                        </a:rPr>
                        <a:t>This meant:</a:t>
                      </a:r>
                    </a:p>
                  </a:txBody>
                  <a:tcPr/>
                </a:tc>
                <a:tc hMerge="1">
                  <a:txBody>
                    <a:bodyPr/>
                    <a:lstStyle/>
                    <a:p>
                      <a:endParaRPr lang="en-GB" dirty="0"/>
                    </a:p>
                  </a:txBody>
                  <a:tcPr/>
                </a:tc>
                <a:extLst>
                  <a:ext uri="{0D108BD9-81ED-4DB2-BD59-A6C34878D82A}">
                    <a16:rowId xmlns:a16="http://schemas.microsoft.com/office/drawing/2014/main" val="1000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dirty="0">
                          <a:solidFill>
                            <a:schemeClr val="bg1"/>
                          </a:solidFill>
                        </a:rPr>
                        <a:t>We could:</a:t>
                      </a:r>
                    </a:p>
                    <a:p>
                      <a:pPr marL="285750" indent="-285750">
                        <a:buFont typeface="Wingdings" panose="05000000000000000000" pitchFamily="2" charset="2"/>
                        <a:buChar char="ü"/>
                      </a:pPr>
                      <a:r>
                        <a:rPr lang="en-GB" sz="1600" b="1" dirty="0">
                          <a:solidFill>
                            <a:schemeClr val="bg1"/>
                          </a:solidFill>
                        </a:rPr>
                        <a:t>Better</a:t>
                      </a:r>
                      <a:r>
                        <a:rPr lang="en-GB" sz="1600" b="1" baseline="0" dirty="0">
                          <a:solidFill>
                            <a:schemeClr val="bg1"/>
                          </a:solidFill>
                        </a:rPr>
                        <a:t> s</a:t>
                      </a:r>
                      <a:r>
                        <a:rPr lang="en-GB" sz="1600" b="1" dirty="0">
                          <a:solidFill>
                            <a:schemeClr val="bg1"/>
                          </a:solidFill>
                        </a:rPr>
                        <a:t>upport winter pressures</a:t>
                      </a:r>
                    </a:p>
                    <a:p>
                      <a:pPr marL="285750" indent="-285750">
                        <a:buFont typeface="Wingdings" panose="05000000000000000000" pitchFamily="2" charset="2"/>
                        <a:buChar char="ü"/>
                      </a:pPr>
                      <a:r>
                        <a:rPr lang="en-GB" sz="1600" b="1" dirty="0">
                          <a:solidFill>
                            <a:schemeClr val="bg1"/>
                          </a:solidFill>
                        </a:rPr>
                        <a:t>Improve</a:t>
                      </a:r>
                      <a:r>
                        <a:rPr lang="en-GB" sz="1600" b="1" baseline="0" dirty="0">
                          <a:solidFill>
                            <a:schemeClr val="bg1"/>
                          </a:solidFill>
                        </a:rPr>
                        <a:t> </a:t>
                      </a:r>
                      <a:r>
                        <a:rPr lang="en-GB" sz="1600" b="1" dirty="0">
                          <a:solidFill>
                            <a:schemeClr val="bg1"/>
                          </a:solidFill>
                        </a:rPr>
                        <a:t> overall system visibility</a:t>
                      </a:r>
                    </a:p>
                  </a:txBody>
                  <a:tcPr>
                    <a:solidFill>
                      <a:srgbClr val="00B050"/>
                    </a:solidFill>
                  </a:tcPr>
                </a:tc>
                <a:tc>
                  <a:txBody>
                    <a:bodyPr/>
                    <a:lstStyle/>
                    <a:p>
                      <a:pPr algn="r"/>
                      <a:r>
                        <a:rPr lang="en-GB" b="1" dirty="0">
                          <a:solidFill>
                            <a:schemeClr val="bg1"/>
                          </a:solidFill>
                        </a:rPr>
                        <a:t>We needed to:</a:t>
                      </a:r>
                    </a:p>
                    <a:p>
                      <a:pPr algn="r"/>
                      <a:r>
                        <a:rPr lang="en-GB" sz="1600" b="1" dirty="0">
                          <a:solidFill>
                            <a:schemeClr val="bg1"/>
                          </a:solidFill>
                        </a:rPr>
                        <a:t>Revisit how we engaged with the acute trust</a:t>
                      </a:r>
                    </a:p>
                  </a:txBody>
                  <a:tcPr anchor="ctr">
                    <a:solidFill>
                      <a:srgbClr val="00B050"/>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42907134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7504" y="96531"/>
            <a:ext cx="7645865" cy="864096"/>
          </a:xfrm>
        </p:spPr>
        <p:txBody>
          <a:bodyPr>
            <a:normAutofit/>
          </a:bodyPr>
          <a:lstStyle/>
          <a:p>
            <a:r>
              <a:rPr lang="en-GB" sz="2400" b="1" dirty="0">
                <a:solidFill>
                  <a:srgbClr val="405A89"/>
                </a:solidFill>
              </a:rPr>
              <a:t>Mobilisation of the Capacity Tracker Across Sheffield</a:t>
            </a:r>
            <a:endParaRPr lang="en-GB" sz="2000" b="1" dirty="0">
              <a:solidFill>
                <a:srgbClr val="405A89"/>
              </a:solidFill>
            </a:endParaRP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980728"/>
            <a:ext cx="8130108" cy="47686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07504" y="6042774"/>
            <a:ext cx="9001000" cy="338554"/>
          </a:xfrm>
          <a:prstGeom prst="rect">
            <a:avLst/>
          </a:prstGeom>
          <a:noFill/>
        </p:spPr>
        <p:txBody>
          <a:bodyPr wrap="square" rtlCol="0">
            <a:spAutoFit/>
          </a:bodyPr>
          <a:lstStyle/>
          <a:p>
            <a:r>
              <a:rPr lang="en-GB" sz="1600" b="1" dirty="0">
                <a:solidFill>
                  <a:srgbClr val="405A89"/>
                </a:solidFill>
              </a:rPr>
              <a:t>It took about 4 months to fully engage all care homes, but about 50% were on boarded within 2 months</a:t>
            </a:r>
            <a:endParaRPr lang="en-GB" sz="1600" dirty="0">
              <a:solidFill>
                <a:srgbClr val="405A89"/>
              </a:solidFill>
            </a:endParaRPr>
          </a:p>
        </p:txBody>
      </p:sp>
    </p:spTree>
    <p:extLst>
      <p:ext uri="{BB962C8B-B14F-4D97-AF65-F5344CB8AC3E}">
        <p14:creationId xmlns:p14="http://schemas.microsoft.com/office/powerpoint/2010/main" val="2838773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48170" y="188640"/>
            <a:ext cx="8229600" cy="936104"/>
          </a:xfrm>
        </p:spPr>
        <p:txBody>
          <a:bodyPr>
            <a:normAutofit/>
          </a:bodyPr>
          <a:lstStyle/>
          <a:p>
            <a:r>
              <a:rPr lang="en-GB" sz="2400" b="1" dirty="0">
                <a:solidFill>
                  <a:schemeClr val="tx2"/>
                </a:solidFill>
              </a:rPr>
              <a:t>Tangible Benefit of Using Capacity Tracker in Sheffield FT</a:t>
            </a: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4054"/>
          <a:stretch/>
        </p:blipFill>
        <p:spPr bwMode="auto">
          <a:xfrm>
            <a:off x="179512" y="1259980"/>
            <a:ext cx="8567364" cy="4482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000712" y="1271246"/>
            <a:ext cx="5746163" cy="4104456"/>
          </a:xfrm>
          <a:prstGeom prst="rect">
            <a:avLst/>
          </a:prstGeom>
          <a:solidFill>
            <a:schemeClr val="accent3">
              <a:lumMod val="75000"/>
              <a:alpha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p:nvSpPr>
        <p:spPr>
          <a:xfrm>
            <a:off x="683568" y="1271246"/>
            <a:ext cx="2317144" cy="4104456"/>
          </a:xfrm>
          <a:prstGeom prst="rect">
            <a:avLst/>
          </a:prstGeom>
          <a:solidFill>
            <a:schemeClr val="accent2">
              <a:lumMod val="20000"/>
              <a:lumOff val="80000"/>
              <a:alpha val="2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p:cNvSpPr txBox="1"/>
          <p:nvPr/>
        </p:nvSpPr>
        <p:spPr>
          <a:xfrm>
            <a:off x="3061440" y="2262251"/>
            <a:ext cx="1375146" cy="400110"/>
          </a:xfrm>
          <a:prstGeom prst="rect">
            <a:avLst/>
          </a:prstGeom>
          <a:noFill/>
        </p:spPr>
        <p:txBody>
          <a:bodyPr wrap="none" rtlCol="0">
            <a:spAutoFit/>
          </a:bodyPr>
          <a:lstStyle/>
          <a:p>
            <a:r>
              <a:rPr lang="en-GB" sz="1000" dirty="0">
                <a:solidFill>
                  <a:prstClr val="black"/>
                </a:solidFill>
              </a:rPr>
              <a:t>Capacity Tracker</a:t>
            </a:r>
          </a:p>
          <a:p>
            <a:r>
              <a:rPr lang="en-GB" sz="1000" dirty="0">
                <a:solidFill>
                  <a:prstClr val="black"/>
                </a:solidFill>
              </a:rPr>
              <a:t>Mobilised in August 17</a:t>
            </a:r>
          </a:p>
        </p:txBody>
      </p:sp>
      <p:cxnSp>
        <p:nvCxnSpPr>
          <p:cNvPr id="13" name="Straight Arrow Connector 12"/>
          <p:cNvCxnSpPr/>
          <p:nvPr/>
        </p:nvCxnSpPr>
        <p:spPr>
          <a:xfrm>
            <a:off x="2996807" y="1958250"/>
            <a:ext cx="0" cy="100811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6686256" y="3243345"/>
            <a:ext cx="1973642" cy="553998"/>
          </a:xfrm>
          <a:prstGeom prst="rect">
            <a:avLst/>
          </a:prstGeom>
          <a:noFill/>
        </p:spPr>
        <p:txBody>
          <a:bodyPr wrap="none" rtlCol="0">
            <a:spAutoFit/>
          </a:bodyPr>
          <a:lstStyle/>
          <a:p>
            <a:r>
              <a:rPr lang="en-GB" sz="1000" dirty="0">
                <a:solidFill>
                  <a:prstClr val="black"/>
                </a:solidFill>
              </a:rPr>
              <a:t>Virtually eliminating DTOCs due to </a:t>
            </a:r>
          </a:p>
          <a:p>
            <a:r>
              <a:rPr lang="en-GB" sz="1000" dirty="0">
                <a:solidFill>
                  <a:prstClr val="black"/>
                </a:solidFill>
              </a:rPr>
              <a:t>Nursing, Residential placements</a:t>
            </a:r>
          </a:p>
          <a:p>
            <a:r>
              <a:rPr lang="en-GB" sz="1000" dirty="0">
                <a:solidFill>
                  <a:prstClr val="black"/>
                </a:solidFill>
              </a:rPr>
              <a:t>and Patient/Family Choice</a:t>
            </a:r>
          </a:p>
        </p:txBody>
      </p:sp>
      <p:cxnSp>
        <p:nvCxnSpPr>
          <p:cNvPr id="16" name="Straight Arrow Connector 15"/>
          <p:cNvCxnSpPr/>
          <p:nvPr/>
        </p:nvCxnSpPr>
        <p:spPr>
          <a:xfrm>
            <a:off x="7812360" y="3797343"/>
            <a:ext cx="360040" cy="107181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0" y="5983978"/>
            <a:ext cx="9144000" cy="369332"/>
          </a:xfrm>
          <a:prstGeom prst="rect">
            <a:avLst/>
          </a:prstGeom>
          <a:noFill/>
        </p:spPr>
        <p:txBody>
          <a:bodyPr wrap="square" rtlCol="0">
            <a:spAutoFit/>
          </a:bodyPr>
          <a:lstStyle/>
          <a:p>
            <a:pPr algn="ctr"/>
            <a:r>
              <a:rPr lang="en-GB" b="1" dirty="0">
                <a:solidFill>
                  <a:schemeClr val="tx2"/>
                </a:solidFill>
              </a:rPr>
              <a:t>This terrific reduction in DTOCs made a huge difference to patients</a:t>
            </a:r>
            <a:endParaRPr lang="en-GB" dirty="0">
              <a:solidFill>
                <a:schemeClr val="tx2"/>
              </a:solidFill>
            </a:endParaRPr>
          </a:p>
        </p:txBody>
      </p:sp>
      <p:graphicFrame>
        <p:nvGraphicFramePr>
          <p:cNvPr id="12" name="Table 11"/>
          <p:cNvGraphicFramePr>
            <a:graphicFrameLocks noGrp="1"/>
          </p:cNvGraphicFramePr>
          <p:nvPr>
            <p:extLst>
              <p:ext uri="{D42A27DB-BD31-4B8C-83A1-F6EECF244321}">
                <p14:modId xmlns:p14="http://schemas.microsoft.com/office/powerpoint/2010/main" val="2097294313"/>
              </p:ext>
            </p:extLst>
          </p:nvPr>
        </p:nvGraphicFramePr>
        <p:xfrm>
          <a:off x="4139952" y="1294209"/>
          <a:ext cx="4559226" cy="772778"/>
        </p:xfrm>
        <a:graphic>
          <a:graphicData uri="http://schemas.openxmlformats.org/drawingml/2006/table">
            <a:tbl>
              <a:tblPr firstRow="1" firstCol="1" bandRow="1"/>
              <a:tblGrid>
                <a:gridCol w="4075223">
                  <a:extLst>
                    <a:ext uri="{9D8B030D-6E8A-4147-A177-3AD203B41FA5}">
                      <a16:colId xmlns:a16="http://schemas.microsoft.com/office/drawing/2014/main" val="20000"/>
                    </a:ext>
                  </a:extLst>
                </a:gridCol>
                <a:gridCol w="484003">
                  <a:extLst>
                    <a:ext uri="{9D8B030D-6E8A-4147-A177-3AD203B41FA5}">
                      <a16:colId xmlns:a16="http://schemas.microsoft.com/office/drawing/2014/main" val="20001"/>
                    </a:ext>
                  </a:extLst>
                </a:gridCol>
              </a:tblGrid>
              <a:tr h="263707">
                <a:tc>
                  <a:txBody>
                    <a:bodyPr/>
                    <a:lstStyle/>
                    <a:p>
                      <a:pPr algn="r">
                        <a:lnSpc>
                          <a:spcPct val="115000"/>
                        </a:lnSpc>
                        <a:spcAft>
                          <a:spcPts val="0"/>
                        </a:spcAft>
                      </a:pPr>
                      <a:r>
                        <a:rPr lang="en-GB" sz="1400" dirty="0">
                          <a:effectLst/>
                          <a:latin typeface="Calibri"/>
                          <a:ea typeface="Calibri"/>
                          <a:cs typeface="Times New Roman"/>
                        </a:rPr>
                        <a:t>Awaiting nursing home placement / availability</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0"/>
                        </a:spcAft>
                      </a:pPr>
                      <a:endParaRPr lang="en-GB" sz="1400" dirty="0">
                        <a:effectLst/>
                        <a:latin typeface="Calibri"/>
                        <a:ea typeface="Calibri"/>
                        <a:cs typeface="Times New Roman"/>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7C153"/>
                    </a:solidFill>
                  </a:tcPr>
                </a:tc>
                <a:extLst>
                  <a:ext uri="{0D108BD9-81ED-4DB2-BD59-A6C34878D82A}">
                    <a16:rowId xmlns:a16="http://schemas.microsoft.com/office/drawing/2014/main" val="10000"/>
                  </a:ext>
                </a:extLst>
              </a:tr>
              <a:tr h="263707">
                <a:tc>
                  <a:txBody>
                    <a:bodyPr/>
                    <a:lstStyle/>
                    <a:p>
                      <a:pPr algn="r">
                        <a:lnSpc>
                          <a:spcPct val="115000"/>
                        </a:lnSpc>
                        <a:spcAft>
                          <a:spcPts val="0"/>
                        </a:spcAft>
                      </a:pPr>
                      <a:r>
                        <a:rPr lang="en-GB" sz="1400" dirty="0">
                          <a:effectLst/>
                          <a:latin typeface="Calibri"/>
                          <a:ea typeface="Calibri"/>
                          <a:cs typeface="Times New Roman"/>
                        </a:rPr>
                        <a:t>Awaiting residential home placement / availability</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0"/>
                        </a:spcAft>
                      </a:pPr>
                      <a:endParaRPr lang="en-GB" sz="1400" dirty="0">
                        <a:effectLst/>
                        <a:latin typeface="Calibri"/>
                        <a:ea typeface="Calibri"/>
                        <a:cs typeface="Times New Roman"/>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001"/>
                  </a:ext>
                </a:extLst>
              </a:tr>
              <a:tr h="239226">
                <a:tc>
                  <a:txBody>
                    <a:bodyPr/>
                    <a:lstStyle/>
                    <a:p>
                      <a:pPr algn="r">
                        <a:lnSpc>
                          <a:spcPct val="115000"/>
                        </a:lnSpc>
                        <a:spcAft>
                          <a:spcPts val="0"/>
                        </a:spcAft>
                      </a:pPr>
                      <a:r>
                        <a:rPr lang="en-GB" sz="1400" dirty="0">
                          <a:effectLst/>
                          <a:latin typeface="Calibri"/>
                          <a:ea typeface="Calibri"/>
                          <a:cs typeface="Times New Roman"/>
                        </a:rPr>
                        <a:t>Patient or family choice</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0"/>
                        </a:spcAft>
                      </a:pPr>
                      <a:endParaRPr lang="en-GB" sz="1400" dirty="0">
                        <a:effectLst/>
                        <a:latin typeface="Calibri"/>
                        <a:ea typeface="Calibri"/>
                        <a:cs typeface="Times New Roman"/>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5673091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96" y="898529"/>
            <a:ext cx="6768752" cy="648072"/>
          </a:xfrm>
          <a:noFill/>
        </p:spPr>
        <p:txBody>
          <a:bodyPr>
            <a:normAutofit fontScale="90000"/>
          </a:bodyPr>
          <a:lstStyle/>
          <a:p>
            <a:pPr marL="342900" lvl="0" indent="-342900" algn="ctr">
              <a:spcBef>
                <a:spcPct val="20000"/>
              </a:spcBef>
            </a:pPr>
            <a:r>
              <a:rPr lang="en-GB" sz="2400" dirty="0"/>
              <a:t>Applying our collaborative co-design approach</a:t>
            </a:r>
          </a:p>
        </p:txBody>
      </p:sp>
      <p:sp>
        <p:nvSpPr>
          <p:cNvPr id="4" name="Slide Number Placeholder 3"/>
          <p:cNvSpPr>
            <a:spLocks noGrp="1"/>
          </p:cNvSpPr>
          <p:nvPr>
            <p:ph type="sldNum" sz="quarter" idx="12"/>
          </p:nvPr>
        </p:nvSpPr>
        <p:spPr/>
        <p:txBody>
          <a:bodyPr/>
          <a:lstStyle/>
          <a:p>
            <a:fld id="{188C966D-1E75-4D15-B184-869B0A9315E3}" type="slidenum">
              <a:rPr lang="en-GB" smtClean="0"/>
              <a:t>19</a:t>
            </a:fld>
            <a:endParaRPr lang="en-GB" dirty="0"/>
          </a:p>
        </p:txBody>
      </p:sp>
      <p:pic>
        <p:nvPicPr>
          <p:cNvPr id="8" name="Picture 3" descr="I:\Collaborative Working\Demand Management &amp; RTT\Marketing\General\Logos\Capacity_tracker_email_9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6372854"/>
            <a:ext cx="3851920" cy="48514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p:nvPr/>
        </p:nvPicPr>
        <p:blipFill rotWithShape="1">
          <a:blip r:embed="rId4">
            <a:extLst>
              <a:ext uri="{28A0092B-C50C-407E-A947-70E740481C1C}">
                <a14:useLocalDpi xmlns:a14="http://schemas.microsoft.com/office/drawing/2010/main" val="0"/>
              </a:ext>
            </a:extLst>
          </a:blip>
          <a:srcRect l="12165" t="36599" r="75046" b="40111"/>
          <a:stretch/>
        </p:blipFill>
        <p:spPr bwMode="auto">
          <a:xfrm>
            <a:off x="35496" y="2245807"/>
            <a:ext cx="1224136" cy="1208949"/>
          </a:xfrm>
          <a:prstGeom prst="rect">
            <a:avLst/>
          </a:prstGeom>
          <a:ln>
            <a:noFill/>
          </a:ln>
          <a:extLst>
            <a:ext uri="{53640926-AAD7-44D8-BBD7-CCE9431645EC}">
              <a14:shadowObscured xmlns:a14="http://schemas.microsoft.com/office/drawing/2010/main"/>
            </a:ext>
          </a:extLst>
        </p:spPr>
      </p:pic>
      <p:sp>
        <p:nvSpPr>
          <p:cNvPr id="5" name="TextBox 4"/>
          <p:cNvSpPr txBox="1"/>
          <p:nvPr/>
        </p:nvSpPr>
        <p:spPr>
          <a:xfrm>
            <a:off x="1259632" y="2377538"/>
            <a:ext cx="7776864" cy="1015663"/>
          </a:xfrm>
          <a:prstGeom prst="rect">
            <a:avLst/>
          </a:prstGeom>
          <a:noFill/>
        </p:spPr>
        <p:txBody>
          <a:bodyPr wrap="square" rtlCol="0">
            <a:spAutoFit/>
          </a:bodyPr>
          <a:lstStyle/>
          <a:p>
            <a:r>
              <a:rPr lang="en-US" sz="1500" dirty="0">
                <a:solidFill>
                  <a:schemeClr val="accent1"/>
                </a:solidFill>
              </a:rPr>
              <a:t>Identify  ‘System Champions’ to facilitate communication – this means the care sector is empowered and engaged through all stages.</a:t>
            </a:r>
          </a:p>
          <a:p>
            <a:r>
              <a:rPr lang="en-US" sz="1500" dirty="0">
                <a:solidFill>
                  <a:schemeClr val="accent1"/>
                </a:solidFill>
              </a:rPr>
              <a:t>Share learning, new knowledge and best practice with our system- user group.</a:t>
            </a:r>
          </a:p>
          <a:p>
            <a:r>
              <a:rPr lang="en-US" sz="1500" dirty="0">
                <a:solidFill>
                  <a:schemeClr val="accent1"/>
                </a:solidFill>
              </a:rPr>
              <a:t>Identify critical issues/successes through weekly WebEx meetings.</a:t>
            </a:r>
          </a:p>
        </p:txBody>
      </p:sp>
      <p:sp>
        <p:nvSpPr>
          <p:cNvPr id="6" name="TextBox 5"/>
          <p:cNvSpPr txBox="1"/>
          <p:nvPr/>
        </p:nvSpPr>
        <p:spPr>
          <a:xfrm>
            <a:off x="263175" y="1655191"/>
            <a:ext cx="8755696" cy="646331"/>
          </a:xfrm>
          <a:prstGeom prst="rect">
            <a:avLst/>
          </a:prstGeom>
          <a:noFill/>
        </p:spPr>
        <p:txBody>
          <a:bodyPr wrap="square" rtlCol="0">
            <a:spAutoFit/>
          </a:bodyPr>
          <a:lstStyle/>
          <a:p>
            <a:r>
              <a:rPr lang="en-US" b="1" dirty="0">
                <a:solidFill>
                  <a:schemeClr val="tx2"/>
                </a:solidFill>
              </a:rPr>
              <a:t>Working in collaboration with system colleagues (including care home managers and colleagues from LAs, CCGs and STPs) we:</a:t>
            </a:r>
          </a:p>
        </p:txBody>
      </p:sp>
      <p:sp>
        <p:nvSpPr>
          <p:cNvPr id="10" name="TextBox 9"/>
          <p:cNvSpPr txBox="1"/>
          <p:nvPr/>
        </p:nvSpPr>
        <p:spPr>
          <a:xfrm>
            <a:off x="1247642" y="3665406"/>
            <a:ext cx="7771229" cy="1015663"/>
          </a:xfrm>
          <a:prstGeom prst="rect">
            <a:avLst/>
          </a:prstGeom>
          <a:noFill/>
        </p:spPr>
        <p:txBody>
          <a:bodyPr wrap="square" rtlCol="0">
            <a:spAutoFit/>
          </a:bodyPr>
          <a:lstStyle/>
          <a:p>
            <a:r>
              <a:rPr lang="en-US" sz="1500" dirty="0">
                <a:solidFill>
                  <a:schemeClr val="accent5">
                    <a:lumMod val="75000"/>
                  </a:schemeClr>
                </a:solidFill>
              </a:rPr>
              <a:t>Agree the strategy to set ‘the way forward’; it includes a communication and engagement plan. </a:t>
            </a:r>
          </a:p>
          <a:p>
            <a:r>
              <a:rPr lang="en-GB" sz="1500" dirty="0">
                <a:solidFill>
                  <a:schemeClr val="accent5">
                    <a:lumMod val="75000"/>
                  </a:schemeClr>
                </a:solidFill>
              </a:rPr>
              <a:t>Set priorities in terms of importance from a short &amp; medium term position.</a:t>
            </a:r>
          </a:p>
          <a:p>
            <a:r>
              <a:rPr lang="en-GB" sz="1500" dirty="0">
                <a:solidFill>
                  <a:schemeClr val="accent5">
                    <a:lumMod val="75000"/>
                  </a:schemeClr>
                </a:solidFill>
              </a:rPr>
              <a:t>Develop an action plan addressing key issues and challenges; it has a mobilisation strategy and </a:t>
            </a:r>
            <a:r>
              <a:rPr lang="en-US" sz="1500" dirty="0">
                <a:solidFill>
                  <a:schemeClr val="accent5">
                    <a:lumMod val="75000"/>
                  </a:schemeClr>
                </a:solidFill>
              </a:rPr>
              <a:t>monitoring procedures built in. </a:t>
            </a:r>
            <a:endParaRPr lang="en-GB" sz="1500" dirty="0">
              <a:solidFill>
                <a:schemeClr val="accent5">
                  <a:lumMod val="75000"/>
                </a:schemeClr>
              </a:solidFill>
            </a:endParaRPr>
          </a:p>
        </p:txBody>
      </p:sp>
      <p:sp>
        <p:nvSpPr>
          <p:cNvPr id="12" name="TextBox 11"/>
          <p:cNvSpPr txBox="1"/>
          <p:nvPr/>
        </p:nvSpPr>
        <p:spPr>
          <a:xfrm>
            <a:off x="1220256" y="5301208"/>
            <a:ext cx="7827361" cy="553998"/>
          </a:xfrm>
          <a:prstGeom prst="rect">
            <a:avLst/>
          </a:prstGeom>
          <a:noFill/>
        </p:spPr>
        <p:txBody>
          <a:bodyPr wrap="square" rtlCol="0">
            <a:spAutoFit/>
          </a:bodyPr>
          <a:lstStyle/>
          <a:p>
            <a:r>
              <a:rPr lang="en-US" sz="1500" dirty="0">
                <a:solidFill>
                  <a:srgbClr val="405A89"/>
                </a:solidFill>
              </a:rPr>
              <a:t>Outline governance processes, including roles, responsibilities and accountabilities, ensuring ‘fit’ with the overall vision for all parties.</a:t>
            </a:r>
          </a:p>
        </p:txBody>
      </p:sp>
      <p:pic>
        <p:nvPicPr>
          <p:cNvPr id="13" name="Picture 12"/>
          <p:cNvPicPr/>
          <p:nvPr/>
        </p:nvPicPr>
        <p:blipFill rotWithShape="1">
          <a:blip r:embed="rId5">
            <a:extLst>
              <a:ext uri="{28A0092B-C50C-407E-A947-70E740481C1C}">
                <a14:useLocalDpi xmlns:a14="http://schemas.microsoft.com/office/drawing/2010/main" val="0"/>
              </a:ext>
            </a:extLst>
          </a:blip>
          <a:srcRect l="13256" t="62222" r="75348" b="17933"/>
          <a:stretch/>
        </p:blipFill>
        <p:spPr bwMode="auto">
          <a:xfrm>
            <a:off x="168982" y="3645024"/>
            <a:ext cx="1087110" cy="1060117"/>
          </a:xfrm>
          <a:prstGeom prst="rect">
            <a:avLst/>
          </a:prstGeom>
          <a:ln>
            <a:noFill/>
          </a:ln>
          <a:extLst>
            <a:ext uri="{53640926-AAD7-44D8-BBD7-CCE9431645EC}">
              <a14:shadowObscured xmlns:a14="http://schemas.microsoft.com/office/drawing/2010/main"/>
            </a:ext>
          </a:extLst>
        </p:spPr>
      </p:pic>
      <p:pic>
        <p:nvPicPr>
          <p:cNvPr id="14" name="Picture 13"/>
          <p:cNvPicPr/>
          <p:nvPr/>
        </p:nvPicPr>
        <p:blipFill rotWithShape="1">
          <a:blip r:embed="rId6">
            <a:extLst>
              <a:ext uri="{28A0092B-C50C-407E-A947-70E740481C1C}">
                <a14:useLocalDpi xmlns:a14="http://schemas.microsoft.com/office/drawing/2010/main" val="0"/>
              </a:ext>
            </a:extLst>
          </a:blip>
          <a:srcRect l="13213" t="28188" r="73700" b="47203"/>
          <a:stretch/>
        </p:blipFill>
        <p:spPr bwMode="auto">
          <a:xfrm>
            <a:off x="187721" y="4988845"/>
            <a:ext cx="1059921" cy="104115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517472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60648"/>
            <a:ext cx="8229600" cy="778098"/>
          </a:xfrm>
        </p:spPr>
        <p:txBody>
          <a:bodyPr>
            <a:normAutofit/>
          </a:bodyPr>
          <a:lstStyle/>
          <a:p>
            <a:pPr algn="l"/>
            <a:r>
              <a:rPr lang="en-GB" dirty="0">
                <a:solidFill>
                  <a:schemeClr val="accent1"/>
                </a:solidFill>
              </a:rPr>
              <a:t>Why do we need capacity tools?</a:t>
            </a:r>
          </a:p>
        </p:txBody>
      </p:sp>
      <p:sp>
        <p:nvSpPr>
          <p:cNvPr id="3" name="Content Placeholder 2"/>
          <p:cNvSpPr>
            <a:spLocks noGrp="1"/>
          </p:cNvSpPr>
          <p:nvPr>
            <p:ph idx="1"/>
          </p:nvPr>
        </p:nvSpPr>
        <p:spPr>
          <a:xfrm>
            <a:off x="395535" y="1196752"/>
            <a:ext cx="8339471" cy="5256584"/>
          </a:xfrm>
        </p:spPr>
        <p:txBody>
          <a:bodyPr>
            <a:normAutofit/>
          </a:bodyPr>
          <a:lstStyle/>
          <a:p>
            <a:r>
              <a:rPr lang="en-GB" sz="2000" dirty="0">
                <a:solidFill>
                  <a:schemeClr val="tx1">
                    <a:lumMod val="50000"/>
                    <a:lumOff val="50000"/>
                  </a:schemeClr>
                </a:solidFill>
              </a:rPr>
              <a:t>The care home market is significant</a:t>
            </a:r>
          </a:p>
          <a:p>
            <a:pPr lvl="1">
              <a:buFont typeface="Courier New" panose="02070309020205020404" pitchFamily="49" charset="0"/>
              <a:buChar char="o"/>
            </a:pPr>
            <a:r>
              <a:rPr lang="en-GB" sz="1600" dirty="0">
                <a:solidFill>
                  <a:schemeClr val="tx1">
                    <a:lumMod val="50000"/>
                    <a:lumOff val="50000"/>
                  </a:schemeClr>
                </a:solidFill>
              </a:rPr>
              <a:t>16,000 care homes with 460,000 beds</a:t>
            </a:r>
          </a:p>
          <a:p>
            <a:pPr lvl="1">
              <a:buFont typeface="Courier New" panose="02070309020205020404" pitchFamily="49" charset="0"/>
              <a:buChar char="o"/>
            </a:pPr>
            <a:r>
              <a:rPr lang="en-GB" sz="1600" dirty="0">
                <a:solidFill>
                  <a:schemeClr val="tx1">
                    <a:lumMod val="50000"/>
                    <a:lumOff val="50000"/>
                  </a:schemeClr>
                </a:solidFill>
              </a:rPr>
              <a:t>36% growth in persons aged 85+ will lead to a substantial increase in demand</a:t>
            </a:r>
          </a:p>
          <a:p>
            <a:endParaRPr lang="en-GB" sz="2000" dirty="0">
              <a:solidFill>
                <a:schemeClr val="tx1">
                  <a:lumMod val="50000"/>
                  <a:lumOff val="50000"/>
                </a:schemeClr>
              </a:solidFill>
            </a:endParaRPr>
          </a:p>
          <a:p>
            <a:r>
              <a:rPr lang="en-GB" sz="2000" dirty="0">
                <a:solidFill>
                  <a:schemeClr val="tx1">
                    <a:lumMod val="50000"/>
                    <a:lumOff val="50000"/>
                  </a:schemeClr>
                </a:solidFill>
              </a:rPr>
              <a:t>Care homes face a number of challenges</a:t>
            </a:r>
          </a:p>
          <a:p>
            <a:pPr lvl="1">
              <a:buFont typeface="Courier New" panose="02070309020205020404" pitchFamily="49" charset="0"/>
              <a:buChar char="o"/>
            </a:pPr>
            <a:r>
              <a:rPr lang="en-GB" sz="1600" dirty="0">
                <a:solidFill>
                  <a:schemeClr val="tx1">
                    <a:lumMod val="50000"/>
                    <a:lumOff val="50000"/>
                  </a:schemeClr>
                </a:solidFill>
              </a:rPr>
              <a:t>Residents have increasingly complex needs</a:t>
            </a:r>
          </a:p>
          <a:p>
            <a:pPr lvl="1">
              <a:buFont typeface="Courier New" panose="02070309020205020404" pitchFamily="49" charset="0"/>
              <a:buChar char="o"/>
            </a:pPr>
            <a:r>
              <a:rPr lang="en-GB" sz="1600" dirty="0">
                <a:solidFill>
                  <a:schemeClr val="tx1">
                    <a:lumMod val="50000"/>
                    <a:lumOff val="50000"/>
                  </a:schemeClr>
                </a:solidFill>
              </a:rPr>
              <a:t>Rigorous reporting requirements</a:t>
            </a:r>
          </a:p>
          <a:p>
            <a:pPr lvl="1">
              <a:buFont typeface="Courier New" panose="02070309020205020404" pitchFamily="49" charset="0"/>
              <a:buChar char="o"/>
            </a:pPr>
            <a:r>
              <a:rPr lang="en-GB" sz="1600" dirty="0">
                <a:solidFill>
                  <a:schemeClr val="tx1">
                    <a:lumMod val="50000"/>
                    <a:lumOff val="50000"/>
                  </a:schemeClr>
                </a:solidFill>
              </a:rPr>
              <a:t>Staff turnover and frequent recruitment </a:t>
            </a:r>
          </a:p>
          <a:p>
            <a:pPr lvl="1">
              <a:buFont typeface="Courier New" panose="02070309020205020404" pitchFamily="49" charset="0"/>
              <a:buChar char="o"/>
            </a:pPr>
            <a:r>
              <a:rPr lang="en-GB" sz="1600" dirty="0">
                <a:solidFill>
                  <a:schemeClr val="tx1">
                    <a:lumMod val="50000"/>
                    <a:lumOff val="50000"/>
                  </a:schemeClr>
                </a:solidFill>
              </a:rPr>
              <a:t>Financial pressures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6608" y="4077072"/>
            <a:ext cx="3588399" cy="2376264"/>
          </a:xfrm>
          <a:prstGeom prst="rect">
            <a:avLst/>
          </a:prstGeom>
        </p:spPr>
      </p:pic>
      <p:sp>
        <p:nvSpPr>
          <p:cNvPr id="5" name="TextBox 4">
            <a:extLst>
              <a:ext uri="{FF2B5EF4-FFF2-40B4-BE49-F238E27FC236}">
                <a16:creationId xmlns:a16="http://schemas.microsoft.com/office/drawing/2014/main" id="{331B00AC-72E5-4F49-8972-8F8C1EAB6F81}"/>
              </a:ext>
            </a:extLst>
          </p:cNvPr>
          <p:cNvSpPr txBox="1"/>
          <p:nvPr/>
        </p:nvSpPr>
        <p:spPr>
          <a:xfrm>
            <a:off x="395534" y="4395351"/>
            <a:ext cx="4680521" cy="2215991"/>
          </a:xfrm>
          <a:prstGeom prst="rect">
            <a:avLst/>
          </a:prstGeom>
          <a:noFill/>
        </p:spPr>
        <p:txBody>
          <a:bodyPr wrap="square" rtlCol="0">
            <a:spAutoFit/>
          </a:bodyPr>
          <a:lstStyle/>
          <a:p>
            <a:pPr marL="342900" lvl="1" indent="-342900">
              <a:buFont typeface="Arial" panose="020B0604020202020204" pitchFamily="34" charset="0"/>
              <a:buChar char="•"/>
            </a:pPr>
            <a:r>
              <a:rPr lang="en-GB" sz="2000" dirty="0">
                <a:solidFill>
                  <a:schemeClr val="tx1">
                    <a:lumMod val="50000"/>
                    <a:lumOff val="50000"/>
                  </a:schemeClr>
                </a:solidFill>
              </a:rPr>
              <a:t>Health and social care services use the same care homes</a:t>
            </a:r>
          </a:p>
          <a:p>
            <a:pPr marL="742950" lvl="2" indent="-285750">
              <a:buFont typeface="Courier New" panose="02070309020205020404" pitchFamily="49" charset="0"/>
              <a:buChar char="o"/>
            </a:pPr>
            <a:r>
              <a:rPr lang="en-GB" sz="1600" dirty="0">
                <a:solidFill>
                  <a:schemeClr val="tx1">
                    <a:lumMod val="50000"/>
                    <a:lumOff val="50000"/>
                  </a:schemeClr>
                </a:solidFill>
              </a:rPr>
              <a:t>Sharing information online creates efficiency for everyone</a:t>
            </a:r>
          </a:p>
          <a:p>
            <a:pPr marL="742950" lvl="2" indent="-285750">
              <a:buFont typeface="Courier New" panose="02070309020205020404" pitchFamily="49" charset="0"/>
              <a:buChar char="o"/>
            </a:pPr>
            <a:r>
              <a:rPr lang="en-GB" sz="1600" dirty="0">
                <a:solidFill>
                  <a:schemeClr val="tx1">
                    <a:lumMod val="50000"/>
                    <a:lumOff val="50000"/>
                  </a:schemeClr>
                </a:solidFill>
              </a:rPr>
              <a:t>A joint resource encourages greater partnership working</a:t>
            </a:r>
          </a:p>
          <a:p>
            <a:pPr marL="742950" lvl="2" indent="-285750">
              <a:buFont typeface="Courier New" panose="02070309020205020404" pitchFamily="49" charset="0"/>
              <a:buChar char="o"/>
            </a:pPr>
            <a:r>
              <a:rPr lang="en-GB" sz="1600" dirty="0">
                <a:solidFill>
                  <a:schemeClr val="tx1">
                    <a:lumMod val="50000"/>
                    <a:lumOff val="50000"/>
                  </a:schemeClr>
                </a:solidFill>
              </a:rPr>
              <a:t>Sends a consistent message to the market</a:t>
            </a:r>
          </a:p>
          <a:p>
            <a:endParaRPr lang="en-US" dirty="0"/>
          </a:p>
        </p:txBody>
      </p:sp>
    </p:spTree>
    <p:extLst>
      <p:ext uri="{BB962C8B-B14F-4D97-AF65-F5344CB8AC3E}">
        <p14:creationId xmlns:p14="http://schemas.microsoft.com/office/powerpoint/2010/main" val="40379167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872280"/>
            <a:ext cx="5256584" cy="720080"/>
          </a:xfrm>
          <a:noFill/>
        </p:spPr>
        <p:txBody>
          <a:bodyPr>
            <a:normAutofit/>
          </a:bodyPr>
          <a:lstStyle/>
          <a:p>
            <a:pPr marL="342900" lvl="0" indent="-342900" algn="ctr">
              <a:spcBef>
                <a:spcPct val="20000"/>
              </a:spcBef>
            </a:pPr>
            <a:r>
              <a:rPr lang="en-GB" sz="2400" dirty="0"/>
              <a:t>Emerging Benefits</a:t>
            </a:r>
          </a:p>
        </p:txBody>
      </p:sp>
      <p:sp>
        <p:nvSpPr>
          <p:cNvPr id="4" name="Slide Number Placeholder 3"/>
          <p:cNvSpPr>
            <a:spLocks noGrp="1"/>
          </p:cNvSpPr>
          <p:nvPr>
            <p:ph type="sldNum" sz="quarter" idx="12"/>
          </p:nvPr>
        </p:nvSpPr>
        <p:spPr/>
        <p:txBody>
          <a:bodyPr/>
          <a:lstStyle/>
          <a:p>
            <a:fld id="{188C966D-1E75-4D15-B184-869B0A9315E3}" type="slidenum">
              <a:rPr lang="en-GB" smtClean="0"/>
              <a:t>20</a:t>
            </a:fld>
            <a:endParaRPr lang="en-GB" dirty="0"/>
          </a:p>
        </p:txBody>
      </p:sp>
      <p:pic>
        <p:nvPicPr>
          <p:cNvPr id="6" name="Picture 3" descr="I:\Collaborative Working\Demand Management &amp; RTT\Marketing\General\Logos\Capacity_tracker_email_9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821" y="6246242"/>
            <a:ext cx="4857179" cy="61175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543770" y="5477162"/>
            <a:ext cx="7344816" cy="400110"/>
          </a:xfrm>
          <a:prstGeom prst="rect">
            <a:avLst/>
          </a:prstGeom>
          <a:noFill/>
        </p:spPr>
        <p:txBody>
          <a:bodyPr wrap="square" rtlCol="0">
            <a:spAutoFit/>
          </a:bodyPr>
          <a:lstStyle/>
          <a:p>
            <a:r>
              <a:rPr lang="en-US" sz="2000" dirty="0">
                <a:solidFill>
                  <a:srgbClr val="C00000"/>
                </a:solidFill>
              </a:rPr>
              <a:t>Work is currently underway to assess the impact on patient pathways</a:t>
            </a:r>
          </a:p>
        </p:txBody>
      </p:sp>
      <p:pic>
        <p:nvPicPr>
          <p:cNvPr id="8" name="Picture 7"/>
          <p:cNvPicPr/>
          <p:nvPr/>
        </p:nvPicPr>
        <p:blipFill rotWithShape="1">
          <a:blip r:embed="rId4">
            <a:extLst>
              <a:ext uri="{28A0092B-C50C-407E-A947-70E740481C1C}">
                <a14:useLocalDpi xmlns:a14="http://schemas.microsoft.com/office/drawing/2010/main" val="0"/>
              </a:ext>
            </a:extLst>
          </a:blip>
          <a:srcRect l="46350" t="64800" r="42175" b="14000"/>
          <a:stretch/>
        </p:blipFill>
        <p:spPr bwMode="auto">
          <a:xfrm>
            <a:off x="497201" y="1677925"/>
            <a:ext cx="1076921" cy="1006412"/>
          </a:xfrm>
          <a:prstGeom prst="rect">
            <a:avLst/>
          </a:prstGeom>
          <a:ln>
            <a:noFill/>
          </a:ln>
          <a:extLst>
            <a:ext uri="{53640926-AAD7-44D8-BBD7-CCE9431645EC}">
              <a14:shadowObscured xmlns:a14="http://schemas.microsoft.com/office/drawing/2010/main"/>
            </a:ext>
          </a:extLst>
        </p:spPr>
      </p:pic>
      <p:sp>
        <p:nvSpPr>
          <p:cNvPr id="5" name="TextBox 4"/>
          <p:cNvSpPr txBox="1"/>
          <p:nvPr/>
        </p:nvSpPr>
        <p:spPr>
          <a:xfrm>
            <a:off x="1619672" y="1845694"/>
            <a:ext cx="7344816" cy="646331"/>
          </a:xfrm>
          <a:prstGeom prst="rect">
            <a:avLst/>
          </a:prstGeom>
          <a:noFill/>
        </p:spPr>
        <p:txBody>
          <a:bodyPr wrap="square" rtlCol="0">
            <a:spAutoFit/>
          </a:bodyPr>
          <a:lstStyle/>
          <a:p>
            <a:r>
              <a:rPr lang="en-US" dirty="0">
                <a:solidFill>
                  <a:schemeClr val="tx2"/>
                </a:solidFill>
              </a:rPr>
              <a:t>Care homes report that LA &amp; NHS colleagues are making fewer calls enquiring about vacancies; admin time is redeployed into caring activities</a:t>
            </a:r>
          </a:p>
        </p:txBody>
      </p:sp>
      <p:pic>
        <p:nvPicPr>
          <p:cNvPr id="9" name="Picture 8"/>
          <p:cNvPicPr/>
          <p:nvPr/>
        </p:nvPicPr>
        <p:blipFill rotWithShape="1">
          <a:blip r:embed="rId5">
            <a:extLst>
              <a:ext uri="{28A0092B-C50C-407E-A947-70E740481C1C}">
                <a14:useLocalDpi xmlns:a14="http://schemas.microsoft.com/office/drawing/2010/main" val="0"/>
              </a:ext>
            </a:extLst>
          </a:blip>
          <a:srcRect l="46456" t="38580" r="42094" b="41645"/>
          <a:stretch/>
        </p:blipFill>
        <p:spPr bwMode="auto">
          <a:xfrm>
            <a:off x="457251" y="2897638"/>
            <a:ext cx="1116872" cy="924302"/>
          </a:xfrm>
          <a:prstGeom prst="rect">
            <a:avLst/>
          </a:prstGeom>
          <a:ln>
            <a:noFill/>
          </a:ln>
          <a:extLst>
            <a:ext uri="{53640926-AAD7-44D8-BBD7-CCE9431645EC}">
              <a14:shadowObscured xmlns:a14="http://schemas.microsoft.com/office/drawing/2010/main"/>
            </a:ext>
          </a:extLst>
        </p:spPr>
      </p:pic>
      <p:sp>
        <p:nvSpPr>
          <p:cNvPr id="10" name="TextBox 9"/>
          <p:cNvSpPr txBox="1"/>
          <p:nvPr/>
        </p:nvSpPr>
        <p:spPr>
          <a:xfrm>
            <a:off x="1619672" y="2998693"/>
            <a:ext cx="7200800" cy="646331"/>
          </a:xfrm>
          <a:prstGeom prst="rect">
            <a:avLst/>
          </a:prstGeom>
          <a:noFill/>
        </p:spPr>
        <p:txBody>
          <a:bodyPr wrap="square" rtlCol="0">
            <a:spAutoFit/>
          </a:bodyPr>
          <a:lstStyle/>
          <a:p>
            <a:r>
              <a:rPr lang="en-US" dirty="0">
                <a:solidFill>
                  <a:schemeClr val="tx2"/>
                </a:solidFill>
              </a:rPr>
              <a:t>The system could be a significant support mechanism for the emerging role of brokerage/resource management</a:t>
            </a:r>
          </a:p>
        </p:txBody>
      </p:sp>
      <p:pic>
        <p:nvPicPr>
          <p:cNvPr id="11" name="Picture 10"/>
          <p:cNvPicPr/>
          <p:nvPr/>
        </p:nvPicPr>
        <p:blipFill rotWithShape="1">
          <a:blip r:embed="rId6">
            <a:extLst>
              <a:ext uri="{28A0092B-C50C-407E-A947-70E740481C1C}">
                <a14:useLocalDpi xmlns:a14="http://schemas.microsoft.com/office/drawing/2010/main" val="0"/>
              </a:ext>
            </a:extLst>
          </a:blip>
          <a:srcRect l="46121" t="37844" r="42224" b="41437"/>
          <a:stretch/>
        </p:blipFill>
        <p:spPr bwMode="auto">
          <a:xfrm>
            <a:off x="442562" y="4051465"/>
            <a:ext cx="1131562" cy="994611"/>
          </a:xfrm>
          <a:prstGeom prst="rect">
            <a:avLst/>
          </a:prstGeom>
          <a:ln>
            <a:noFill/>
          </a:ln>
          <a:extLst>
            <a:ext uri="{53640926-AAD7-44D8-BBD7-CCE9431645EC}">
              <a14:shadowObscured xmlns:a14="http://schemas.microsoft.com/office/drawing/2010/main"/>
            </a:ext>
          </a:extLst>
        </p:spPr>
      </p:pic>
      <p:sp>
        <p:nvSpPr>
          <p:cNvPr id="12" name="TextBox 11"/>
          <p:cNvSpPr txBox="1"/>
          <p:nvPr/>
        </p:nvSpPr>
        <p:spPr>
          <a:xfrm>
            <a:off x="1615778" y="4149080"/>
            <a:ext cx="7200800" cy="646331"/>
          </a:xfrm>
          <a:prstGeom prst="rect">
            <a:avLst/>
          </a:prstGeom>
          <a:noFill/>
        </p:spPr>
        <p:txBody>
          <a:bodyPr wrap="square" rtlCol="0">
            <a:spAutoFit/>
          </a:bodyPr>
          <a:lstStyle/>
          <a:p>
            <a:r>
              <a:rPr lang="en-US" dirty="0">
                <a:solidFill>
                  <a:schemeClr val="tx2"/>
                </a:solidFill>
              </a:rPr>
              <a:t>Commissioning teams have used Capacity Tracker to look at demand capacity, and used information to influence commissioning decisions</a:t>
            </a:r>
          </a:p>
        </p:txBody>
      </p:sp>
      <p:pic>
        <p:nvPicPr>
          <p:cNvPr id="13" name="Picture 12"/>
          <p:cNvPicPr/>
          <p:nvPr/>
        </p:nvPicPr>
        <p:blipFill rotWithShape="1">
          <a:blip r:embed="rId7" cstate="print">
            <a:extLst>
              <a:ext uri="{28A0092B-C50C-407E-A947-70E740481C1C}">
                <a14:useLocalDpi xmlns:a14="http://schemas.microsoft.com/office/drawing/2010/main" val="0"/>
              </a:ext>
            </a:extLst>
          </a:blip>
          <a:srcRect l="13442" t="62277" r="75377" b="17393"/>
          <a:stretch/>
        </p:blipFill>
        <p:spPr bwMode="auto">
          <a:xfrm>
            <a:off x="497201" y="5275601"/>
            <a:ext cx="1053522" cy="93610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459564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80324"/>
            <a:ext cx="6660231" cy="839945"/>
          </a:xfrm>
          <a:noFill/>
        </p:spPr>
        <p:txBody>
          <a:bodyPr>
            <a:normAutofit/>
          </a:bodyPr>
          <a:lstStyle/>
          <a:p>
            <a:pPr marL="342900" lvl="0" indent="-342900" algn="ctr">
              <a:spcBef>
                <a:spcPct val="20000"/>
              </a:spcBef>
            </a:pPr>
            <a:r>
              <a:rPr lang="en-GB" sz="2400" dirty="0"/>
              <a:t>Case Study 2: Capacity Tracker</a:t>
            </a:r>
          </a:p>
        </p:txBody>
      </p:sp>
      <p:sp>
        <p:nvSpPr>
          <p:cNvPr id="4" name="Slide Number Placeholder 3"/>
          <p:cNvSpPr>
            <a:spLocks noGrp="1"/>
          </p:cNvSpPr>
          <p:nvPr>
            <p:ph type="sldNum" sz="quarter" idx="12"/>
          </p:nvPr>
        </p:nvSpPr>
        <p:spPr/>
        <p:txBody>
          <a:bodyPr/>
          <a:lstStyle/>
          <a:p>
            <a:fld id="{188C966D-1E75-4D15-B184-869B0A9315E3}" type="slidenum">
              <a:rPr lang="en-GB" smtClean="0"/>
              <a:t>21</a:t>
            </a:fld>
            <a:endParaRPr lang="en-GB" dirty="0"/>
          </a:p>
        </p:txBody>
      </p:sp>
      <p:pic>
        <p:nvPicPr>
          <p:cNvPr id="6" name="Picture 3" descr="I:\Collaborative Working\Demand Management &amp; RTT\Marketing\General\Logos\Capacity_tracker_email_9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821" y="6246242"/>
            <a:ext cx="4857179" cy="61175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67545" y="2006600"/>
            <a:ext cx="8568952" cy="646331"/>
          </a:xfrm>
          <a:prstGeom prst="rect">
            <a:avLst/>
          </a:prstGeom>
          <a:noFill/>
        </p:spPr>
        <p:txBody>
          <a:bodyPr wrap="square" rtlCol="0">
            <a:spAutoFit/>
          </a:bodyPr>
          <a:lstStyle/>
          <a:p>
            <a:pPr marL="285750" indent="-285750">
              <a:buFont typeface="Arial"/>
              <a:buChar char="•"/>
            </a:pPr>
            <a:endParaRPr lang="en-US" dirty="0"/>
          </a:p>
          <a:p>
            <a:pPr marL="285750" indent="-285750">
              <a:buFont typeface="Arial"/>
              <a:buChar char="•"/>
            </a:pPr>
            <a:endParaRPr lang="en-US" dirty="0"/>
          </a:p>
        </p:txBody>
      </p:sp>
      <p:sp>
        <p:nvSpPr>
          <p:cNvPr id="5" name="Rounded Rectangular Callout 4"/>
          <p:cNvSpPr/>
          <p:nvPr/>
        </p:nvSpPr>
        <p:spPr>
          <a:xfrm>
            <a:off x="3330334" y="1759407"/>
            <a:ext cx="5706163" cy="1080120"/>
          </a:xfrm>
          <a:prstGeom prst="wedgeRoundRectCallout">
            <a:avLst>
              <a:gd name="adj1" fmla="val -36400"/>
              <a:gd name="adj2" fmla="val 65665"/>
              <a:gd name="adj3" fmla="val 1666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solidFill>
                  <a:schemeClr val="bg1"/>
                </a:solidFill>
              </a:rPr>
              <a:t>Very positive about it; the fact that as a glance we can find beds to fast-track. Also realising additional benefits like infection outbreaks and impact on system.   </a:t>
            </a:r>
          </a:p>
          <a:p>
            <a:r>
              <a:rPr lang="en-GB" sz="1400" b="1" dirty="0">
                <a:solidFill>
                  <a:schemeClr val="bg1"/>
                </a:solidFill>
              </a:rPr>
              <a:t>Manager</a:t>
            </a:r>
            <a:r>
              <a:rPr lang="en-GB" sz="1400" dirty="0">
                <a:solidFill>
                  <a:schemeClr val="bg1"/>
                </a:solidFill>
              </a:rPr>
              <a:t> </a:t>
            </a:r>
            <a:r>
              <a:rPr lang="en-GB" sz="1400" b="1" dirty="0">
                <a:solidFill>
                  <a:schemeClr val="bg1"/>
                </a:solidFill>
              </a:rPr>
              <a:t>CCG</a:t>
            </a:r>
          </a:p>
        </p:txBody>
      </p:sp>
      <p:sp>
        <p:nvSpPr>
          <p:cNvPr id="7" name="Rounded Rectangular Callout 6"/>
          <p:cNvSpPr/>
          <p:nvPr/>
        </p:nvSpPr>
        <p:spPr>
          <a:xfrm>
            <a:off x="251520" y="4366845"/>
            <a:ext cx="4248472" cy="1728629"/>
          </a:xfrm>
          <a:prstGeom prst="wedgeRoundRectCallout">
            <a:avLst>
              <a:gd name="adj1" fmla="val -6149"/>
              <a:gd name="adj2" fmla="val 6200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solidFill>
                  <a:schemeClr val="bg1"/>
                </a:solidFill>
              </a:rPr>
              <a:t>The portal is easy to use and not time consuming which is always a worry when a new process is implemented.  I like the fact that the system reminds me to update it as we are very busy.</a:t>
            </a:r>
          </a:p>
          <a:p>
            <a:r>
              <a:rPr lang="en-GB" sz="1400" b="1" dirty="0">
                <a:solidFill>
                  <a:schemeClr val="bg1"/>
                </a:solidFill>
              </a:rPr>
              <a:t>Registered Manager, Residential Home</a:t>
            </a:r>
          </a:p>
        </p:txBody>
      </p:sp>
      <p:sp>
        <p:nvSpPr>
          <p:cNvPr id="8" name="Rounded Rectangular Callout 7"/>
          <p:cNvSpPr/>
          <p:nvPr/>
        </p:nvSpPr>
        <p:spPr>
          <a:xfrm>
            <a:off x="123320" y="1700808"/>
            <a:ext cx="3018229" cy="2360245"/>
          </a:xfrm>
          <a:prstGeom prst="wedgeRoundRectCallout">
            <a:avLst>
              <a:gd name="adj1" fmla="val -3278"/>
              <a:gd name="adj2" fmla="val 58155"/>
              <a:gd name="adj3" fmla="val 16667"/>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solidFill>
                  <a:schemeClr val="bg1"/>
                </a:solidFill>
              </a:rPr>
              <a:t>Really good system, the number of telephone calls from the hospital has reduced as at one point we were receiving three to four phone calls a day asking what our bed vacancies were. It’s very easy to set up and use.</a:t>
            </a:r>
          </a:p>
          <a:p>
            <a:r>
              <a:rPr lang="en-GB" sz="1400" b="1" dirty="0">
                <a:solidFill>
                  <a:schemeClr val="bg1"/>
                </a:solidFill>
              </a:rPr>
              <a:t>Registered Manager, Nursing Home</a:t>
            </a:r>
            <a:endParaRPr lang="en-GB" sz="1400" dirty="0">
              <a:solidFill>
                <a:schemeClr val="bg1"/>
              </a:solidFill>
            </a:endParaRPr>
          </a:p>
          <a:p>
            <a:r>
              <a:rPr lang="en-GB" dirty="0">
                <a:solidFill>
                  <a:schemeClr val="tx2"/>
                </a:solidFill>
              </a:rPr>
              <a:t> </a:t>
            </a:r>
          </a:p>
        </p:txBody>
      </p:sp>
      <p:sp>
        <p:nvSpPr>
          <p:cNvPr id="9" name="Rounded Rectangular Callout 8"/>
          <p:cNvSpPr/>
          <p:nvPr/>
        </p:nvSpPr>
        <p:spPr>
          <a:xfrm>
            <a:off x="4805554" y="2996952"/>
            <a:ext cx="4230943" cy="2879446"/>
          </a:xfrm>
          <a:prstGeom prst="wedgeRoundRectCallout">
            <a:avLst>
              <a:gd name="adj1" fmla="val -42041"/>
              <a:gd name="adj2" fmla="val 59532"/>
              <a:gd name="adj3" fmla="val 16667"/>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t>Capacity Tracker is simple to use - but should there be any issue, then we get the necessary support from NECS.  We recently stopped the phone arounds to identify vacancies, and this significantly increased the engagement from Care Homes, as they appreciated the Capacity Tracker enabled them to 'advertise' their vacancies free of charge to professionals working with potential residents and their families.</a:t>
            </a:r>
          </a:p>
          <a:p>
            <a:r>
              <a:rPr lang="en-GB" sz="1400" b="1" dirty="0">
                <a:solidFill>
                  <a:schemeClr val="bg1"/>
                </a:solidFill>
              </a:rPr>
              <a:t>Manager, Local Authority</a:t>
            </a:r>
          </a:p>
        </p:txBody>
      </p:sp>
    </p:spTree>
    <p:extLst>
      <p:ext uri="{BB962C8B-B14F-4D97-AF65-F5344CB8AC3E}">
        <p14:creationId xmlns:p14="http://schemas.microsoft.com/office/powerpoint/2010/main" val="30818598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p:cNvPicPr>
          <p:nvPr>
            <p:ph idx="1"/>
          </p:nvPr>
        </p:nvPicPr>
        <p:blipFill rotWithShape="1">
          <a:blip r:embed="rId2">
            <a:extLst>
              <a:ext uri="{BEBA8EAE-BF5A-486C-A8C5-ECC9F3942E4B}">
                <a14:imgProps xmlns:a14="http://schemas.microsoft.com/office/drawing/2010/main">
                  <a14:imgLayer r:embed="rId3">
                    <a14:imgEffect>
                      <a14:backgroundRemoval t="15309" b="95185" l="37014" r="91875">
                        <a14:foregroundMark x1="52917" y1="25309" x2="55417" y2="35309"/>
                        <a14:foregroundMark x1="55417" y1="35309" x2="65278" y2="32099"/>
                        <a14:foregroundMark x1="65278" y1="32099" x2="73958" y2="35309"/>
                        <a14:foregroundMark x1="73958" y1="35309" x2="73681" y2="24568"/>
                        <a14:foregroundMark x1="73681" y1="24568" x2="63681" y2="21852"/>
                        <a14:foregroundMark x1="63681" y1="21852" x2="54931" y2="22346"/>
                        <a14:foregroundMark x1="54931" y1="22346" x2="54028" y2="23086"/>
                        <a14:foregroundMark x1="59653" y1="15432" x2="65417" y2="15926"/>
                        <a14:foregroundMark x1="52708" y1="81975" x2="44931" y2="62469"/>
                        <a14:foregroundMark x1="44931" y1="62469" x2="54097" y2="75309"/>
                        <a14:foregroundMark x1="54097" y1="75309" x2="64306" y2="75679"/>
                        <a14:foregroundMark x1="64306" y1="75679" x2="68958" y2="79630"/>
                        <a14:foregroundMark x1="62222" y1="83704" x2="70347" y2="90741"/>
                        <a14:foregroundMark x1="70347" y1="90741" x2="78681" y2="88148"/>
                        <a14:foregroundMark x1="78681" y1="88148" x2="80069" y2="83457"/>
                        <a14:foregroundMark x1="38681" y1="84568" x2="58611" y2="89012"/>
                        <a14:foregroundMark x1="58611" y1="89012" x2="80278" y2="85432"/>
                        <a14:foregroundMark x1="80278" y1="85432" x2="86458" y2="93086"/>
                        <a14:foregroundMark x1="86458" y1="93086" x2="90278" y2="87407"/>
                        <a14:foregroundMark x1="37083" y1="82963" x2="44097" y2="91111"/>
                        <a14:foregroundMark x1="44097" y1="91111" x2="62361" y2="92099"/>
                        <a14:foregroundMark x1="48611" y1="94568" x2="57986" y2="94691"/>
                        <a14:foregroundMark x1="57986" y1="94691" x2="67153" y2="94568"/>
                        <a14:foregroundMark x1="67153" y1="94568" x2="86111" y2="94691"/>
                        <a14:foregroundMark x1="86111" y1="94691" x2="91875" y2="86543"/>
                        <a14:foregroundMark x1="91875" y1="86543" x2="91875" y2="86296"/>
                        <a14:foregroundMark x1="47708" y1="94815" x2="48472" y2="95185"/>
                      </a14:backgroundRemoval>
                    </a14:imgEffect>
                    <a14:imgEffect>
                      <a14:sharpenSoften amount="50000"/>
                    </a14:imgEffect>
                    <a14:imgEffect>
                      <a14:saturation sat="0"/>
                    </a14:imgEffect>
                  </a14:imgLayer>
                </a14:imgProps>
              </a:ext>
              <a:ext uri="{28A0092B-C50C-407E-A947-70E740481C1C}">
                <a14:useLocalDpi xmlns:a14="http://schemas.microsoft.com/office/drawing/2010/main" val="0"/>
              </a:ext>
            </a:extLst>
          </a:blip>
          <a:srcRect l="34173" t="10832" r="6504" b="6285"/>
          <a:stretch/>
        </p:blipFill>
        <p:spPr bwMode="auto">
          <a:xfrm>
            <a:off x="423080" y="1124744"/>
            <a:ext cx="3545311" cy="4337189"/>
          </a:xfrm>
          <a:prstGeom prst="rect">
            <a:avLst/>
          </a:prstGeom>
          <a:ln>
            <a:noFill/>
          </a:ln>
          <a:effectLst/>
          <a:extLst>
            <a:ext uri="{909E8E84-426E-40DD-AFC4-6F175D3DCCD1}">
              <a14:hiddenFill xmlns:a14="http://schemas.microsoft.com/office/drawing/2010/main">
                <a:solidFill>
                  <a:schemeClr val="accent1"/>
                </a:solidFill>
              </a14:hiddenFill>
            </a:ext>
            <a:ext uri="{53640926-AAD7-44D8-BBD7-CCE9431645EC}">
              <a14:shadowObscured xmlns:a14="http://schemas.microsoft.com/office/drawing/2010/main"/>
            </a:ext>
          </a:extLst>
        </p:spPr>
      </p:pic>
      <p:sp>
        <p:nvSpPr>
          <p:cNvPr id="10" name="Title 1">
            <a:extLst>
              <a:ext uri="{FF2B5EF4-FFF2-40B4-BE49-F238E27FC236}">
                <a16:creationId xmlns:a16="http://schemas.microsoft.com/office/drawing/2014/main" id="{1B0AEAEA-E191-B241-9D44-E300CE11A214}"/>
              </a:ext>
            </a:extLst>
          </p:cNvPr>
          <p:cNvSpPr>
            <a:spLocks noGrp="1"/>
          </p:cNvSpPr>
          <p:nvPr>
            <p:ph type="title"/>
          </p:nvPr>
        </p:nvSpPr>
        <p:spPr>
          <a:xfrm>
            <a:off x="378617" y="207488"/>
            <a:ext cx="8229600" cy="778098"/>
          </a:xfrm>
        </p:spPr>
        <p:txBody>
          <a:bodyPr/>
          <a:lstStyle/>
          <a:p>
            <a:pPr algn="l"/>
            <a:r>
              <a:rPr lang="en-GB" dirty="0">
                <a:solidFill>
                  <a:schemeClr val="accent1"/>
                </a:solidFill>
              </a:rPr>
              <a:t>Questions?</a:t>
            </a:r>
          </a:p>
        </p:txBody>
      </p:sp>
      <p:sp>
        <p:nvSpPr>
          <p:cNvPr id="15" name="Subtitle 2">
            <a:extLst>
              <a:ext uri="{FF2B5EF4-FFF2-40B4-BE49-F238E27FC236}">
                <a16:creationId xmlns:a16="http://schemas.microsoft.com/office/drawing/2014/main" id="{3FB5E23D-93BC-0743-8257-84D55B3FC35E}"/>
              </a:ext>
            </a:extLst>
          </p:cNvPr>
          <p:cNvSpPr txBox="1">
            <a:spLocks/>
          </p:cNvSpPr>
          <p:nvPr/>
        </p:nvSpPr>
        <p:spPr>
          <a:xfrm>
            <a:off x="4233362" y="3768282"/>
            <a:ext cx="4374855" cy="1693651"/>
          </a:xfrm>
          <a:prstGeom prst="rect">
            <a:avLst/>
          </a:prstGeom>
        </p:spPr>
        <p:txBody>
          <a:bodyPr vert="horz" lIns="91440" tIns="45720" rIns="91440" bIns="45720" rtlCol="0">
            <a:normAutofit fontScale="2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6000" b="1" dirty="0">
                <a:solidFill>
                  <a:schemeClr val="tx1">
                    <a:tint val="75000"/>
                  </a:schemeClr>
                </a:solidFill>
              </a:rPr>
              <a:t>Ruth Holt</a:t>
            </a:r>
          </a:p>
          <a:p>
            <a:pPr marL="0" indent="0">
              <a:buNone/>
            </a:pPr>
            <a:r>
              <a:rPr lang="en-GB" sz="6000" dirty="0">
                <a:solidFill>
                  <a:schemeClr val="tx1">
                    <a:tint val="75000"/>
                  </a:schemeClr>
                </a:solidFill>
              </a:rPr>
              <a:t>Director of Nursing/Independent Care Sector Regional Lead NHS England (North)</a:t>
            </a:r>
          </a:p>
          <a:p>
            <a:pPr marL="0" indent="0">
              <a:buNone/>
            </a:pPr>
            <a:r>
              <a:rPr lang="en-GB" sz="6000" u="sng" dirty="0">
                <a:hlinkClick r:id="rId4"/>
              </a:rPr>
              <a:t>ruth.holt3@nhs.net</a:t>
            </a:r>
            <a:r>
              <a:rPr lang="en-GB" sz="6000" dirty="0"/>
              <a:t> </a:t>
            </a:r>
            <a:r>
              <a:rPr lang="en-GB" sz="6000" dirty="0">
                <a:solidFill>
                  <a:schemeClr val="tx1">
                    <a:lumMod val="50000"/>
                    <a:lumOff val="50000"/>
                  </a:schemeClr>
                </a:solidFill>
              </a:rPr>
              <a:t>| 07717 480397</a:t>
            </a:r>
          </a:p>
          <a:p>
            <a:pPr marL="0" indent="0">
              <a:buNone/>
            </a:pPr>
            <a:endParaRPr lang="en-GB" sz="6000" dirty="0">
              <a:solidFill>
                <a:schemeClr val="tx1">
                  <a:lumMod val="50000"/>
                  <a:lumOff val="50000"/>
                </a:schemeClr>
              </a:solidFill>
            </a:endParaRPr>
          </a:p>
          <a:p>
            <a:pPr marL="0" indent="0">
              <a:buNone/>
            </a:pPr>
            <a:r>
              <a:rPr lang="en-GB" sz="6000" b="1" dirty="0">
                <a:solidFill>
                  <a:schemeClr val="tx1">
                    <a:lumMod val="50000"/>
                    <a:lumOff val="50000"/>
                  </a:schemeClr>
                </a:solidFill>
              </a:rPr>
              <a:t>Capacity Tracker: </a:t>
            </a:r>
            <a:r>
              <a:rPr lang="en-GB" sz="6000" dirty="0">
                <a:solidFill>
                  <a:schemeClr val="tx1">
                    <a:lumMod val="50000"/>
                    <a:lumOff val="50000"/>
                  </a:schemeClr>
                </a:solidFill>
                <a:hlinkClick r:id="rId5"/>
              </a:rPr>
              <a:t>https://</a:t>
            </a:r>
            <a:r>
              <a:rPr lang="en-GB" sz="6000" dirty="0" err="1">
                <a:solidFill>
                  <a:schemeClr val="tx1">
                    <a:lumMod val="50000"/>
                    <a:lumOff val="50000"/>
                  </a:schemeClr>
                </a:solidFill>
                <a:hlinkClick r:id="rId5"/>
              </a:rPr>
              <a:t>carehomes.necsu.nhs.uk</a:t>
            </a:r>
            <a:endParaRPr lang="en-GB" sz="6000" dirty="0">
              <a:solidFill>
                <a:schemeClr val="tx1">
                  <a:lumMod val="50000"/>
                  <a:lumOff val="50000"/>
                </a:schemeClr>
              </a:solidFill>
            </a:endParaRPr>
          </a:p>
          <a:p>
            <a:pPr marL="0" indent="0">
              <a:buNone/>
            </a:pPr>
            <a:endParaRPr lang="en-GB" sz="6000" dirty="0">
              <a:solidFill>
                <a:schemeClr val="tx1">
                  <a:lumMod val="50000"/>
                  <a:lumOff val="50000"/>
                </a:schemeClr>
              </a:solidFill>
            </a:endParaRPr>
          </a:p>
          <a:p>
            <a:endParaRPr lang="en-GB" dirty="0"/>
          </a:p>
        </p:txBody>
      </p:sp>
      <p:sp>
        <p:nvSpPr>
          <p:cNvPr id="16" name="Subtitle 2">
            <a:extLst>
              <a:ext uri="{FF2B5EF4-FFF2-40B4-BE49-F238E27FC236}">
                <a16:creationId xmlns:a16="http://schemas.microsoft.com/office/drawing/2014/main" id="{B945E783-959D-0B4E-9C78-34484C9F727C}"/>
              </a:ext>
            </a:extLst>
          </p:cNvPr>
          <p:cNvSpPr txBox="1">
            <a:spLocks/>
          </p:cNvSpPr>
          <p:nvPr/>
        </p:nvSpPr>
        <p:spPr>
          <a:xfrm>
            <a:off x="4233152" y="1643944"/>
            <a:ext cx="4375065" cy="1426825"/>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GB" sz="1500" b="1" dirty="0"/>
              <a:t>Ruth Davey</a:t>
            </a:r>
          </a:p>
          <a:p>
            <a:pPr algn="l"/>
            <a:r>
              <a:rPr lang="en-GB" sz="1500" dirty="0"/>
              <a:t>NHS London Purchased Healthcare</a:t>
            </a:r>
          </a:p>
          <a:p>
            <a:pPr algn="l"/>
            <a:r>
              <a:rPr lang="en-GB" sz="1500" dirty="0">
                <a:hlinkClick r:id="rId6"/>
              </a:rPr>
              <a:t>Ruth.Davey1@nhs.net</a:t>
            </a:r>
            <a:r>
              <a:rPr lang="en-GB" sz="1500" dirty="0"/>
              <a:t> | 02036881934</a:t>
            </a:r>
          </a:p>
          <a:p>
            <a:pPr algn="l">
              <a:spcBef>
                <a:spcPts val="0"/>
              </a:spcBef>
            </a:pPr>
            <a:endParaRPr lang="en-GB" sz="1100" dirty="0"/>
          </a:p>
          <a:p>
            <a:pPr algn="l"/>
            <a:r>
              <a:rPr lang="en-GB" sz="1500" b="1" dirty="0"/>
              <a:t>CarePulse: </a:t>
            </a:r>
            <a:r>
              <a:rPr lang="en-GB" sz="1500" dirty="0">
                <a:hlinkClick r:id="rId7"/>
              </a:rPr>
              <a:t>carepulse.co.uk/registration/</a:t>
            </a:r>
            <a:r>
              <a:rPr lang="en-GB" sz="1500" dirty="0"/>
              <a:t>  </a:t>
            </a:r>
          </a:p>
        </p:txBody>
      </p:sp>
      <p:pic>
        <p:nvPicPr>
          <p:cNvPr id="17" name="Picture 16">
            <a:extLst>
              <a:ext uri="{FF2B5EF4-FFF2-40B4-BE49-F238E27FC236}">
                <a16:creationId xmlns:a16="http://schemas.microsoft.com/office/drawing/2014/main" id="{E7E2A926-332B-0E42-A4F9-01A0BE6785B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02632" y="6120291"/>
            <a:ext cx="2052018" cy="548928"/>
          </a:xfrm>
          <a:prstGeom prst="rect">
            <a:avLst/>
          </a:prstGeom>
        </p:spPr>
      </p:pic>
      <p:pic>
        <p:nvPicPr>
          <p:cNvPr id="18" name="Picture 3" descr="I:\Collaborative Working\Demand Management &amp; RTT\Marketing\General\Logos\Capacity_tracker_email_90.png">
            <a:extLst>
              <a:ext uri="{FF2B5EF4-FFF2-40B4-BE49-F238E27FC236}">
                <a16:creationId xmlns:a16="http://schemas.microsoft.com/office/drawing/2014/main" id="{DE236624-6CC2-C942-9D49-9A546315CCA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76056" y="6184073"/>
            <a:ext cx="3851920" cy="48514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24FC0671-98F6-FA4D-987C-B180A501C91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2008" y="6172163"/>
            <a:ext cx="2023728" cy="497056"/>
          </a:xfrm>
          <a:prstGeom prst="rect">
            <a:avLst/>
          </a:prstGeom>
        </p:spPr>
      </p:pic>
    </p:spTree>
    <p:extLst>
      <p:ext uri="{BB962C8B-B14F-4D97-AF65-F5344CB8AC3E}">
        <p14:creationId xmlns:p14="http://schemas.microsoft.com/office/powerpoint/2010/main" val="18401636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lstStyle/>
          <a:p>
            <a:pPr algn="l"/>
            <a:r>
              <a:rPr lang="en-GB" dirty="0">
                <a:solidFill>
                  <a:schemeClr val="accent1"/>
                </a:solidFill>
              </a:rPr>
              <a:t>The Challenge</a:t>
            </a:r>
          </a:p>
        </p:txBody>
      </p:sp>
      <p:sp>
        <p:nvSpPr>
          <p:cNvPr id="3" name="Content Placeholder 2"/>
          <p:cNvSpPr>
            <a:spLocks noGrp="1"/>
          </p:cNvSpPr>
          <p:nvPr>
            <p:ph idx="1"/>
          </p:nvPr>
        </p:nvSpPr>
        <p:spPr>
          <a:xfrm>
            <a:off x="457200" y="1063282"/>
            <a:ext cx="8229600" cy="4525963"/>
          </a:xfrm>
        </p:spPr>
        <p:txBody>
          <a:bodyPr>
            <a:normAutofit/>
          </a:bodyPr>
          <a:lstStyle/>
          <a:p>
            <a:pPr marL="0" indent="0">
              <a:spcBef>
                <a:spcPts val="0"/>
              </a:spcBef>
              <a:buNone/>
            </a:pPr>
            <a:r>
              <a:rPr lang="en-GB" sz="1800" dirty="0">
                <a:solidFill>
                  <a:schemeClr val="tx1">
                    <a:lumMod val="50000"/>
                    <a:lumOff val="50000"/>
                  </a:schemeClr>
                </a:solidFill>
              </a:rPr>
              <a:t>Choosing an appropriate care home is an important decision for patients, families and health care staff. It is informed by:</a:t>
            </a:r>
          </a:p>
          <a:p>
            <a:pPr marL="0" indent="0">
              <a:spcBef>
                <a:spcPts val="0"/>
              </a:spcBef>
              <a:buNone/>
            </a:pPr>
            <a:endParaRPr lang="en-GB" sz="1400" dirty="0">
              <a:solidFill>
                <a:schemeClr val="tx1">
                  <a:lumMod val="50000"/>
                  <a:lumOff val="50000"/>
                </a:schemeClr>
              </a:solidFill>
            </a:endParaRPr>
          </a:p>
          <a:p>
            <a:pPr marL="0" indent="0" algn="ctr">
              <a:spcBef>
                <a:spcPts val="0"/>
              </a:spcBef>
              <a:buNone/>
            </a:pPr>
            <a:r>
              <a:rPr lang="en-GB" sz="1800" b="1" dirty="0">
                <a:solidFill>
                  <a:schemeClr val="tx1">
                    <a:lumMod val="50000"/>
                    <a:lumOff val="50000"/>
                  </a:schemeClr>
                </a:solidFill>
              </a:rPr>
              <a:t>Location		Quality		Services		Availability</a:t>
            </a:r>
          </a:p>
          <a:p>
            <a:pPr marL="0" indent="0">
              <a:spcBef>
                <a:spcPts val="0"/>
              </a:spcBef>
              <a:buNone/>
            </a:pPr>
            <a:endParaRPr lang="en-GB" sz="1400" dirty="0">
              <a:solidFill>
                <a:schemeClr val="tx1">
                  <a:lumMod val="50000"/>
                  <a:lumOff val="50000"/>
                </a:schemeClr>
              </a:solidFill>
            </a:endParaRPr>
          </a:p>
          <a:p>
            <a:pPr marL="0" indent="0">
              <a:spcBef>
                <a:spcPts val="0"/>
              </a:spcBef>
              <a:buNone/>
            </a:pPr>
            <a:r>
              <a:rPr lang="en-GB" sz="1800" dirty="0">
                <a:solidFill>
                  <a:schemeClr val="tx1">
                    <a:lumMod val="50000"/>
                    <a:lumOff val="50000"/>
                  </a:schemeClr>
                </a:solidFill>
              </a:rPr>
              <a:t>For discharge teams, it is time-consuming and frustrating because this information is not always available and can be difficult to collect.</a:t>
            </a:r>
          </a:p>
          <a:p>
            <a:pPr marL="0" indent="0">
              <a:spcBef>
                <a:spcPts val="0"/>
              </a:spcBef>
              <a:buNone/>
            </a:pPr>
            <a:endParaRPr lang="en-GB" sz="1400" dirty="0">
              <a:solidFill>
                <a:schemeClr val="tx1">
                  <a:lumMod val="50000"/>
                  <a:lumOff val="50000"/>
                </a:schemeClr>
              </a:solidFill>
            </a:endParaRPr>
          </a:p>
          <a:p>
            <a:pPr marL="0" indent="0">
              <a:spcBef>
                <a:spcPts val="0"/>
              </a:spcBef>
              <a:buNone/>
            </a:pPr>
            <a:r>
              <a:rPr lang="en-GB" sz="1800" dirty="0">
                <a:solidFill>
                  <a:schemeClr val="tx1">
                    <a:lumMod val="50000"/>
                    <a:lumOff val="50000"/>
                  </a:schemeClr>
                </a:solidFill>
              </a:rPr>
              <a:t>For care homes, responding to multiple capacity requests from different organisations removes staff from care delivery.</a:t>
            </a:r>
          </a:p>
          <a:p>
            <a:pPr marL="0" indent="0">
              <a:spcBef>
                <a:spcPts val="0"/>
              </a:spcBef>
              <a:buNone/>
            </a:pPr>
            <a:endParaRPr lang="en-GB" sz="1800" dirty="0"/>
          </a:p>
          <a:p>
            <a:pPr marL="0" indent="0">
              <a:spcBef>
                <a:spcPts val="0"/>
              </a:spcBef>
              <a:buNone/>
            </a:pPr>
            <a:r>
              <a:rPr lang="en-GB" sz="1800" dirty="0">
                <a:solidFill>
                  <a:schemeClr val="tx1">
                    <a:lumMod val="50000"/>
                    <a:lumOff val="50000"/>
                  </a:schemeClr>
                </a:solidFill>
              </a:rPr>
              <a:t>National DTOC analysis cites waiting for care home placement or availability as a contributing factor for days delayed.</a:t>
            </a:r>
          </a:p>
        </p:txBody>
      </p:sp>
      <p:pic>
        <p:nvPicPr>
          <p:cNvPr id="5" name="Picture 4">
            <a:extLst>
              <a:ext uri="{FF2B5EF4-FFF2-40B4-BE49-F238E27FC236}">
                <a16:creationId xmlns:a16="http://schemas.microsoft.com/office/drawing/2014/main" id="{B458E693-D29F-F347-9627-D3D945C3104B}"/>
              </a:ext>
            </a:extLst>
          </p:cNvPr>
          <p:cNvPicPr>
            <a:picLocks noChangeAspect="1"/>
          </p:cNvPicPr>
          <p:nvPr/>
        </p:nvPicPr>
        <p:blipFill>
          <a:blip r:embed="rId2"/>
          <a:stretch>
            <a:fillRect/>
          </a:stretch>
        </p:blipFill>
        <p:spPr>
          <a:xfrm>
            <a:off x="5292080" y="4293096"/>
            <a:ext cx="3492500" cy="2324100"/>
          </a:xfrm>
          <a:prstGeom prst="rect">
            <a:avLst/>
          </a:prstGeom>
        </p:spPr>
      </p:pic>
    </p:spTree>
    <p:extLst>
      <p:ext uri="{BB962C8B-B14F-4D97-AF65-F5344CB8AC3E}">
        <p14:creationId xmlns:p14="http://schemas.microsoft.com/office/powerpoint/2010/main" val="27411726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894993"/>
            <a:ext cx="6912767" cy="681458"/>
          </a:xfrm>
          <a:noFill/>
        </p:spPr>
        <p:txBody>
          <a:bodyPr>
            <a:normAutofit fontScale="90000"/>
          </a:bodyPr>
          <a:lstStyle/>
          <a:p>
            <a:pPr>
              <a:spcBef>
                <a:spcPct val="20000"/>
              </a:spcBef>
            </a:pPr>
            <a:r>
              <a:rPr lang="en-GB" sz="2000" dirty="0">
                <a:ea typeface="+mn-ea"/>
                <a:cs typeface="+mn-cs"/>
              </a:rPr>
              <a:t>Helping Health &amp; Social Care to Minimise DTOCs</a:t>
            </a:r>
            <a:br>
              <a:rPr lang="en-GB" sz="2000" dirty="0">
                <a:ea typeface="+mn-ea"/>
                <a:cs typeface="+mn-cs"/>
              </a:rPr>
            </a:br>
            <a:r>
              <a:rPr lang="en-GB" sz="2000" dirty="0">
                <a:solidFill>
                  <a:srgbClr val="FFFF00"/>
                </a:solidFill>
                <a:ea typeface="+mn-ea"/>
                <a:cs typeface="+mn-cs"/>
              </a:rPr>
              <a:t>DTOC Days Delayed – National (%)</a:t>
            </a:r>
            <a:endParaRPr lang="en-GB" sz="2000" dirty="0">
              <a:solidFill>
                <a:srgbClr val="FFFF00"/>
              </a:solidFill>
            </a:endParaRPr>
          </a:p>
        </p:txBody>
      </p:sp>
      <p:sp>
        <p:nvSpPr>
          <p:cNvPr id="4" name="Slide Number Placeholder 3"/>
          <p:cNvSpPr>
            <a:spLocks noGrp="1"/>
          </p:cNvSpPr>
          <p:nvPr>
            <p:ph type="sldNum" sz="quarter" idx="12"/>
          </p:nvPr>
        </p:nvSpPr>
        <p:spPr/>
        <p:txBody>
          <a:bodyPr/>
          <a:lstStyle/>
          <a:p>
            <a:fld id="{188C966D-1E75-4D15-B184-869B0A9315E3}" type="slidenum">
              <a:rPr lang="en-GB" smtClean="0">
                <a:solidFill>
                  <a:prstClr val="black">
                    <a:tint val="75000"/>
                  </a:prstClr>
                </a:solidFill>
              </a:rPr>
              <a:pPr/>
              <a:t>4</a:t>
            </a:fld>
            <a:endParaRPr lang="en-GB">
              <a:solidFill>
                <a:prstClr val="black">
                  <a:tint val="75000"/>
                </a:prstClr>
              </a:solidFill>
            </a:endParaRPr>
          </a:p>
        </p:txBody>
      </p:sp>
      <p:pic>
        <p:nvPicPr>
          <p:cNvPr id="7" name="Picture 3" descr="I:\Collaborative Working\Demand Management &amp; RTT\Marketing\General\Logos\Capacity_tracker_email_9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6372854"/>
            <a:ext cx="3851920" cy="48514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p:nvPr/>
        </p:nvPicPr>
        <p:blipFill rotWithShape="1">
          <a:blip r:embed="rId4">
            <a:extLst>
              <a:ext uri="{28A0092B-C50C-407E-A947-70E740481C1C}">
                <a14:useLocalDpi xmlns:a14="http://schemas.microsoft.com/office/drawing/2010/main" val="0"/>
              </a:ext>
            </a:extLst>
          </a:blip>
          <a:srcRect t="27930" b="6904"/>
          <a:stretch/>
        </p:blipFill>
        <p:spPr bwMode="auto">
          <a:xfrm>
            <a:off x="345757" y="1983521"/>
            <a:ext cx="8546723" cy="3965759"/>
          </a:xfrm>
          <a:prstGeom prst="rect">
            <a:avLst/>
          </a:prstGeom>
          <a:noFill/>
          <a:ln>
            <a:noFill/>
          </a:ln>
          <a:extLst>
            <a:ext uri="{53640926-AAD7-44D8-BBD7-CCE9431645EC}">
              <a14:shadowObscured xmlns:a14="http://schemas.microsoft.com/office/drawing/2010/main"/>
            </a:ext>
          </a:extLst>
        </p:spPr>
      </p:pic>
      <p:graphicFrame>
        <p:nvGraphicFramePr>
          <p:cNvPr id="10" name="Table 9"/>
          <p:cNvGraphicFramePr>
            <a:graphicFrameLocks noGrp="1"/>
          </p:cNvGraphicFramePr>
          <p:nvPr>
            <p:extLst>
              <p:ext uri="{D42A27DB-BD31-4B8C-83A1-F6EECF244321}">
                <p14:modId xmlns:p14="http://schemas.microsoft.com/office/powerpoint/2010/main" val="2237728962"/>
              </p:ext>
            </p:extLst>
          </p:nvPr>
        </p:nvGraphicFramePr>
        <p:xfrm>
          <a:off x="3975882" y="4221088"/>
          <a:ext cx="4559226" cy="1368152"/>
        </p:xfrm>
        <a:graphic>
          <a:graphicData uri="http://schemas.openxmlformats.org/drawingml/2006/table">
            <a:tbl>
              <a:tblPr firstRow="1" firstCol="1" bandRow="1"/>
              <a:tblGrid>
                <a:gridCol w="4075223">
                  <a:extLst>
                    <a:ext uri="{9D8B030D-6E8A-4147-A177-3AD203B41FA5}">
                      <a16:colId xmlns:a16="http://schemas.microsoft.com/office/drawing/2014/main" val="20000"/>
                    </a:ext>
                  </a:extLst>
                </a:gridCol>
                <a:gridCol w="484003">
                  <a:extLst>
                    <a:ext uri="{9D8B030D-6E8A-4147-A177-3AD203B41FA5}">
                      <a16:colId xmlns:a16="http://schemas.microsoft.com/office/drawing/2014/main" val="20001"/>
                    </a:ext>
                  </a:extLst>
                </a:gridCol>
              </a:tblGrid>
              <a:tr h="470614">
                <a:tc>
                  <a:txBody>
                    <a:bodyPr/>
                    <a:lstStyle/>
                    <a:p>
                      <a:pPr algn="r">
                        <a:lnSpc>
                          <a:spcPct val="115000"/>
                        </a:lnSpc>
                        <a:spcAft>
                          <a:spcPts val="0"/>
                        </a:spcAft>
                      </a:pPr>
                      <a:r>
                        <a:rPr lang="en-GB" sz="1400" dirty="0">
                          <a:effectLst/>
                          <a:latin typeface="Calibri"/>
                          <a:ea typeface="Calibri"/>
                          <a:cs typeface="Times New Roman"/>
                        </a:rPr>
                        <a:t>Awaiting nursing home placement / availability</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0"/>
                        </a:spcAft>
                      </a:pPr>
                      <a:endParaRPr lang="en-GB" sz="1400" dirty="0">
                        <a:effectLst/>
                        <a:latin typeface="Calibri"/>
                        <a:ea typeface="Calibri"/>
                        <a:cs typeface="Times New Roman"/>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7C153"/>
                    </a:solidFill>
                  </a:tcPr>
                </a:tc>
                <a:extLst>
                  <a:ext uri="{0D108BD9-81ED-4DB2-BD59-A6C34878D82A}">
                    <a16:rowId xmlns:a16="http://schemas.microsoft.com/office/drawing/2014/main" val="10000"/>
                  </a:ext>
                </a:extLst>
              </a:tr>
              <a:tr h="470614">
                <a:tc>
                  <a:txBody>
                    <a:bodyPr/>
                    <a:lstStyle/>
                    <a:p>
                      <a:pPr algn="r">
                        <a:lnSpc>
                          <a:spcPct val="115000"/>
                        </a:lnSpc>
                        <a:spcAft>
                          <a:spcPts val="0"/>
                        </a:spcAft>
                      </a:pPr>
                      <a:r>
                        <a:rPr lang="en-GB" sz="1400" dirty="0">
                          <a:effectLst/>
                          <a:latin typeface="Calibri"/>
                          <a:ea typeface="Calibri"/>
                          <a:cs typeface="Times New Roman"/>
                        </a:rPr>
                        <a:t>Awaiting residential home placement / availability</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0"/>
                        </a:spcAft>
                      </a:pPr>
                      <a:endParaRPr lang="en-GB" sz="1400" dirty="0">
                        <a:effectLst/>
                        <a:latin typeface="Calibri"/>
                        <a:ea typeface="Calibri"/>
                        <a:cs typeface="Times New Roman"/>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001"/>
                  </a:ext>
                </a:extLst>
              </a:tr>
              <a:tr h="426924">
                <a:tc>
                  <a:txBody>
                    <a:bodyPr/>
                    <a:lstStyle/>
                    <a:p>
                      <a:pPr algn="r">
                        <a:lnSpc>
                          <a:spcPct val="115000"/>
                        </a:lnSpc>
                        <a:spcAft>
                          <a:spcPts val="0"/>
                        </a:spcAft>
                      </a:pPr>
                      <a:r>
                        <a:rPr lang="en-GB" sz="1400" dirty="0">
                          <a:effectLst/>
                          <a:latin typeface="Calibri"/>
                          <a:ea typeface="Calibri"/>
                          <a:cs typeface="Times New Roman"/>
                        </a:rPr>
                        <a:t>Patient or family choice</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0"/>
                        </a:spcAft>
                      </a:pPr>
                      <a:endParaRPr lang="en-GB" sz="1400" dirty="0">
                        <a:effectLst/>
                        <a:latin typeface="Calibri"/>
                        <a:ea typeface="Calibri"/>
                        <a:cs typeface="Times New Roman"/>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42211354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879218"/>
            <a:ext cx="6625955" cy="726390"/>
          </a:xfrm>
          <a:noFill/>
        </p:spPr>
        <p:txBody>
          <a:bodyPr>
            <a:normAutofit/>
          </a:bodyPr>
          <a:lstStyle/>
          <a:p>
            <a:pPr>
              <a:spcBef>
                <a:spcPct val="20000"/>
              </a:spcBef>
            </a:pPr>
            <a:r>
              <a:rPr lang="en-GB" sz="2000" dirty="0">
                <a:ea typeface="+mn-ea"/>
                <a:cs typeface="+mn-cs"/>
              </a:rPr>
              <a:t>Helping Health &amp; Social Care to Minimise DTOCs</a:t>
            </a:r>
            <a:br>
              <a:rPr lang="en-GB" sz="2000" dirty="0">
                <a:ea typeface="+mn-ea"/>
                <a:cs typeface="+mn-cs"/>
              </a:rPr>
            </a:br>
            <a:r>
              <a:rPr lang="en-GB" sz="2000" dirty="0">
                <a:solidFill>
                  <a:srgbClr val="FFFF00"/>
                </a:solidFill>
                <a:ea typeface="+mn-ea"/>
                <a:cs typeface="+mn-cs"/>
              </a:rPr>
              <a:t>DTOC Days Delayed - National</a:t>
            </a:r>
            <a:endParaRPr lang="en-GB" sz="2000" dirty="0">
              <a:solidFill>
                <a:srgbClr val="FFFF00"/>
              </a:solidFill>
            </a:endParaRPr>
          </a:p>
        </p:txBody>
      </p:sp>
      <p:sp>
        <p:nvSpPr>
          <p:cNvPr id="4" name="Slide Number Placeholder 3"/>
          <p:cNvSpPr>
            <a:spLocks noGrp="1"/>
          </p:cNvSpPr>
          <p:nvPr>
            <p:ph type="sldNum" sz="quarter" idx="12"/>
          </p:nvPr>
        </p:nvSpPr>
        <p:spPr/>
        <p:txBody>
          <a:bodyPr/>
          <a:lstStyle/>
          <a:p>
            <a:fld id="{188C966D-1E75-4D15-B184-869B0A9315E3}" type="slidenum">
              <a:rPr lang="en-GB" smtClean="0">
                <a:solidFill>
                  <a:prstClr val="black">
                    <a:tint val="75000"/>
                  </a:prstClr>
                </a:solidFill>
              </a:rPr>
              <a:pPr/>
              <a:t>5</a:t>
            </a:fld>
            <a:endParaRPr lang="en-GB">
              <a:solidFill>
                <a:prstClr val="black">
                  <a:tint val="75000"/>
                </a:prstClr>
              </a:solidFill>
            </a:endParaRPr>
          </a:p>
        </p:txBody>
      </p:sp>
      <p:pic>
        <p:nvPicPr>
          <p:cNvPr id="7" name="Picture 3" descr="I:\Collaborative Working\Demand Management &amp; RTT\Marketing\General\Logos\Capacity_tracker_email_9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6372854"/>
            <a:ext cx="3851920" cy="48514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28228" b="7877"/>
          <a:stretch/>
        </p:blipFill>
        <p:spPr bwMode="auto">
          <a:xfrm>
            <a:off x="323528" y="1988840"/>
            <a:ext cx="8496943" cy="38821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8" name="Table 7"/>
          <p:cNvGraphicFramePr>
            <a:graphicFrameLocks noGrp="1"/>
          </p:cNvGraphicFramePr>
          <p:nvPr>
            <p:extLst>
              <p:ext uri="{D42A27DB-BD31-4B8C-83A1-F6EECF244321}">
                <p14:modId xmlns:p14="http://schemas.microsoft.com/office/powerpoint/2010/main" val="1562479589"/>
              </p:ext>
            </p:extLst>
          </p:nvPr>
        </p:nvGraphicFramePr>
        <p:xfrm>
          <a:off x="3975882" y="4221088"/>
          <a:ext cx="4559226" cy="1368152"/>
        </p:xfrm>
        <a:graphic>
          <a:graphicData uri="http://schemas.openxmlformats.org/drawingml/2006/table">
            <a:tbl>
              <a:tblPr firstRow="1" firstCol="1" bandRow="1"/>
              <a:tblGrid>
                <a:gridCol w="4075223">
                  <a:extLst>
                    <a:ext uri="{9D8B030D-6E8A-4147-A177-3AD203B41FA5}">
                      <a16:colId xmlns:a16="http://schemas.microsoft.com/office/drawing/2014/main" val="20000"/>
                    </a:ext>
                  </a:extLst>
                </a:gridCol>
                <a:gridCol w="484003">
                  <a:extLst>
                    <a:ext uri="{9D8B030D-6E8A-4147-A177-3AD203B41FA5}">
                      <a16:colId xmlns:a16="http://schemas.microsoft.com/office/drawing/2014/main" val="20001"/>
                    </a:ext>
                  </a:extLst>
                </a:gridCol>
              </a:tblGrid>
              <a:tr h="470614">
                <a:tc>
                  <a:txBody>
                    <a:bodyPr/>
                    <a:lstStyle/>
                    <a:p>
                      <a:pPr algn="r">
                        <a:lnSpc>
                          <a:spcPct val="115000"/>
                        </a:lnSpc>
                        <a:spcAft>
                          <a:spcPts val="0"/>
                        </a:spcAft>
                      </a:pPr>
                      <a:r>
                        <a:rPr lang="en-GB" sz="1400" dirty="0">
                          <a:effectLst/>
                          <a:latin typeface="Calibri"/>
                          <a:ea typeface="Calibri"/>
                          <a:cs typeface="Times New Roman"/>
                        </a:rPr>
                        <a:t>Awaiting nursing home placement / availability</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0"/>
                        </a:spcAft>
                      </a:pPr>
                      <a:endParaRPr lang="en-GB" sz="1400" dirty="0">
                        <a:effectLst/>
                        <a:latin typeface="Calibri"/>
                        <a:ea typeface="Calibri"/>
                        <a:cs typeface="Times New Roman"/>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7C153"/>
                    </a:solidFill>
                  </a:tcPr>
                </a:tc>
                <a:extLst>
                  <a:ext uri="{0D108BD9-81ED-4DB2-BD59-A6C34878D82A}">
                    <a16:rowId xmlns:a16="http://schemas.microsoft.com/office/drawing/2014/main" val="10000"/>
                  </a:ext>
                </a:extLst>
              </a:tr>
              <a:tr h="470614">
                <a:tc>
                  <a:txBody>
                    <a:bodyPr/>
                    <a:lstStyle/>
                    <a:p>
                      <a:pPr algn="r">
                        <a:lnSpc>
                          <a:spcPct val="115000"/>
                        </a:lnSpc>
                        <a:spcAft>
                          <a:spcPts val="0"/>
                        </a:spcAft>
                      </a:pPr>
                      <a:r>
                        <a:rPr lang="en-GB" sz="1400" dirty="0">
                          <a:effectLst/>
                          <a:latin typeface="Calibri"/>
                          <a:ea typeface="Calibri"/>
                          <a:cs typeface="Times New Roman"/>
                        </a:rPr>
                        <a:t>Awaiting residential home placement / availability</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0"/>
                        </a:spcAft>
                      </a:pPr>
                      <a:endParaRPr lang="en-GB" sz="1400" dirty="0">
                        <a:effectLst/>
                        <a:latin typeface="Calibri"/>
                        <a:ea typeface="Calibri"/>
                        <a:cs typeface="Times New Roman"/>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001"/>
                  </a:ext>
                </a:extLst>
              </a:tr>
              <a:tr h="426924">
                <a:tc>
                  <a:txBody>
                    <a:bodyPr/>
                    <a:lstStyle/>
                    <a:p>
                      <a:pPr algn="r">
                        <a:lnSpc>
                          <a:spcPct val="115000"/>
                        </a:lnSpc>
                        <a:spcAft>
                          <a:spcPts val="0"/>
                        </a:spcAft>
                      </a:pPr>
                      <a:r>
                        <a:rPr lang="en-GB" sz="1400" dirty="0">
                          <a:effectLst/>
                          <a:latin typeface="Calibri"/>
                          <a:ea typeface="Calibri"/>
                          <a:cs typeface="Times New Roman"/>
                        </a:rPr>
                        <a:t>Patient or family choice</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0"/>
                        </a:spcAft>
                      </a:pPr>
                      <a:endParaRPr lang="en-GB" sz="1400" dirty="0">
                        <a:effectLst/>
                        <a:latin typeface="Calibri"/>
                        <a:ea typeface="Calibri"/>
                        <a:cs typeface="Times New Roman"/>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7204806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617" y="207488"/>
            <a:ext cx="8229600" cy="778098"/>
          </a:xfrm>
        </p:spPr>
        <p:txBody>
          <a:bodyPr/>
          <a:lstStyle/>
          <a:p>
            <a:pPr algn="l"/>
            <a:r>
              <a:rPr lang="en-GB" dirty="0">
                <a:solidFill>
                  <a:schemeClr val="accent1"/>
                </a:solidFill>
              </a:rPr>
              <a:t>The Benefits</a:t>
            </a:r>
          </a:p>
        </p:txBody>
      </p:sp>
      <p:sp>
        <p:nvSpPr>
          <p:cNvPr id="8" name="TextBox 7"/>
          <p:cNvSpPr txBox="1"/>
          <p:nvPr/>
        </p:nvSpPr>
        <p:spPr>
          <a:xfrm>
            <a:off x="683568" y="5157192"/>
            <a:ext cx="4321787" cy="1015663"/>
          </a:xfrm>
          <a:prstGeom prst="rect">
            <a:avLst/>
          </a:prstGeom>
          <a:noFill/>
          <a:ln w="19050">
            <a:solidFill>
              <a:srgbClr val="C00000"/>
            </a:solidFill>
          </a:ln>
        </p:spPr>
        <p:txBody>
          <a:bodyPr wrap="square" rtlCol="0">
            <a:spAutoFit/>
          </a:bodyPr>
          <a:lstStyle/>
          <a:p>
            <a:pPr algn="ctr"/>
            <a:r>
              <a:rPr lang="en-GB" sz="2000" b="1" dirty="0">
                <a:solidFill>
                  <a:srgbClr val="002060"/>
                </a:solidFill>
              </a:rPr>
              <a:t>Live Bed State Systems are used once the decision has been made that an individual requires care in a care home</a:t>
            </a:r>
          </a:p>
        </p:txBody>
      </p:sp>
      <p:sp>
        <p:nvSpPr>
          <p:cNvPr id="19" name="Content Placeholder 4">
            <a:extLst>
              <a:ext uri="{FF2B5EF4-FFF2-40B4-BE49-F238E27FC236}">
                <a16:creationId xmlns:a16="http://schemas.microsoft.com/office/drawing/2014/main" id="{EFC5D357-F1E0-0E48-885B-182CC89B18EF}"/>
              </a:ext>
            </a:extLst>
          </p:cNvPr>
          <p:cNvSpPr txBox="1">
            <a:spLocks/>
          </p:cNvSpPr>
          <p:nvPr/>
        </p:nvSpPr>
        <p:spPr>
          <a:xfrm>
            <a:off x="378617" y="1117942"/>
            <a:ext cx="3035025" cy="725099"/>
          </a:xfrm>
          <a:prstGeom prst="rect">
            <a:avLst/>
          </a:prstGeom>
          <a:solidFill>
            <a:schemeClr val="bg1">
              <a:lumMod val="95000"/>
            </a:schemeClr>
          </a:solidFill>
          <a:ln>
            <a:noFill/>
          </a:ln>
        </p:spPr>
        <p:txBody>
          <a:bodyPr vert="horz" lIns="91440" tIns="45720" rIns="91440" bIns="45720" rtlCol="0" anchor="ctr">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GB" sz="1800" dirty="0">
                <a:solidFill>
                  <a:schemeClr val="tx1">
                    <a:lumMod val="50000"/>
                    <a:lumOff val="50000"/>
                  </a:schemeClr>
                </a:solidFill>
              </a:rPr>
              <a:t>Live data available on demand</a:t>
            </a:r>
          </a:p>
        </p:txBody>
      </p:sp>
      <p:sp>
        <p:nvSpPr>
          <p:cNvPr id="20" name="Content Placeholder 4">
            <a:extLst>
              <a:ext uri="{FF2B5EF4-FFF2-40B4-BE49-F238E27FC236}">
                <a16:creationId xmlns:a16="http://schemas.microsoft.com/office/drawing/2014/main" id="{48FAAC08-B06A-ED44-8C68-6D044220362A}"/>
              </a:ext>
            </a:extLst>
          </p:cNvPr>
          <p:cNvSpPr txBox="1">
            <a:spLocks/>
          </p:cNvSpPr>
          <p:nvPr/>
        </p:nvSpPr>
        <p:spPr>
          <a:xfrm>
            <a:off x="3766762" y="1135444"/>
            <a:ext cx="4841455" cy="725099"/>
          </a:xfrm>
          <a:prstGeom prst="rect">
            <a:avLst/>
          </a:prstGeom>
          <a:solidFill>
            <a:schemeClr val="bg1">
              <a:lumMod val="95000"/>
            </a:schemeClr>
          </a:solidFill>
          <a:ln>
            <a:noFill/>
          </a:ln>
        </p:spPr>
        <p:txBody>
          <a:bodyPr vert="horz" lIns="91440" tIns="45720" rIns="91440" bIns="45720" rtlCol="0" anchor="ctr">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GB" sz="1800" dirty="0">
                <a:solidFill>
                  <a:schemeClr val="tx1">
                    <a:lumMod val="50000"/>
                    <a:lumOff val="50000"/>
                  </a:schemeClr>
                </a:solidFill>
              </a:rPr>
              <a:t>Central database supports market management</a:t>
            </a:r>
          </a:p>
        </p:txBody>
      </p:sp>
      <p:sp>
        <p:nvSpPr>
          <p:cNvPr id="25" name="Content Placeholder 4">
            <a:extLst>
              <a:ext uri="{FF2B5EF4-FFF2-40B4-BE49-F238E27FC236}">
                <a16:creationId xmlns:a16="http://schemas.microsoft.com/office/drawing/2014/main" id="{C5A4A71F-57AF-334A-9EAC-49094675890B}"/>
              </a:ext>
            </a:extLst>
          </p:cNvPr>
          <p:cNvSpPr txBox="1">
            <a:spLocks/>
          </p:cNvSpPr>
          <p:nvPr/>
        </p:nvSpPr>
        <p:spPr>
          <a:xfrm>
            <a:off x="356407" y="3755438"/>
            <a:ext cx="3057236" cy="725099"/>
          </a:xfrm>
          <a:prstGeom prst="rect">
            <a:avLst/>
          </a:prstGeom>
          <a:solidFill>
            <a:schemeClr val="bg1">
              <a:lumMod val="95000"/>
            </a:schemeClr>
          </a:solidFill>
          <a:ln>
            <a:noFill/>
          </a:ln>
        </p:spPr>
        <p:txBody>
          <a:bodyPr vert="horz" lIns="91440" tIns="45720" rIns="91440" bIns="45720" rtlCol="0" anchor="ctr">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GB" sz="1800" dirty="0">
                <a:solidFill>
                  <a:schemeClr val="tx1">
                    <a:lumMod val="50000"/>
                    <a:lumOff val="50000"/>
                  </a:schemeClr>
                </a:solidFill>
              </a:rPr>
              <a:t>Enables focus on care delivery </a:t>
            </a:r>
          </a:p>
        </p:txBody>
      </p:sp>
      <p:sp>
        <p:nvSpPr>
          <p:cNvPr id="26" name="Content Placeholder 4">
            <a:extLst>
              <a:ext uri="{FF2B5EF4-FFF2-40B4-BE49-F238E27FC236}">
                <a16:creationId xmlns:a16="http://schemas.microsoft.com/office/drawing/2014/main" id="{AA70BBA0-FFA2-3D4D-89A7-3C536537AF5B}"/>
              </a:ext>
            </a:extLst>
          </p:cNvPr>
          <p:cNvSpPr txBox="1">
            <a:spLocks/>
          </p:cNvSpPr>
          <p:nvPr/>
        </p:nvSpPr>
        <p:spPr>
          <a:xfrm>
            <a:off x="5854994" y="1977979"/>
            <a:ext cx="2753223" cy="725099"/>
          </a:xfrm>
          <a:prstGeom prst="rect">
            <a:avLst/>
          </a:prstGeom>
          <a:solidFill>
            <a:schemeClr val="bg1">
              <a:lumMod val="95000"/>
            </a:schemeClr>
          </a:solidFill>
          <a:ln>
            <a:noFill/>
          </a:ln>
        </p:spPr>
        <p:txBody>
          <a:bodyPr vert="horz" lIns="91440" tIns="45720" rIns="91440" bIns="45720" rtlCol="0" anchor="ctr">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GB" sz="1800" dirty="0">
                <a:solidFill>
                  <a:schemeClr val="tx1">
                    <a:lumMod val="50000"/>
                    <a:lumOff val="50000"/>
                  </a:schemeClr>
                </a:solidFill>
              </a:rPr>
              <a:t>Improves patient choice</a:t>
            </a:r>
          </a:p>
        </p:txBody>
      </p:sp>
      <p:sp>
        <p:nvSpPr>
          <p:cNvPr id="35" name="Content Placeholder 4">
            <a:extLst>
              <a:ext uri="{FF2B5EF4-FFF2-40B4-BE49-F238E27FC236}">
                <a16:creationId xmlns:a16="http://schemas.microsoft.com/office/drawing/2014/main" id="{6B5EF0B0-B6D1-8440-93D1-C61D063DD2B2}"/>
              </a:ext>
            </a:extLst>
          </p:cNvPr>
          <p:cNvSpPr txBox="1">
            <a:spLocks/>
          </p:cNvSpPr>
          <p:nvPr/>
        </p:nvSpPr>
        <p:spPr>
          <a:xfrm>
            <a:off x="3694350" y="3758178"/>
            <a:ext cx="1525722" cy="725099"/>
          </a:xfrm>
          <a:prstGeom prst="rect">
            <a:avLst/>
          </a:prstGeom>
          <a:solidFill>
            <a:schemeClr val="bg1">
              <a:lumMod val="95000"/>
            </a:schemeClr>
          </a:solidFill>
          <a:ln>
            <a:noFill/>
          </a:ln>
        </p:spPr>
        <p:txBody>
          <a:bodyPr vert="horz" lIns="91440" tIns="45720" rIns="91440" bIns="45720" rtlCol="0" anchor="ctr">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GB" sz="1800" dirty="0">
                <a:solidFill>
                  <a:schemeClr val="tx1">
                    <a:lumMod val="50000"/>
                    <a:lumOff val="50000"/>
                  </a:schemeClr>
                </a:solidFill>
              </a:rPr>
              <a:t>Daily updates</a:t>
            </a:r>
          </a:p>
        </p:txBody>
      </p:sp>
      <p:sp>
        <p:nvSpPr>
          <p:cNvPr id="36" name="Content Placeholder 4">
            <a:extLst>
              <a:ext uri="{FF2B5EF4-FFF2-40B4-BE49-F238E27FC236}">
                <a16:creationId xmlns:a16="http://schemas.microsoft.com/office/drawing/2014/main" id="{76CBC3ED-B992-7243-AA9E-7C715CFBAF4A}"/>
              </a:ext>
            </a:extLst>
          </p:cNvPr>
          <p:cNvSpPr txBox="1">
            <a:spLocks/>
          </p:cNvSpPr>
          <p:nvPr/>
        </p:nvSpPr>
        <p:spPr>
          <a:xfrm>
            <a:off x="356406" y="2865184"/>
            <a:ext cx="2274611" cy="725099"/>
          </a:xfrm>
          <a:prstGeom prst="rect">
            <a:avLst/>
          </a:prstGeom>
          <a:solidFill>
            <a:schemeClr val="bg1">
              <a:lumMod val="95000"/>
            </a:schemeClr>
          </a:solidFill>
          <a:ln>
            <a:noFill/>
          </a:ln>
        </p:spPr>
        <p:txBody>
          <a:bodyPr vert="horz" lIns="91440" tIns="45720" rIns="91440" bIns="45720" rtlCol="0" anchor="ctr">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GB" sz="1800" dirty="0">
                <a:solidFill>
                  <a:schemeClr val="tx1">
                    <a:lumMod val="50000"/>
                    <a:lumOff val="50000"/>
                  </a:schemeClr>
                </a:solidFill>
              </a:rPr>
              <a:t>Helps reduce DTOC</a:t>
            </a:r>
          </a:p>
        </p:txBody>
      </p:sp>
      <p:sp>
        <p:nvSpPr>
          <p:cNvPr id="37" name="Content Placeholder 4">
            <a:extLst>
              <a:ext uri="{FF2B5EF4-FFF2-40B4-BE49-F238E27FC236}">
                <a16:creationId xmlns:a16="http://schemas.microsoft.com/office/drawing/2014/main" id="{35E40157-A7C2-5642-A761-CF2A25798DF0}"/>
              </a:ext>
            </a:extLst>
          </p:cNvPr>
          <p:cNvSpPr txBox="1">
            <a:spLocks/>
          </p:cNvSpPr>
          <p:nvPr/>
        </p:nvSpPr>
        <p:spPr>
          <a:xfrm>
            <a:off x="356406" y="1977980"/>
            <a:ext cx="5181343" cy="725099"/>
          </a:xfrm>
          <a:prstGeom prst="rect">
            <a:avLst/>
          </a:prstGeom>
          <a:solidFill>
            <a:schemeClr val="bg1">
              <a:lumMod val="95000"/>
            </a:schemeClr>
          </a:solidFill>
          <a:ln>
            <a:noFill/>
          </a:ln>
        </p:spPr>
        <p:txBody>
          <a:bodyPr vert="horz" lIns="91440" tIns="45720" rIns="91440" bIns="45720" rtlCol="0" anchor="ctr">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GB" sz="1800" dirty="0">
                <a:solidFill>
                  <a:schemeClr val="tx1">
                    <a:lumMod val="50000"/>
                    <a:lumOff val="50000"/>
                  </a:schemeClr>
                </a:solidFill>
              </a:rPr>
              <a:t>Supports greater partnership working and integration</a:t>
            </a:r>
          </a:p>
        </p:txBody>
      </p:sp>
      <p:sp>
        <p:nvSpPr>
          <p:cNvPr id="38" name="Content Placeholder 4">
            <a:extLst>
              <a:ext uri="{FF2B5EF4-FFF2-40B4-BE49-F238E27FC236}">
                <a16:creationId xmlns:a16="http://schemas.microsoft.com/office/drawing/2014/main" id="{1CDC719B-6355-0042-B541-8C1DA5B020AB}"/>
              </a:ext>
            </a:extLst>
          </p:cNvPr>
          <p:cNvSpPr txBox="1">
            <a:spLocks/>
          </p:cNvSpPr>
          <p:nvPr/>
        </p:nvSpPr>
        <p:spPr>
          <a:xfrm>
            <a:off x="2991593" y="2865184"/>
            <a:ext cx="5616624" cy="725099"/>
          </a:xfrm>
          <a:prstGeom prst="rect">
            <a:avLst/>
          </a:prstGeom>
          <a:solidFill>
            <a:schemeClr val="bg1">
              <a:lumMod val="95000"/>
            </a:schemeClr>
          </a:solidFill>
          <a:ln>
            <a:noFill/>
          </a:ln>
        </p:spPr>
        <p:txBody>
          <a:bodyPr vert="horz" lIns="91440" tIns="45720" rIns="91440" bIns="45720" rtlCol="0" anchor="ctr">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GB" sz="1800" dirty="0">
                <a:solidFill>
                  <a:schemeClr val="tx1">
                    <a:lumMod val="50000"/>
                    <a:lumOff val="50000"/>
                  </a:schemeClr>
                </a:solidFill>
              </a:rPr>
              <a:t>Directory of all providers encourages market sustainability</a:t>
            </a:r>
          </a:p>
        </p:txBody>
      </p:sp>
      <p:pic>
        <p:nvPicPr>
          <p:cNvPr id="9" name="Picture 8">
            <a:extLst>
              <a:ext uri="{FF2B5EF4-FFF2-40B4-BE49-F238E27FC236}">
                <a16:creationId xmlns:a16="http://schemas.microsoft.com/office/drawing/2014/main" id="{0A3C454F-9B32-B64B-BF49-490DE2DF5693}"/>
              </a:ext>
            </a:extLst>
          </p:cNvPr>
          <p:cNvPicPr>
            <a:picLocks noChangeAspect="1"/>
          </p:cNvPicPr>
          <p:nvPr/>
        </p:nvPicPr>
        <p:blipFill rotWithShape="1">
          <a:blip r:embed="rId2"/>
          <a:srcRect l="16958" r="18260"/>
          <a:stretch/>
        </p:blipFill>
        <p:spPr>
          <a:xfrm>
            <a:off x="5472473" y="3933056"/>
            <a:ext cx="3212104" cy="2603153"/>
          </a:xfrm>
          <a:prstGeom prst="rect">
            <a:avLst/>
          </a:prstGeom>
        </p:spPr>
      </p:pic>
    </p:spTree>
    <p:extLst>
      <p:ext uri="{BB962C8B-B14F-4D97-AF65-F5344CB8AC3E}">
        <p14:creationId xmlns:p14="http://schemas.microsoft.com/office/powerpoint/2010/main" val="30870395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88640"/>
            <a:ext cx="8229600" cy="648072"/>
          </a:xfrm>
        </p:spPr>
        <p:txBody>
          <a:bodyPr>
            <a:normAutofit/>
          </a:bodyPr>
          <a:lstStyle/>
          <a:p>
            <a:pPr algn="l"/>
            <a:r>
              <a:rPr lang="en-GB" sz="2800" dirty="0">
                <a:solidFill>
                  <a:schemeClr val="accent1"/>
                </a:solidFill>
              </a:rPr>
              <a:t>Case Study 1: CarePulse Capacity Management System</a:t>
            </a:r>
          </a:p>
        </p:txBody>
      </p:sp>
      <p:pic>
        <p:nvPicPr>
          <p:cNvPr id="4" name="Picture 3">
            <a:extLst>
              <a:ext uri="{FF2B5EF4-FFF2-40B4-BE49-F238E27FC236}">
                <a16:creationId xmlns:a16="http://schemas.microsoft.com/office/drawing/2014/main" id="{DE02DA02-E163-0044-9E02-5803B403ACA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18648" y="6185440"/>
            <a:ext cx="2052018" cy="548928"/>
          </a:xfrm>
          <a:prstGeom prst="rect">
            <a:avLst/>
          </a:prstGeom>
        </p:spPr>
      </p:pic>
      <p:pic>
        <p:nvPicPr>
          <p:cNvPr id="5" name="Picture 4">
            <a:extLst>
              <a:ext uri="{FF2B5EF4-FFF2-40B4-BE49-F238E27FC236}">
                <a16:creationId xmlns:a16="http://schemas.microsoft.com/office/drawing/2014/main" id="{D9B8DE19-5E61-734D-9D0E-DE73C845CB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37312"/>
            <a:ext cx="2023728" cy="497056"/>
          </a:xfrm>
          <a:prstGeom prst="rect">
            <a:avLst/>
          </a:prstGeom>
        </p:spPr>
      </p:pic>
      <p:sp>
        <p:nvSpPr>
          <p:cNvPr id="7" name="TextBox 6">
            <a:extLst>
              <a:ext uri="{FF2B5EF4-FFF2-40B4-BE49-F238E27FC236}">
                <a16:creationId xmlns:a16="http://schemas.microsoft.com/office/drawing/2014/main" id="{141FC2EB-9D97-C74A-B595-02141871898F}"/>
              </a:ext>
            </a:extLst>
          </p:cNvPr>
          <p:cNvSpPr txBox="1"/>
          <p:nvPr/>
        </p:nvSpPr>
        <p:spPr>
          <a:xfrm>
            <a:off x="405880" y="1287124"/>
            <a:ext cx="8064896" cy="3539430"/>
          </a:xfrm>
          <a:prstGeom prst="rect">
            <a:avLst/>
          </a:prstGeom>
          <a:noFill/>
        </p:spPr>
        <p:txBody>
          <a:bodyPr wrap="square" rtlCol="0">
            <a:spAutoFit/>
          </a:bodyPr>
          <a:lstStyle/>
          <a:p>
            <a:pPr algn="just"/>
            <a:r>
              <a:rPr lang="en-GB" sz="1600" dirty="0">
                <a:solidFill>
                  <a:schemeClr val="tx1">
                    <a:lumMod val="50000"/>
                    <a:lumOff val="50000"/>
                  </a:schemeClr>
                </a:solidFill>
              </a:rPr>
              <a:t>CarePulse helps improve patient flow from acute settings and helps reduce DTOCs.</a:t>
            </a:r>
          </a:p>
          <a:p>
            <a:pPr algn="just"/>
            <a:endParaRPr lang="en-GB" sz="1600" dirty="0">
              <a:solidFill>
                <a:schemeClr val="tx1">
                  <a:lumMod val="50000"/>
                  <a:lumOff val="50000"/>
                </a:schemeClr>
              </a:solidFill>
            </a:endParaRPr>
          </a:p>
          <a:p>
            <a:pPr algn="just"/>
            <a:r>
              <a:rPr lang="en-GB" sz="1600" dirty="0">
                <a:solidFill>
                  <a:schemeClr val="tx1">
                    <a:lumMod val="50000"/>
                    <a:lumOff val="50000"/>
                  </a:schemeClr>
                </a:solidFill>
              </a:rPr>
              <a:t>Every care home in London is searchable on the system, but it is not just about vacancies...</a:t>
            </a:r>
          </a:p>
          <a:p>
            <a:pPr algn="just"/>
            <a:endParaRPr lang="en-GB" sz="1600" dirty="0">
              <a:solidFill>
                <a:schemeClr val="tx1">
                  <a:lumMod val="50000"/>
                  <a:lumOff val="50000"/>
                </a:schemeClr>
              </a:solidFill>
            </a:endParaRPr>
          </a:p>
          <a:p>
            <a:pPr algn="just"/>
            <a:r>
              <a:rPr lang="en-GB" sz="1600" dirty="0">
                <a:solidFill>
                  <a:schemeClr val="tx1">
                    <a:lumMod val="50000"/>
                    <a:lumOff val="50000"/>
                  </a:schemeClr>
                </a:solidFill>
              </a:rPr>
              <a:t>CarePulse brings together other service elements for greater efficiency and information sharing to:</a:t>
            </a:r>
          </a:p>
          <a:p>
            <a:pPr algn="just"/>
            <a:endParaRPr lang="en-GB" sz="1600" dirty="0">
              <a:solidFill>
                <a:schemeClr val="tx1">
                  <a:lumMod val="50000"/>
                  <a:lumOff val="50000"/>
                </a:schemeClr>
              </a:solidFill>
            </a:endParaRPr>
          </a:p>
          <a:p>
            <a:pPr marL="628650" lvl="1" indent="-171450" algn="just">
              <a:buFont typeface="Arial" panose="020B0604020202020204" pitchFamily="34" charset="0"/>
              <a:buChar char="•"/>
            </a:pPr>
            <a:r>
              <a:rPr lang="en-GB" sz="1600" dirty="0">
                <a:solidFill>
                  <a:schemeClr val="tx1">
                    <a:lumMod val="50000"/>
                    <a:lumOff val="50000"/>
                  </a:schemeClr>
                </a:solidFill>
              </a:rPr>
              <a:t>Improve patient flow</a:t>
            </a:r>
          </a:p>
          <a:p>
            <a:pPr marL="628650" lvl="1" indent="-171450" algn="just">
              <a:buFont typeface="Arial" panose="020B0604020202020204" pitchFamily="34" charset="0"/>
              <a:buChar char="•"/>
            </a:pPr>
            <a:endParaRPr lang="en-GB" sz="1600" dirty="0">
              <a:solidFill>
                <a:schemeClr val="tx1">
                  <a:lumMod val="50000"/>
                  <a:lumOff val="50000"/>
                </a:schemeClr>
              </a:solidFill>
            </a:endParaRPr>
          </a:p>
          <a:p>
            <a:pPr marL="628650" lvl="1" indent="-171450" algn="just">
              <a:buFont typeface="Arial" panose="020B0604020202020204" pitchFamily="34" charset="0"/>
              <a:buChar char="•"/>
            </a:pPr>
            <a:r>
              <a:rPr lang="en-GB" sz="1600" dirty="0">
                <a:solidFill>
                  <a:schemeClr val="tx1">
                    <a:lumMod val="50000"/>
                    <a:lumOff val="50000"/>
                  </a:schemeClr>
                </a:solidFill>
              </a:rPr>
              <a:t>Support care quality monitoring</a:t>
            </a:r>
          </a:p>
          <a:p>
            <a:pPr marL="628650" lvl="1" indent="-171450" algn="just">
              <a:buFont typeface="Arial" panose="020B0604020202020204" pitchFamily="34" charset="0"/>
              <a:buChar char="•"/>
            </a:pPr>
            <a:endParaRPr lang="en-GB" sz="1600" dirty="0">
              <a:solidFill>
                <a:schemeClr val="tx1">
                  <a:lumMod val="50000"/>
                  <a:lumOff val="50000"/>
                </a:schemeClr>
              </a:solidFill>
            </a:endParaRPr>
          </a:p>
          <a:p>
            <a:pPr marL="628650" lvl="1" indent="-171450" algn="just">
              <a:buFont typeface="Arial" panose="020B0604020202020204" pitchFamily="34" charset="0"/>
              <a:buChar char="•"/>
            </a:pPr>
            <a:r>
              <a:rPr lang="en-GB" sz="1600" dirty="0">
                <a:solidFill>
                  <a:schemeClr val="tx1">
                    <a:lumMod val="50000"/>
                    <a:lumOff val="50000"/>
                  </a:schemeClr>
                </a:solidFill>
              </a:rPr>
              <a:t>Enable market management</a:t>
            </a:r>
          </a:p>
          <a:p>
            <a:pPr marL="628650" lvl="1" indent="-171450" algn="just">
              <a:buFont typeface="Arial" panose="020B0604020202020204" pitchFamily="34" charset="0"/>
              <a:buChar char="•"/>
            </a:pPr>
            <a:endParaRPr lang="en-GB" sz="1600" dirty="0">
              <a:solidFill>
                <a:schemeClr val="tx1">
                  <a:lumMod val="50000"/>
                  <a:lumOff val="50000"/>
                </a:schemeClr>
              </a:solidFill>
            </a:endParaRPr>
          </a:p>
          <a:p>
            <a:pPr marL="628650" lvl="1" indent="-171450" algn="just">
              <a:buFont typeface="Arial" panose="020B0604020202020204" pitchFamily="34" charset="0"/>
              <a:buChar char="•"/>
            </a:pPr>
            <a:r>
              <a:rPr lang="en-GB" sz="1600" dirty="0">
                <a:solidFill>
                  <a:schemeClr val="tx1">
                    <a:lumMod val="50000"/>
                    <a:lumOff val="50000"/>
                  </a:schemeClr>
                </a:solidFill>
              </a:rPr>
              <a:t>Create provider communication channels</a:t>
            </a:r>
            <a:endParaRPr lang="en-GB" sz="1000" dirty="0">
              <a:solidFill>
                <a:schemeClr val="tx1">
                  <a:lumMod val="50000"/>
                  <a:lumOff val="50000"/>
                </a:schemeClr>
              </a:solidFill>
            </a:endParaRPr>
          </a:p>
        </p:txBody>
      </p:sp>
      <p:pic>
        <p:nvPicPr>
          <p:cNvPr id="38" name="E0E194E7-898F-4C11-BAB3-E068AA2E7432" descr="87778ED9-EA9F-4865-B947-7E7E1BAD0C69@ad">
            <a:extLst>
              <a:ext uri="{FF2B5EF4-FFF2-40B4-BE49-F238E27FC236}">
                <a16:creationId xmlns:a16="http://schemas.microsoft.com/office/drawing/2014/main" id="{08E17E3D-956E-624D-AA19-061528686FD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4000" b="95000" l="6667" r="95000">
                        <a14:foregroundMark x1="40500" y1="12167" x2="40500" y2="12167"/>
                        <a14:foregroundMark x1="59667" y1="11833" x2="59667" y2="11833"/>
                        <a14:foregroundMark x1="89833" y1="44000" x2="89833" y2="44000"/>
                        <a14:foregroundMark x1="92833" y1="58167" x2="92833" y2="58167"/>
                        <a14:foregroundMark x1="65833" y1="45167" x2="65833" y2="45167"/>
                        <a14:foregroundMark x1="64833" y1="40833" x2="64833" y2="40833"/>
                        <a14:foregroundMark x1="37833" y1="40333" x2="37833" y2="40333"/>
                        <a14:foregroundMark x1="45333" y1="49833" x2="45333" y2="49833"/>
                        <a14:foregroundMark x1="9167" y1="60500" x2="9167" y2="60500"/>
                        <a14:foregroundMark x1="9500" y1="34667" x2="9500" y2="34667"/>
                        <a14:foregroundMark x1="12000" y1="36000" x2="12000" y2="36000"/>
                        <a14:foregroundMark x1="13500" y1="40833" x2="13500" y2="40833"/>
                        <a14:foregroundMark x1="6667" y1="44500" x2="6667" y2="44500"/>
                        <a14:foregroundMark x1="33167" y1="12333" x2="33167" y2="12333"/>
                        <a14:foregroundMark x1="44167" y1="10833" x2="44167" y2="10833"/>
                        <a14:foregroundMark x1="60833" y1="8500" x2="60833" y2="8500"/>
                        <a14:foregroundMark x1="54833" y1="57000" x2="54833" y2="57000"/>
                        <a14:foregroundMark x1="15167" y1="62833" x2="15167" y2="62833"/>
                        <a14:foregroundMark x1="19333" y1="68833" x2="19333" y2="68833"/>
                        <a14:foregroundMark x1="30167" y1="81333" x2="30167" y2="81333"/>
                        <a14:foregroundMark x1="34333" y1="88333" x2="34333" y2="88333"/>
                        <a14:foregroundMark x1="56667" y1="88167" x2="56667" y2="88167"/>
                        <a14:foregroundMark x1="87333" y1="58667" x2="87333" y2="58667"/>
                        <a14:foregroundMark x1="90500" y1="38667" x2="90500" y2="38667"/>
                        <a14:foregroundMark x1="8667" y1="43167" x2="19000" y2="27000"/>
                        <a14:foregroundMark x1="19000" y1="27000" x2="32000" y2="15833"/>
                        <a14:foregroundMark x1="32000" y1="15833" x2="45333" y2="10833"/>
                        <a14:foregroundMark x1="43500" y1="4333" x2="43500" y2="4333"/>
                        <a14:foregroundMark x1="56000" y1="8500" x2="71167" y2="17333"/>
                        <a14:foregroundMark x1="71167" y1="17333" x2="87500" y2="38833"/>
                        <a14:foregroundMark x1="87500" y1="38833" x2="90000" y2="47167"/>
                        <a14:foregroundMark x1="88833" y1="55833" x2="80667" y2="70667"/>
                        <a14:foregroundMark x1="80667" y1="70667" x2="68000" y2="83667"/>
                        <a14:foregroundMark x1="68000" y1="83667" x2="53333" y2="89833"/>
                        <a14:foregroundMark x1="43500" y1="93167" x2="33667" y2="87667"/>
                        <a14:foregroundMark x1="33667" y1="87667" x2="23833" y2="73667"/>
                        <a14:foregroundMark x1="23833" y1="73667" x2="16333" y2="69167"/>
                        <a14:foregroundMark x1="16333" y1="69167" x2="8667" y2="55333"/>
                        <a14:foregroundMark x1="66167" y1="86500" x2="66167" y2="86500"/>
                        <a14:foregroundMark x1="47167" y1="95000" x2="47167" y2="95000"/>
                        <a14:foregroundMark x1="95000" y1="51167" x2="95000" y2="51167"/>
                        <a14:foregroundMark x1="95000" y1="44500" x2="95000" y2="44500"/>
                        <a14:foregroundMark x1="48333" y1="31667" x2="48333" y2="31667"/>
                        <a14:foregroundMark x1="25000" y1="50167" x2="45833" y2="34500"/>
                        <a14:foregroundMark x1="45833" y1="34500" x2="54000" y2="33000"/>
                        <a14:foregroundMark x1="54000" y1="33000" x2="72833" y2="49500"/>
                        <a14:foregroundMark x1="34167" y1="64833" x2="36167" y2="56500"/>
                        <a14:foregroundMark x1="36167" y1="56500" x2="41333" y2="48833"/>
                        <a14:foregroundMark x1="41333" y1="48833" x2="50167" y2="48000"/>
                        <a14:foregroundMark x1="50167" y1="48000" x2="57500" y2="52000"/>
                        <a14:foregroundMark x1="57500" y1="52000" x2="63500" y2="58667"/>
                        <a14:foregroundMark x1="63500" y1="58667" x2="64167" y2="65667"/>
                        <a14:foregroundMark x1="41000" y1="53500" x2="41333" y2="61833"/>
                        <a14:foregroundMark x1="41333" y1="61833" x2="45333" y2="54500"/>
                        <a14:foregroundMark x1="45333" y1="54500" x2="49500" y2="61833"/>
                        <a14:foregroundMark x1="49500" y1="61833" x2="57833" y2="60833"/>
                        <a14:foregroundMark x1="57833" y1="60833" x2="59000" y2="64333"/>
                        <a14:foregroundMark x1="52333" y1="57333" x2="57167" y2="57000"/>
                        <a14:foregroundMark x1="49000" y1="4000" x2="49000" y2="4000"/>
                        <a14:foregroundMark x1="60333" y1="35833" x2="60333" y2="35833"/>
                        <a14:foregroundMark x1="60333" y1="35833" x2="60333" y2="35833"/>
                        <a14:foregroundMark x1="60333" y1="36000" x2="60333" y2="36000"/>
                        <a14:foregroundMark x1="60000" y1="36000" x2="61000" y2="36667"/>
                        <a14:foregroundMark x1="60167" y1="36000" x2="60167" y2="36000"/>
                        <a14:foregroundMark x1="60167" y1="36000" x2="60167" y2="36000"/>
                        <a14:foregroundMark x1="60167" y1="36000" x2="60167" y2="36000"/>
                        <a14:foregroundMark x1="60167" y1="35833" x2="60167" y2="35833"/>
                        <a14:foregroundMark x1="60167" y1="35833" x2="60333" y2="36167"/>
                        <a14:foregroundMark x1="59333" y1="35333" x2="59500" y2="35833"/>
                        <a14:backgroundMark x1="3167" y1="43167" x2="3167" y2="43167"/>
                        <a14:backgroundMark x1="3167" y1="43833" x2="3167" y2="43833"/>
                        <a14:backgroundMark x1="3167" y1="56333" x2="3167" y2="56333"/>
                      </a14:backgroundRemoval>
                    </a14:imgEffect>
                  </a14:imgLayer>
                </a14:imgProps>
              </a:ext>
              <a:ext uri="{28A0092B-C50C-407E-A947-70E740481C1C}">
                <a14:useLocalDpi xmlns:a14="http://schemas.microsoft.com/office/drawing/2010/main" val="0"/>
              </a:ext>
            </a:extLst>
          </a:blip>
          <a:srcRect/>
          <a:stretch>
            <a:fillRect/>
          </a:stretch>
        </p:blipFill>
        <p:spPr bwMode="auto">
          <a:xfrm>
            <a:off x="5208353" y="2852936"/>
            <a:ext cx="2736304" cy="2736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89095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88640"/>
            <a:ext cx="8229600" cy="648072"/>
          </a:xfrm>
        </p:spPr>
        <p:txBody>
          <a:bodyPr>
            <a:normAutofit/>
          </a:bodyPr>
          <a:lstStyle/>
          <a:p>
            <a:pPr algn="l"/>
            <a:r>
              <a:rPr lang="en-GB" sz="2800" dirty="0">
                <a:solidFill>
                  <a:schemeClr val="accent1"/>
                </a:solidFill>
              </a:rPr>
              <a:t>Case Study 1: CarePulse Capacity Management System</a:t>
            </a:r>
          </a:p>
        </p:txBody>
      </p:sp>
      <p:pic>
        <p:nvPicPr>
          <p:cNvPr id="4" name="Picture 3">
            <a:extLst>
              <a:ext uri="{FF2B5EF4-FFF2-40B4-BE49-F238E27FC236}">
                <a16:creationId xmlns:a16="http://schemas.microsoft.com/office/drawing/2014/main" id="{DE02DA02-E163-0044-9E02-5803B403AC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18648" y="6185440"/>
            <a:ext cx="2052018" cy="548928"/>
          </a:xfrm>
          <a:prstGeom prst="rect">
            <a:avLst/>
          </a:prstGeom>
        </p:spPr>
      </p:pic>
      <p:pic>
        <p:nvPicPr>
          <p:cNvPr id="5" name="Picture 4">
            <a:extLst>
              <a:ext uri="{FF2B5EF4-FFF2-40B4-BE49-F238E27FC236}">
                <a16:creationId xmlns:a16="http://schemas.microsoft.com/office/drawing/2014/main" id="{D9B8DE19-5E61-734D-9D0E-DE73C845CB6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6237312"/>
            <a:ext cx="2023728" cy="497056"/>
          </a:xfrm>
          <a:prstGeom prst="rect">
            <a:avLst/>
          </a:prstGeom>
        </p:spPr>
      </p:pic>
      <p:pic>
        <p:nvPicPr>
          <p:cNvPr id="39" name="Picture 38">
            <a:extLst>
              <a:ext uri="{FF2B5EF4-FFF2-40B4-BE49-F238E27FC236}">
                <a16:creationId xmlns:a16="http://schemas.microsoft.com/office/drawing/2014/main" id="{C8B263AD-AF31-5943-9C75-F2EA4080B6A7}"/>
              </a:ext>
            </a:extLst>
          </p:cNvPr>
          <p:cNvPicPr>
            <a:picLocks noChangeAspect="1"/>
          </p:cNvPicPr>
          <p:nvPr/>
        </p:nvPicPr>
        <p:blipFill rotWithShape="1">
          <a:blip r:embed="rId5"/>
          <a:srcRect l="-770" r="7559"/>
          <a:stretch/>
        </p:blipFill>
        <p:spPr>
          <a:xfrm>
            <a:off x="215516" y="1484784"/>
            <a:ext cx="8712969" cy="3452777"/>
          </a:xfrm>
          <a:prstGeom prst="rect">
            <a:avLst/>
          </a:prstGeom>
        </p:spPr>
      </p:pic>
      <p:sp>
        <p:nvSpPr>
          <p:cNvPr id="8" name="Title 1">
            <a:extLst>
              <a:ext uri="{FF2B5EF4-FFF2-40B4-BE49-F238E27FC236}">
                <a16:creationId xmlns:a16="http://schemas.microsoft.com/office/drawing/2014/main" id="{58CEB259-5E90-AE4F-BAB4-8526977FBE6A}"/>
              </a:ext>
            </a:extLst>
          </p:cNvPr>
          <p:cNvSpPr txBox="1">
            <a:spLocks/>
          </p:cNvSpPr>
          <p:nvPr/>
        </p:nvSpPr>
        <p:spPr>
          <a:xfrm>
            <a:off x="2451652" y="4988046"/>
            <a:ext cx="4248472" cy="382303"/>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400" dirty="0">
                <a:solidFill>
                  <a:schemeClr val="accent1"/>
                </a:solidFill>
              </a:rPr>
              <a:t>Example care home profile</a:t>
            </a:r>
          </a:p>
        </p:txBody>
      </p:sp>
    </p:spTree>
    <p:extLst>
      <p:ext uri="{BB962C8B-B14F-4D97-AF65-F5344CB8AC3E}">
        <p14:creationId xmlns:p14="http://schemas.microsoft.com/office/powerpoint/2010/main" val="16639388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88640"/>
            <a:ext cx="8229600" cy="648072"/>
          </a:xfrm>
        </p:spPr>
        <p:txBody>
          <a:bodyPr>
            <a:normAutofit/>
          </a:bodyPr>
          <a:lstStyle/>
          <a:p>
            <a:pPr algn="l"/>
            <a:r>
              <a:rPr lang="en-GB" sz="2800" dirty="0">
                <a:solidFill>
                  <a:schemeClr val="accent1"/>
                </a:solidFill>
              </a:rPr>
              <a:t>Case Study 1: CarePulse Capacity Management System</a:t>
            </a:r>
          </a:p>
        </p:txBody>
      </p:sp>
      <p:pic>
        <p:nvPicPr>
          <p:cNvPr id="4" name="Picture 3">
            <a:extLst>
              <a:ext uri="{FF2B5EF4-FFF2-40B4-BE49-F238E27FC236}">
                <a16:creationId xmlns:a16="http://schemas.microsoft.com/office/drawing/2014/main" id="{DE02DA02-E163-0044-9E02-5803B403ACA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18648" y="6185440"/>
            <a:ext cx="2052018" cy="548928"/>
          </a:xfrm>
          <a:prstGeom prst="rect">
            <a:avLst/>
          </a:prstGeom>
        </p:spPr>
      </p:pic>
      <p:pic>
        <p:nvPicPr>
          <p:cNvPr id="5" name="Picture 4">
            <a:extLst>
              <a:ext uri="{FF2B5EF4-FFF2-40B4-BE49-F238E27FC236}">
                <a16:creationId xmlns:a16="http://schemas.microsoft.com/office/drawing/2014/main" id="{D9B8DE19-5E61-734D-9D0E-DE73C845CB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37312"/>
            <a:ext cx="2023728" cy="497056"/>
          </a:xfrm>
          <a:prstGeom prst="rect">
            <a:avLst/>
          </a:prstGeom>
        </p:spPr>
      </p:pic>
      <p:pic>
        <p:nvPicPr>
          <p:cNvPr id="40" name="Picture 39">
            <a:extLst>
              <a:ext uri="{FF2B5EF4-FFF2-40B4-BE49-F238E27FC236}">
                <a16:creationId xmlns:a16="http://schemas.microsoft.com/office/drawing/2014/main" id="{102A22B4-672A-9F4C-AD40-6B5CB9C452CA}"/>
              </a:ext>
            </a:extLst>
          </p:cNvPr>
          <p:cNvPicPr>
            <a:picLocks noChangeAspect="1"/>
          </p:cNvPicPr>
          <p:nvPr/>
        </p:nvPicPr>
        <p:blipFill>
          <a:blip r:embed="rId4"/>
          <a:stretch>
            <a:fillRect/>
          </a:stretch>
        </p:blipFill>
        <p:spPr>
          <a:xfrm>
            <a:off x="92158" y="1268761"/>
            <a:ext cx="8981601" cy="3972062"/>
          </a:xfrm>
          <a:prstGeom prst="rect">
            <a:avLst/>
          </a:prstGeom>
          <a:ln>
            <a:noFill/>
          </a:ln>
        </p:spPr>
      </p:pic>
      <p:sp>
        <p:nvSpPr>
          <p:cNvPr id="8" name="Title 1">
            <a:extLst>
              <a:ext uri="{FF2B5EF4-FFF2-40B4-BE49-F238E27FC236}">
                <a16:creationId xmlns:a16="http://schemas.microsoft.com/office/drawing/2014/main" id="{5C3D0E90-ABFB-BD40-B347-FB48E33C6974}"/>
              </a:ext>
            </a:extLst>
          </p:cNvPr>
          <p:cNvSpPr txBox="1">
            <a:spLocks/>
          </p:cNvSpPr>
          <p:nvPr/>
        </p:nvSpPr>
        <p:spPr>
          <a:xfrm>
            <a:off x="2458722" y="5330828"/>
            <a:ext cx="4248472" cy="382303"/>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400" dirty="0">
                <a:solidFill>
                  <a:schemeClr val="accent1"/>
                </a:solidFill>
              </a:rPr>
              <a:t>Example care home interface</a:t>
            </a:r>
          </a:p>
        </p:txBody>
      </p:sp>
    </p:spTree>
    <p:extLst>
      <p:ext uri="{BB962C8B-B14F-4D97-AF65-F5344CB8AC3E}">
        <p14:creationId xmlns:p14="http://schemas.microsoft.com/office/powerpoint/2010/main" val="34247151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6FFFEA5DC86894D9E748592056826B3" ma:contentTypeVersion="12" ma:contentTypeDescription="Create a new document." ma:contentTypeScope="" ma:versionID="db6afc4b7e6c633a443f738fd5b3dbe1">
  <xsd:schema xmlns:xsd="http://www.w3.org/2001/XMLSchema" xmlns:xs="http://www.w3.org/2001/XMLSchema" xmlns:p="http://schemas.microsoft.com/office/2006/metadata/properties" xmlns:ns2="5990eb7c-eb5f-49fd-ae54-d31295862111" targetNamespace="http://schemas.microsoft.com/office/2006/metadata/properties" ma:root="true" ma:fieldsID="a64f457a8be78e544f8d1bc2e1e66050" ns2:_="">
    <xsd:import namespace="5990eb7c-eb5f-49fd-ae54-d31295862111"/>
    <xsd:element name="properties">
      <xsd:complexType>
        <xsd:sequence>
          <xsd:element name="documentManagement">
            <xsd:complexType>
              <xsd:all>
                <xsd:element ref="ns2:Filter" minOccurs="0"/>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2:Finalise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990eb7c-eb5f-49fd-ae54-d31295862111" elementFormDefault="qualified">
    <xsd:import namespace="http://schemas.microsoft.com/office/2006/documentManagement/types"/>
    <xsd:import namespace="http://schemas.microsoft.com/office/infopath/2007/PartnerControls"/>
    <xsd:element name="Filter" ma:index="8" nillable="true" ma:displayName="Workstream" ma:indexed="true" ma:internalName="Filter">
      <xsd:simpleType>
        <xsd:restriction base="dms:Choice">
          <xsd:enumeration value="Contract management"/>
          <xsd:enumeration value="Market analysis"/>
          <xsd:enumeration value="Pricing"/>
          <xsd:enumeration value="Procurement"/>
          <xsd:enumeration value="Quality monitoring"/>
          <xsd:enumeration value="Governance"/>
          <xsd:enumeration value="Commissioning support"/>
          <xsd:enumeration value="Consulting projects"/>
          <xsd:enumeration value="CarePulse"/>
        </xsd:restriction>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MediaServiceLocation" ma:internalName="MediaServiceLocation" ma:readOnly="true">
      <xsd:simpleType>
        <xsd:restriction base="dms:Text"/>
      </xsd:simpleType>
    </xsd:element>
    <xsd:element name="Finalised" ma:index="15" nillable="true" ma:displayName="Finalised" ma:default="0" ma:internalName="Finalised">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Filter xmlns="5990eb7c-eb5f-49fd-ae54-d31295862111" xsi:nil="true"/>
    <Finalised xmlns="5990eb7c-eb5f-49fd-ae54-d31295862111">false</Finalised>
  </documentManagement>
</p:properties>
</file>

<file path=customXml/itemProps1.xml><?xml version="1.0" encoding="utf-8"?>
<ds:datastoreItem xmlns:ds="http://schemas.openxmlformats.org/officeDocument/2006/customXml" ds:itemID="{B78772D1-5ECE-46B4-8298-E654B4BC2C1E}">
  <ds:schemaRefs>
    <ds:schemaRef ds:uri="http://schemas.microsoft.com/sharepoint/v3/contenttype/forms"/>
  </ds:schemaRefs>
</ds:datastoreItem>
</file>

<file path=customXml/itemProps2.xml><?xml version="1.0" encoding="utf-8"?>
<ds:datastoreItem xmlns:ds="http://schemas.openxmlformats.org/officeDocument/2006/customXml" ds:itemID="{5B10893A-83CB-4472-AF74-1AEA4F0BE89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990eb7c-eb5f-49fd-ae54-d3129586211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7FB6FC6-E040-41C1-82E2-14DE2669B701}">
  <ds:schemaRef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5990eb7c-eb5f-49fd-ae54-d31295862111"/>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1523</TotalTime>
  <Words>1786</Words>
  <Application>Microsoft Office PowerPoint</Application>
  <PresentationFormat>On-screen Show (4:3)</PresentationFormat>
  <Paragraphs>234</Paragraphs>
  <Slides>22</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Calibri</vt:lpstr>
      <vt:lpstr>Courier New</vt:lpstr>
      <vt:lpstr>Times New Roman</vt:lpstr>
      <vt:lpstr>Wingdings</vt:lpstr>
      <vt:lpstr>Office Theme</vt:lpstr>
      <vt:lpstr>Live Care Home Bed Capacity</vt:lpstr>
      <vt:lpstr>Why do we need capacity tools?</vt:lpstr>
      <vt:lpstr>The Challenge</vt:lpstr>
      <vt:lpstr>Helping Health &amp; Social Care to Minimise DTOCs DTOC Days Delayed – National (%)</vt:lpstr>
      <vt:lpstr>Helping Health &amp; Social Care to Minimise DTOCs DTOC Days Delayed - National</vt:lpstr>
      <vt:lpstr>The Benefits</vt:lpstr>
      <vt:lpstr>Case Study 1: CarePulse Capacity Management System</vt:lpstr>
      <vt:lpstr>Case Study 1: CarePulse Capacity Management System</vt:lpstr>
      <vt:lpstr>Case Study 1: CarePulse Capacity Management System</vt:lpstr>
      <vt:lpstr>Case Study 1: CarePulse Capacity Management System</vt:lpstr>
      <vt:lpstr>Case Study 1: CarePulse Capacity Management System</vt:lpstr>
      <vt:lpstr>Case Study 2: Optimising Patient Flow Using Capacity Tracker</vt:lpstr>
      <vt:lpstr>Developing the Model</vt:lpstr>
      <vt:lpstr>How to find a care home</vt:lpstr>
      <vt:lpstr>How to update care home capacity in 3 easy steps</vt:lpstr>
      <vt:lpstr>Developing the model in Sheffield</vt:lpstr>
      <vt:lpstr>Mobilisation of the Capacity Tracker Across Sheffield</vt:lpstr>
      <vt:lpstr>Tangible Benefit of Using Capacity Tracker in Sheffield FT</vt:lpstr>
      <vt:lpstr>Applying our collaborative co-design approach</vt:lpstr>
      <vt:lpstr>Emerging Benefits</vt:lpstr>
      <vt:lpstr>Case Study 2: Capacity Tracker</vt:lpstr>
      <vt:lpstr>Questions?</vt:lpstr>
    </vt:vector>
  </TitlesOfParts>
  <Company>IMS3</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Holt, Ruth</dc:creator>
  <cp:lastModifiedBy>Jozsef Gecsei</cp:lastModifiedBy>
  <cp:revision>81</cp:revision>
  <dcterms:created xsi:type="dcterms:W3CDTF">2018-08-20T15:48:49Z</dcterms:created>
  <dcterms:modified xsi:type="dcterms:W3CDTF">2018-09-21T15:07:40Z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0x010100C6FFFEA5DC86894D9E748592056826B3</vt:lpwstr>
  </property>
</Properties>
</file>