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7" r:id="rId5"/>
    <p:sldId id="2147468761" r:id="rId6"/>
    <p:sldId id="2147468736" r:id="rId7"/>
    <p:sldId id="2147468738" r:id="rId8"/>
    <p:sldId id="2147468741" r:id="rId9"/>
    <p:sldId id="2147468759" r:id="rId10"/>
    <p:sldId id="2147468758" r:id="rId11"/>
    <p:sldId id="2147468725" r:id="rId12"/>
    <p:sldId id="2145706678" r:id="rId13"/>
    <p:sldId id="2147468727" r:id="rId14"/>
    <p:sldId id="2147468762" r:id="rId15"/>
    <p:sldId id="2145706714" r:id="rId16"/>
    <p:sldId id="21457063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9A2ED2-C03E-4E7A-9E94-AE3CBF5BE4ED}">
          <p14:sldIdLst>
            <p14:sldId id="257"/>
            <p14:sldId id="2147468761"/>
            <p14:sldId id="2147468736"/>
            <p14:sldId id="2147468738"/>
            <p14:sldId id="2147468741"/>
            <p14:sldId id="2147468759"/>
            <p14:sldId id="2147468758"/>
            <p14:sldId id="2147468725"/>
            <p14:sldId id="2145706678"/>
            <p14:sldId id="2147468727"/>
            <p14:sldId id="2147468762"/>
            <p14:sldId id="2145706714"/>
            <p14:sldId id="21457063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23EC5D-F3A6-6341-8D2A-A0EC71F91A1C}" name="Ruth Allman" initials="RA" userId="S::ruth.allman@cqc.org.uk::70eaed04-5884-44c0-9f90-3ca478c44ca8" providerId="AD"/>
  <p188:author id="{D63BD977-9F3B-4ED1-1EFF-4F1D812CDC18}" name="Ayse Sema" initials="AS" userId="S::Ayse.Sema@cqc.org.uk::3c613111-aee0-4e60-aa86-e223aff8f3b2" providerId="AD"/>
  <p188:author id="{D1854FAC-096C-3F8E-37B7-5210A231C8C8}" name="Eve Redmond" initials="ER" userId="S::eve.redmond@cqc.org.uk::84b60f81-f914-4628-ad7f-e2de088dadba" providerId="AD"/>
  <p188:author id="{EAC647BE-C5DD-02F9-57E9-0F10AACAE064}" name="Katie Pringle" initials="KP" userId="S::katie.pringle@cqc.org.uk::d5e85bc4-152f-4e07-98b1-b742dc633a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5F3"/>
    <a:srgbClr val="E0007A"/>
    <a:srgbClr val="743669"/>
    <a:srgbClr val="F4C8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245"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A7AAA-5F69-418A-9D2E-65F32AFE0AE0}" type="datetimeFigureOut">
              <a:rPr lang="en-GB" smtClean="0"/>
              <a:t>06/03/2025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D7D8A-16B4-4676-B5A0-30152BBB0C5B}" type="slidenum">
              <a:rPr lang="en-GB" smtClean="0"/>
              <a:t>‹#›</a:t>
            </a:fld>
            <a:endParaRPr lang="en-GB"/>
          </a:p>
        </p:txBody>
      </p:sp>
    </p:spTree>
    <p:extLst>
      <p:ext uri="{BB962C8B-B14F-4D97-AF65-F5344CB8AC3E}">
        <p14:creationId xmlns:p14="http://schemas.microsoft.com/office/powerpoint/2010/main" val="144919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arequalitycomm.medium.com/restrictive-practice-a-failure-of-person-centred-care-planning-b9ab188296c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qc.org.uk/guidance-providers/autistic-people-learning-disability/right-support-right-care-right-cultur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qc.org.uk/news/cqc-lead-independent-care-education-and-treatment-reviews-2-year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qc.govocal.com/en-GB/"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qc.org.uk/publications/review-cqcs-single-assessment-framework-and-its-implement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gital.nhs.uk/data-and-information/publications/statistical/adult-social-care-activity-and-finance-report/2022-23/requests-for-support#key-finding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arequalitycomm.medium.com/restrictive-practice-a-failure-of-person-centred-care-planning-b9ab188296c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105860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a:ea typeface="Calibri"/>
              <a:cs typeface="Calibri"/>
            </a:endParaRPr>
          </a:p>
          <a:p>
            <a:r>
              <a:rPr lang="en-US" b="1">
                <a:ea typeface="Calibri"/>
                <a:cs typeface="Calibri"/>
              </a:rPr>
              <a:t>Workforce </a:t>
            </a:r>
          </a:p>
          <a:p>
            <a:pPr marL="171450" indent="-171450">
              <a:buFont typeface="Arial"/>
              <a:buChar char="•"/>
            </a:pPr>
            <a:r>
              <a:rPr lang="en-US"/>
              <a:t>Data that care homes have submitted to us through our provider information return shows that estimated staff vacancy rates in care homes continued to fall throughout 2023/24, reducing to 5.4% by the end of the year. This is the lowest rate of staff vacancies in care homes in the last 3 years. </a:t>
            </a:r>
            <a:endParaRPr lang="en-US">
              <a:cs typeface="Calibri"/>
            </a:endParaRPr>
          </a:p>
          <a:p>
            <a:pPr marL="171450" indent="-171450">
              <a:buFont typeface="Arial"/>
              <a:buChar char="•"/>
            </a:pPr>
            <a:r>
              <a:rPr lang="en-US"/>
              <a:t>The age of the workforce is a concern across all regions: nationally, 27% of workers who provide direct care are aged over 55, and therefore likely to leave the workforce relatively soon.</a:t>
            </a:r>
            <a:endParaRPr lang="en-US">
              <a:cs typeface="Calibri"/>
            </a:endParaRPr>
          </a:p>
          <a:p>
            <a:pPr marL="171450" indent="-171450">
              <a:buFont typeface="Arial"/>
              <a:buChar char="•"/>
            </a:pPr>
            <a:r>
              <a:rPr lang="en-US"/>
              <a:t>Increases in international recruitment showed signs of levelling off over 2023/24, and there has been a steep fall in the number of overseas workers applying for health and care worker visas – representing an 81% decrease in the period April to July 2024 compared with the same period in 2023.</a:t>
            </a:r>
            <a:endParaRPr lang="en-US">
              <a:ea typeface="Calibri"/>
              <a:cs typeface="Calibri"/>
            </a:endParaRPr>
          </a:p>
          <a:p>
            <a:pPr marL="171450" indent="-171450">
              <a:buFont typeface="Arial"/>
              <a:buChar char="•"/>
            </a:pPr>
            <a:r>
              <a:rPr lang="en-US"/>
              <a:t>In 2023/24, we </a:t>
            </a:r>
            <a:r>
              <a:rPr lang="en-US" err="1"/>
              <a:t>amade</a:t>
            </a:r>
            <a:r>
              <a:rPr lang="en-US"/>
              <a:t> 106 referrals to partner agencies regarding concerns about modern slavery and </a:t>
            </a:r>
            <a:r>
              <a:rPr lang="en-US" err="1"/>
              <a:t>labour</a:t>
            </a:r>
            <a:r>
              <a:rPr lang="en-US"/>
              <a:t> exploitation – nearly 3 times as many as last year.</a:t>
            </a:r>
            <a:endParaRPr lang="en-US">
              <a:cs typeface="Calibri"/>
            </a:endParaRPr>
          </a:p>
          <a:p>
            <a:pPr marL="171450" indent="-171450">
              <a:buFont typeface="Arial"/>
              <a:buChar char="•"/>
            </a:pPr>
            <a:endParaRPr lang="en-US">
              <a:ea typeface="Calibri"/>
              <a:cs typeface="Calibri"/>
            </a:endParaRPr>
          </a:p>
          <a:p>
            <a:r>
              <a:rPr lang="en-US" b="1">
                <a:ea typeface="Calibri"/>
                <a:cs typeface="Calibri"/>
              </a:rPr>
              <a:t>Care for autistic people and people living with a learning disability</a:t>
            </a:r>
          </a:p>
          <a:p>
            <a:pPr marL="171450" indent="-171450">
              <a:buFont typeface="Arial"/>
              <a:buChar char="•"/>
            </a:pPr>
            <a:r>
              <a:rPr lang="en-US"/>
              <a:t>An area of key concern that we highlighted in our State of Care report, is care for autistic people and people living with a learning disability. </a:t>
            </a:r>
          </a:p>
          <a:p>
            <a:pPr marL="171450" indent="-171450">
              <a:buFont typeface="Arial"/>
              <a:buChar char="•"/>
            </a:pPr>
            <a:r>
              <a:rPr lang="en-US"/>
              <a:t>Our </a:t>
            </a:r>
            <a:r>
              <a:rPr lang="en-US" u="sng">
                <a:hlinkClick r:id="rId3"/>
              </a:rPr>
              <a:t>cross-sector policy position on restrictive practice</a:t>
            </a:r>
            <a:r>
              <a:rPr lang="en-US"/>
              <a:t> makes clear that in all services we expect care to be person-</a:t>
            </a:r>
            <a:r>
              <a:rPr lang="en-US" err="1"/>
              <a:t>centred</a:t>
            </a:r>
            <a:r>
              <a:rPr lang="en-US"/>
              <a:t> and that providers promote a culture that supports recovery, builds trust, and protects and promotes the safety, wellbeing and human rights of all people using services.</a:t>
            </a:r>
            <a:endParaRPr lang="en-US">
              <a:ea typeface="Calibri"/>
              <a:cs typeface="Calibri"/>
            </a:endParaRPr>
          </a:p>
          <a:p>
            <a:pPr marL="171450" indent="-171450">
              <a:buFont typeface="Arial"/>
              <a:buChar char="•"/>
            </a:pPr>
            <a:r>
              <a:rPr lang="en-US"/>
              <a:t>Through our inspections and the information we receive, we know that people with a learning disability and autistic people are too often subject to various forms of restrictive practice, including the inappropriate use of chemical restraint and extreme restraint in the form of intubation.</a:t>
            </a:r>
            <a:endParaRPr lang="en-US">
              <a:cs typeface="Calibri"/>
            </a:endParaRPr>
          </a:p>
          <a:p>
            <a:pPr marL="171450" indent="-171450">
              <a:buFont typeface="Arial"/>
              <a:buChar char="•"/>
            </a:pPr>
            <a:r>
              <a:rPr lang="en-US"/>
              <a:t>On average, around 15% to 20% more residents had restraint or restriction in their care plan in care homes where over half of residents had been recorded as autistic or having a learning disability compared with care homes where no residents were recorded as being autistic or having a learning disability.</a:t>
            </a:r>
            <a:endParaRPr lang="en-US">
              <a:cs typeface="Calibri"/>
            </a:endParaRPr>
          </a:p>
          <a:p>
            <a:endParaRPr lang="en-US">
              <a:ea typeface="Calibri"/>
              <a:cs typeface="Calibri"/>
            </a:endParaRPr>
          </a:p>
          <a:p>
            <a:pPr marL="171450" indent="-171450">
              <a:buFont typeface="Arial"/>
              <a:buChar char="•"/>
            </a:pPr>
            <a:endParaRPr lang="en-US">
              <a:ea typeface="Calibri"/>
              <a:cs typeface="Calibri"/>
            </a:endParaRPr>
          </a:p>
          <a:p>
            <a:r>
              <a:rPr lang="en-US"/>
              <a:t>However, despite the challenges described in this report, outstanding adult social care providers are putting people at the heart of all decision making. Analysis of a small sample of inspection reports published in 2023/24 of services rated as outstanding highlights that person-</a:t>
            </a:r>
            <a:r>
              <a:rPr lang="en-US" err="1"/>
              <a:t>centred</a:t>
            </a:r>
            <a:r>
              <a:rPr lang="en-US"/>
              <a:t> care, delivered with compassion and integrity, still makes a big difference to people’s lives. One prominent theme from our analysis was that these outstanding services placed a focus on understanding people on an individual level to provide care and support that best meets their needs.</a:t>
            </a:r>
            <a:endParaRPr lang="en-US">
              <a:ea typeface="Calibri" panose="020F0502020204030204"/>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C12E9-F12A-4AFE-BB04-BC660A3EAC88}"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49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b="1" kern="100">
                <a:effectLst/>
                <a:latin typeface="Arial" panose="020B0604020202020204" pitchFamily="34" charset="0"/>
                <a:ea typeface="Calibri" panose="020F0502020204030204" pitchFamily="34" charset="0"/>
                <a:cs typeface="Times New Roman" panose="02020603050405020304" pitchFamily="18" charset="0"/>
              </a:rPr>
              <a:t>This slide allows you an opportunity to link back to the audience and connect with how we as a regulator continue to advocate for ASC. You likely won’t have time to cover all of these areas in detail, but context below if needed. </a:t>
            </a:r>
          </a:p>
          <a:p>
            <a:pPr marL="285750" indent="-285750">
              <a:buFont typeface="Arial" panose="020B0604020202020204" pitchFamily="34" charset="0"/>
              <a:buChar char="•"/>
            </a:pPr>
            <a:endParaRPr lang="en-GB" sz="1800" kern="10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As the independent regulator of health and social care, we are in a unique position to offer intelligence from our regulatory and wider thematic work.</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Prevention, access to personalised community social care, access to robust data, a sustainable social care workforce, a choice how care and support is given, and proper integration with community health services when needed are all a part of reforming adult social care, creating the national care service, and the wider system it works within.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In our 10 Year Plan consultation response we spoke of how joined-up working, targeted digital developments to address inequalities and robust training and investment in the health and social care workforce are vital improvements to be made to deliver quality care to those that need it.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Reforms to the adult social care sector as a whole will rely on wider work than what can be introduced via government policy. The Care Quality Commission have a wider strategic aim to use our regulatory work to encourage innovation and improvement across the health and social care sectors.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We have also had extensive discussions with the Department regarding workforce and market sustainability, strengthening the Care Act 2014 and improving technology and data access, all of which we hope to see as focused themes within this commission. In our approach to regulation, we take a national and local approach, in particular seeing how placed-based approaches can make a difference in local authority and integrated care systems, and the role of devolution in relation to provision.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Our own strategy focuses on people and communities, safety through learning and improving services and care. An example of work incorporating these themes is the development of our cross-sector dementia strategy shaped by the central question, ‘How can CQC use its role to improve the experience of using health and social care services for people living with dementia and their carers?’ The first phase of our project has involved speaking with a range of stakeholders, including people with lived experience of dementia and their carers.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Adult social care services include a range of diverse and complex settings, including those for autistic people and people with a learning disability. Our guidance </a:t>
            </a:r>
            <a:r>
              <a:rPr lang="en-GB" sz="1800" u="sng" kern="10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Right support, right care, right culture</a:t>
            </a:r>
            <a:r>
              <a:rPr lang="en-GB" sz="1800" kern="100">
                <a:effectLst/>
                <a:latin typeface="Arial" panose="020B0604020202020204" pitchFamily="34" charset="0"/>
                <a:ea typeface="Calibri" panose="020F0502020204030204" pitchFamily="34" charset="0"/>
                <a:cs typeface="Times New Roman" panose="02020603050405020304" pitchFamily="18" charset="0"/>
              </a:rPr>
              <a:t> is a resource we would expect services who provide care to autistic people and people with a learning disability to adhere to, ensuring settings maximise people’s choice and independence, provide person centred care and that the attitudes and behaviours of leaders and staff empower people to lead confident and inclusive lives. This guidance applies to already-existing services and new services, and should be taken into account by commissioners, thus acting as a tool that can support the shaping of the adult social care market and mental health commissioning within a community.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As well as having the right settings to deliver care, reducing unnecessary hospital admissions and enabling well-timed discharge and ensuring autistic people and people with a learning disability have their needs effectively met requires a proactive, collaborative approach between health and social care services. </a:t>
            </a:r>
            <a:br>
              <a:rPr lang="en-GB" sz="1800" kern="100">
                <a:effectLst/>
                <a:latin typeface="Arial" panose="020B0604020202020204" pitchFamily="34" charset="0"/>
                <a:ea typeface="Calibri" panose="020F0502020204030204" pitchFamily="34" charset="0"/>
                <a:cs typeface="Times New Roman" panose="02020603050405020304" pitchFamily="18" charset="0"/>
              </a:rPr>
            </a:br>
            <a:r>
              <a:rPr lang="en-GB" sz="1800" kern="100">
                <a:effectLst/>
                <a:latin typeface="Arial" panose="020B0604020202020204" pitchFamily="34" charset="0"/>
                <a:ea typeface="Calibri" panose="020F0502020204030204" pitchFamily="34" charset="0"/>
                <a:cs typeface="Times New Roman" panose="02020603050405020304" pitchFamily="18" charset="0"/>
              </a:rPr>
              <a:t>Our </a:t>
            </a:r>
            <a:r>
              <a:rPr lang="en-GB" sz="1800" u="sng" kern="10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Independent Care (Education) and Treatment Review (IC(E)TR) programme</a:t>
            </a:r>
            <a:r>
              <a:rPr lang="en-GB" sz="1800" kern="100">
                <a:effectLst/>
                <a:latin typeface="Arial" panose="020B0604020202020204" pitchFamily="34" charset="0"/>
                <a:ea typeface="Calibri" panose="020F0502020204030204" pitchFamily="34" charset="0"/>
                <a:cs typeface="Times New Roman" panose="02020603050405020304" pitchFamily="18" charset="0"/>
              </a:rPr>
              <a:t> also aims to minimise the long-term segregation of autistic people and people with a learning disability. It is directly shining a light on the lack of good quality community provision for this group when accessing care and support for their needs.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100">
                <a:effectLst/>
                <a:latin typeface="Arial" panose="020B0604020202020204" pitchFamily="34" charset="0"/>
                <a:ea typeface="Calibri" panose="020F0502020204030204" pitchFamily="34" charset="0"/>
                <a:cs typeface="Times New Roman" panose="02020603050405020304" pitchFamily="18" charset="0"/>
              </a:rPr>
              <a:t>Proper and proportionate oversight of the social care market is a crucial dimension for creating quality, sustainability and continuity of care. Our market oversight function has a wealth of understanding and evidence for regulation and oversight.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01D7D8A-16B4-4676-B5A0-30152BBB0C5B}" type="slidenum">
              <a:rPr lang="en-GB" smtClean="0"/>
              <a:t>11</a:t>
            </a:fld>
            <a:endParaRPr lang="en-GB"/>
          </a:p>
        </p:txBody>
      </p:sp>
    </p:spTree>
    <p:extLst>
      <p:ext uri="{BB962C8B-B14F-4D97-AF65-F5344CB8AC3E}">
        <p14:creationId xmlns:p14="http://schemas.microsoft.com/office/powerpoint/2010/main" val="89204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There are lots of ways you can keep up with our activity, </a:t>
            </a:r>
            <a:r>
              <a:rPr lang="en-GB" sz="1300" b="1"/>
              <a:t>in addition to usual relationships and contacts. </a:t>
            </a:r>
          </a:p>
          <a:p>
            <a:endParaRPr lang="en-GB" sz="1300" b="1">
              <a:ea typeface="Calibri"/>
              <a:cs typeface="Calibri"/>
            </a:endParaRPr>
          </a:p>
          <a:p>
            <a:r>
              <a:rPr lang="en-US"/>
              <a:t>We will continue to engage through our established channels, including our Regulatory Approach Advisory Group, online engagement sessions and our </a:t>
            </a:r>
            <a:r>
              <a:rPr lang="en-US">
                <a:hlinkClick r:id="rId3"/>
              </a:rPr>
              <a:t>online participation platform</a:t>
            </a:r>
            <a:r>
              <a:rPr lang="en-US"/>
              <a:t>. Opportunities to engage are shared through our provider bulletins. </a:t>
            </a:r>
          </a:p>
          <a:p>
            <a:endParaRPr lang="en-GB" sz="1300">
              <a:latin typeface="Calibri" panose="020F0502020204030204"/>
              <a:ea typeface="Calibri" panose="020F0502020204030204"/>
              <a:cs typeface="Calibri" panose="020F0502020204030204"/>
            </a:endParaRPr>
          </a:p>
          <a:p>
            <a:r>
              <a:rPr lang="en-GB" sz="2000" b="1" i="0">
                <a:effectLst/>
                <a:highlight>
                  <a:srgbClr val="FFFFFF"/>
                </a:highlight>
                <a:latin typeface="-apple-system"/>
              </a:rPr>
              <a:t>Improving how we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Helvetica" panose="020B0604020202020204" pitchFamily="34" charset="0"/>
                <a:ea typeface="Aptos" panose="020B0004020202020204" pitchFamily="34" charset="0"/>
                <a:cs typeface="Aptos" panose="020B0004020202020204" pitchFamily="34" charset="0"/>
              </a:rPr>
              <a:t>We have created a new area on our website to help you stay up to date with how we are improving how we work. This includes the latest news on our improvement work, how we're working with you, opportunities to help shape our work, an update on inspection report publishing, and more.</a:t>
            </a:r>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sz="1300"/>
          </a:p>
          <a:p>
            <a:endParaRPr lang="en-GB"/>
          </a:p>
        </p:txBody>
      </p:sp>
      <p:sp>
        <p:nvSpPr>
          <p:cNvPr id="4" name="Slide Number Placeholder 3"/>
          <p:cNvSpPr>
            <a:spLocks noGrp="1"/>
          </p:cNvSpPr>
          <p:nvPr>
            <p:ph type="sldNum" sz="quarter" idx="5"/>
          </p:nvPr>
        </p:nvSpPr>
        <p:spPr/>
        <p:txBody>
          <a:bodyPr/>
          <a:lstStyle/>
          <a:p>
            <a:pPr marL="0" marR="0" lvl="0" indent="0" algn="r" defTabSz="483032"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rPr>
              <a:pPr marL="0" marR="0" lvl="0" indent="0" algn="r" defTabSz="483032" rtl="0" eaLnBrk="0" fontAlgn="base" latinLnBrk="0" hangingPunct="0">
                <a:lnSpc>
                  <a:spcPct val="100000"/>
                </a:lnSpc>
                <a:spcBef>
                  <a:spcPct val="0"/>
                </a:spcBef>
                <a:spcAft>
                  <a:spcPct val="0"/>
                </a:spcAft>
                <a:buClrTx/>
                <a:buSzTx/>
                <a:buFontTx/>
                <a:buNone/>
                <a:tabLst/>
                <a:defRPr/>
              </a:pPr>
              <a:t>12</a:t>
            </a:fld>
            <a:endParaRPr kumimoji="0" lang="en-GB" sz="2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393269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3637580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Opportunity for you to speak directly to the ASC audience on why you took the role at CQC, your experience and how that aligns with the ASC world</a:t>
            </a:r>
          </a:p>
        </p:txBody>
      </p:sp>
      <p:sp>
        <p:nvSpPr>
          <p:cNvPr id="4" name="Slide Number Placeholder 3"/>
          <p:cNvSpPr>
            <a:spLocks noGrp="1"/>
          </p:cNvSpPr>
          <p:nvPr>
            <p:ph type="sldNum" sz="quarter" idx="5"/>
          </p:nvPr>
        </p:nvSpPr>
        <p:spPr/>
        <p:txBody>
          <a:bodyPr/>
          <a:lstStyle/>
          <a:p>
            <a:fld id="{C01D7D8A-16B4-4676-B5A0-30152BBB0C5B}" type="slidenum">
              <a:rPr lang="en-GB" smtClean="0"/>
              <a:t>2</a:t>
            </a:fld>
            <a:endParaRPr lang="en-GB"/>
          </a:p>
        </p:txBody>
      </p:sp>
    </p:spTree>
    <p:extLst>
      <p:ext uri="{BB962C8B-B14F-4D97-AF65-F5344CB8AC3E}">
        <p14:creationId xmlns:p14="http://schemas.microsoft.com/office/powerpoint/2010/main" val="43748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92772-8AF3-11DD-8725-CA9B94D21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DEABE-7074-95EF-6847-5C5A1D595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B7881-4E16-62F3-62E2-767D3527F8C2}"/>
              </a:ext>
            </a:extLst>
          </p:cNvPr>
          <p:cNvSpPr>
            <a:spLocks noGrp="1"/>
          </p:cNvSpPr>
          <p:nvPr>
            <p:ph type="body" idx="1"/>
          </p:nvPr>
        </p:nvSpPr>
        <p:spPr/>
        <p:txBody>
          <a:bodyPr/>
          <a:lstStyle/>
          <a:p>
            <a:pPr marL="0" indent="0" algn="l">
              <a:buFont typeface="Arial" panose="020B0604020202020204" pitchFamily="34" charset="0"/>
              <a:buNone/>
            </a:pPr>
            <a:r>
              <a:rPr lang="en-US" b="1" i="0">
                <a:solidFill>
                  <a:srgbClr val="212121"/>
                </a:solidFill>
                <a:effectLst/>
                <a:latin typeface="Open Sans" panose="020B0606030504020204" pitchFamily="34" charset="0"/>
              </a:rPr>
              <a:t>This slide is animated</a:t>
            </a:r>
          </a:p>
          <a:p>
            <a:pPr marL="0" indent="0" algn="l">
              <a:buFont typeface="Arial" panose="020B0604020202020204" pitchFamily="34" charset="0"/>
              <a:buNone/>
            </a:pPr>
            <a:endParaRPr lang="en-US" b="1" i="0">
              <a:solidFill>
                <a:srgbClr val="212121"/>
              </a:solidFill>
              <a:effectLst/>
              <a:latin typeface="Open Sans" panose="020B0606030504020204" pitchFamily="34" charset="0"/>
            </a:endParaRPr>
          </a:p>
          <a:p>
            <a:pPr marL="0" indent="0" algn="l">
              <a:buFont typeface="Arial" panose="020B0604020202020204" pitchFamily="34" charset="0"/>
              <a:buNone/>
            </a:pPr>
            <a:r>
              <a:rPr lang="en-US" b="0" i="0">
                <a:solidFill>
                  <a:srgbClr val="212121"/>
                </a:solidFill>
                <a:effectLst/>
                <a:latin typeface="Open Sans" panose="020B0606030504020204" pitchFamily="34" charset="0"/>
              </a:rPr>
              <a:t>Setting the scene for acknowleging the challenges CQC has faced over the last year, but there is a plan for moving forward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12121"/>
              </a:solidFill>
              <a:effectLst/>
              <a:latin typeface="Open Sans" panose="020B0606030504020204" pitchFamily="34" charset="0"/>
            </a:endParaRPr>
          </a:p>
          <a:p>
            <a:pPr marL="0" indent="0" algn="l">
              <a:buFont typeface="Arial" panose="020B0604020202020204" pitchFamily="34" charset="0"/>
              <a:buNone/>
            </a:pPr>
            <a:endParaRPr lang="en-US" b="0" i="0">
              <a:solidFill>
                <a:srgbClr val="212121"/>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242F11F2-1BE3-48DA-C638-42868BD701A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00217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DEF62-D815-E464-6095-DB680E364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1D019-2FCE-F872-2681-6DB8E63C4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FC211-5AB6-56D8-6F76-79D6BA97EAD3}"/>
              </a:ext>
            </a:extLst>
          </p:cNvPr>
          <p:cNvSpPr>
            <a:spLocks noGrp="1"/>
          </p:cNvSpPr>
          <p:nvPr>
            <p:ph type="body" idx="1"/>
          </p:nvPr>
        </p:nvSpPr>
        <p:spPr/>
        <p:txBody>
          <a:bodyPr/>
          <a:lstStyle/>
          <a:p>
            <a:pPr algn="l"/>
            <a:r>
              <a:rPr lang="en-US" b="1" i="0">
                <a:solidFill>
                  <a:srgbClr val="212121"/>
                </a:solidFill>
                <a:effectLst/>
                <a:latin typeface="Open Sans" panose="020B0606030504020204" pitchFamily="34" charset="0"/>
              </a:rPr>
              <a:t>Leadership and expertise </a:t>
            </a:r>
          </a:p>
          <a:p>
            <a:pPr algn="l"/>
            <a:endParaRPr lang="en-US" b="1" i="0">
              <a:solidFill>
                <a:srgbClr val="212121"/>
              </a:solidFill>
              <a:effectLst/>
              <a:latin typeface="Open Sans" panose="020B0606030504020204" pitchFamily="34" charset="0"/>
            </a:endParaRPr>
          </a:p>
          <a:p>
            <a:pPr marL="171450" indent="-17145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I was appointed as CEO and we have started recruitment for 4 permanent Chief Inspectors expected to start in the Spring.</a:t>
            </a:r>
          </a:p>
          <a:p>
            <a:pPr marL="171450" indent="-171450" algn="l">
              <a:buFont typeface="Arial" panose="020B0604020202020204" pitchFamily="34" charset="0"/>
              <a:buChar char="•"/>
            </a:pPr>
            <a:r>
              <a:rPr lang="en-US" altLang="en-US" sz="1200">
                <a:latin typeface="Arial"/>
                <a:ea typeface="ヒラギノ角ゴ Pro W3"/>
              </a:rPr>
              <a:t>They will lead on regulation and improvement in hospitals, primary care, mental health services and adult social care services. </a:t>
            </a:r>
          </a:p>
          <a:p>
            <a:pPr marL="171450" indent="-171450" algn="l">
              <a:buFont typeface="Arial" panose="020B0604020202020204" pitchFamily="34" charset="0"/>
              <a:buChar char="•"/>
            </a:pPr>
            <a:r>
              <a:rPr lang="en-US" altLang="en-US" sz="1200">
                <a:latin typeface="Arial"/>
                <a:ea typeface="ヒラギノ角ゴ Pro W3"/>
              </a:rPr>
              <a:t>We will align our assessment teams under Chief Inspectors and around areas of sector expertise. </a:t>
            </a:r>
          </a:p>
          <a:p>
            <a:pPr marL="171450" indent="-171450" algn="l">
              <a:buFont typeface="Arial" panose="020B0604020202020204" pitchFamily="34" charset="0"/>
              <a:buChar char="•"/>
            </a:pPr>
            <a:r>
              <a:rPr lang="en-US" altLang="en-US" sz="1200">
                <a:latin typeface="Arial"/>
                <a:ea typeface="ヒラギノ角ゴ Pro W3"/>
              </a:rPr>
              <a:t>We are further integrating our operations and regulatory leadership teams to reflect recommendations made in the independent reports.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12121"/>
                </a:solidFill>
                <a:effectLst/>
                <a:latin typeface="Open Sans" panose="020B0606030504020204" pitchFamily="34" charset="0"/>
              </a:rPr>
              <a:t>We have invested £2 million to support resourcing our assessment workforce and increasing inspection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212121"/>
                </a:solidFill>
                <a:effectLst/>
                <a:latin typeface="Open Sans" panose="020B0606030504020204" pitchFamily="34" charset="0"/>
              </a:rPr>
              <a:t>Included here: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212121"/>
                </a:solidFill>
                <a:effectLst/>
                <a:latin typeface="Open Sans" panose="020B0606030504020204" pitchFamily="34" charset="0"/>
              </a:rPr>
              <a:t>One foundational improvement – integrating operations and regulatory leadership </a:t>
            </a:r>
          </a:p>
          <a:p>
            <a:pPr marL="0" indent="0" algn="l">
              <a:buFont typeface="Arial" panose="020B0604020202020204" pitchFamily="34" charset="0"/>
              <a:buNone/>
            </a:pPr>
            <a:endParaRPr lang="en-US" altLang="en-US" sz="1200">
              <a:latin typeface="Arial"/>
              <a:ea typeface="ヒラギノ角ゴ Pro W3"/>
            </a:endParaRPr>
          </a:p>
        </p:txBody>
      </p:sp>
      <p:sp>
        <p:nvSpPr>
          <p:cNvPr id="4" name="Slide Number Placeholder 3">
            <a:extLst>
              <a:ext uri="{FF2B5EF4-FFF2-40B4-BE49-F238E27FC236}">
                <a16:creationId xmlns:a16="http://schemas.microsoft.com/office/drawing/2014/main" id="{0F17D072-AD94-7DC1-CD59-77A8716E72B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833011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590D-A17F-918B-6ACA-F8439743F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40328-BA0A-FA4C-8B46-70343FF3A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CD629-10A2-834A-A4AC-05A9DC438550}"/>
              </a:ext>
            </a:extLst>
          </p:cNvPr>
          <p:cNvSpPr>
            <a:spLocks noGrp="1"/>
          </p:cNvSpPr>
          <p:nvPr>
            <p:ph type="body" idx="1"/>
          </p:nvPr>
        </p:nvSpPr>
        <p:spPr/>
        <p:txBody>
          <a:bodyPr/>
          <a:lstStyle/>
          <a:p>
            <a:pPr algn="l">
              <a:lnSpc>
                <a:spcPts val="2550"/>
              </a:lnSpc>
              <a:spcAft>
                <a:spcPts val="1800"/>
              </a:spcAft>
            </a:pPr>
            <a:r>
              <a:rPr lang="en-US" b="0" i="0">
                <a:solidFill>
                  <a:srgbClr val="212121"/>
                </a:solidFill>
                <a:effectLst/>
                <a:latin typeface="Open Sans" panose="020B0606030504020204" pitchFamily="34" charset="0"/>
              </a:rPr>
              <a:t>We commissioned the Care Provider Alliance (CPA) last autumn to review our single assessment framework alongside the review by </a:t>
            </a:r>
            <a:r>
              <a:rPr lang="en-US" b="0" i="0" u="sng">
                <a:solidFill>
                  <a:srgbClr val="004D90"/>
                </a:solidFill>
                <a:effectLst/>
                <a:latin typeface="Open Sans" panose="020B0606030504020204" pitchFamily="34" charset="0"/>
                <a:hlinkClick r:id="rId3"/>
              </a:rPr>
              <a:t>Professor Sir Mike Richards</a:t>
            </a:r>
            <a:r>
              <a:rPr lang="en-US" b="0" i="0">
                <a:solidFill>
                  <a:srgbClr val="212121"/>
                </a:solidFill>
                <a:effectLst/>
                <a:latin typeface="Open Sans" panose="020B0606030504020204" pitchFamily="34" charset="0"/>
              </a:rPr>
              <a:t>. We are grateful to the members of the CPA who took part in and supported this work.</a:t>
            </a:r>
          </a:p>
          <a:p>
            <a:pPr algn="l">
              <a:lnSpc>
                <a:spcPts val="2550"/>
              </a:lnSpc>
              <a:spcAft>
                <a:spcPts val="1800"/>
              </a:spcAft>
            </a:pPr>
            <a:endParaRPr lang="en-US" b="0" i="0">
              <a:solidFill>
                <a:srgbClr val="212121"/>
              </a:solidFill>
              <a:effectLst/>
              <a:latin typeface="Open Sans" panose="020B0606030504020204" pitchFamily="34" charset="0"/>
            </a:endParaRPr>
          </a:p>
          <a:p>
            <a:pPr algn="l">
              <a:lnSpc>
                <a:spcPts val="2100"/>
              </a:lnSpc>
              <a:spcBef>
                <a:spcPts val="1800"/>
              </a:spcBef>
              <a:spcAft>
                <a:spcPts val="1800"/>
              </a:spcAft>
            </a:pPr>
            <a:r>
              <a:rPr lang="en-US" b="0" i="0">
                <a:solidFill>
                  <a:srgbClr val="212121"/>
                </a:solidFill>
                <a:effectLst/>
                <a:latin typeface="Open Sans" panose="020B0606030504020204" pitchFamily="34" charset="0"/>
              </a:rPr>
              <a:t>The review examined the perspectives of adult social care providers of the assessment framework and what they want from regulation by CQC. It also raised provider concerns about assessment, registration, and backlogs.</a:t>
            </a:r>
          </a:p>
          <a:p>
            <a:pPr algn="l">
              <a:lnSpc>
                <a:spcPts val="3450"/>
              </a:lnSpc>
              <a:spcBef>
                <a:spcPts val="2400"/>
              </a:spcBef>
              <a:spcAft>
                <a:spcPts val="1800"/>
              </a:spcAft>
            </a:pPr>
            <a:endParaRPr lang="en-US" b="0" i="0">
              <a:solidFill>
                <a:srgbClr val="6C276A"/>
              </a:solidFill>
              <a:effectLst/>
              <a:latin typeface="Open Sans" panose="020B0606030504020204" pitchFamily="34" charset="0"/>
            </a:endParaRPr>
          </a:p>
          <a:p>
            <a:pPr algn="l">
              <a:lnSpc>
                <a:spcPts val="3450"/>
              </a:lnSpc>
              <a:spcBef>
                <a:spcPts val="2400"/>
              </a:spcBef>
              <a:spcAft>
                <a:spcPts val="1800"/>
              </a:spcAft>
            </a:pPr>
            <a:r>
              <a:rPr lang="en-US" b="1" i="0">
                <a:solidFill>
                  <a:srgbClr val="6C276A"/>
                </a:solidFill>
                <a:effectLst/>
                <a:latin typeface="Open Sans" panose="020B0606030504020204" pitchFamily="34" charset="0"/>
              </a:rPr>
              <a:t>Our response</a:t>
            </a:r>
          </a:p>
          <a:p>
            <a:pPr algn="l">
              <a:lnSpc>
                <a:spcPts val="2100"/>
              </a:lnSpc>
              <a:spcBef>
                <a:spcPts val="1800"/>
              </a:spcBef>
              <a:spcAft>
                <a:spcPts val="1800"/>
              </a:spcAft>
            </a:pPr>
            <a:endParaRPr lang="en-US" b="0" i="0">
              <a:solidFill>
                <a:srgbClr val="212121"/>
              </a:solidFill>
              <a:effectLst/>
              <a:latin typeface="Open Sans" panose="020B0606030504020204" pitchFamily="34" charset="0"/>
            </a:endParaRPr>
          </a:p>
          <a:p>
            <a:pPr algn="l">
              <a:lnSpc>
                <a:spcPts val="2100"/>
              </a:lnSpc>
              <a:spcBef>
                <a:spcPts val="1800"/>
              </a:spcBef>
              <a:spcAft>
                <a:spcPts val="1800"/>
              </a:spcAft>
            </a:pPr>
            <a:r>
              <a:rPr lang="en-US" b="0" i="0">
                <a:solidFill>
                  <a:srgbClr val="212121"/>
                </a:solidFill>
                <a:effectLst/>
                <a:latin typeface="Open Sans" panose="020B0606030504020204" pitchFamily="34" charset="0"/>
              </a:rPr>
              <a:t>There are 11 recommendations in the report and key messages in the survey, which we will now work on in more detail to consider their implementation. Some recommendations will be subject to further discussion, policy change or consultation. The recommendations are detailed below.</a:t>
            </a:r>
          </a:p>
          <a:p>
            <a:pPr algn="l">
              <a:lnSpc>
                <a:spcPts val="2100"/>
              </a:lnSpc>
              <a:spcBef>
                <a:spcPts val="1800"/>
              </a:spcBef>
              <a:spcAft>
                <a:spcPts val="1800"/>
              </a:spcAft>
            </a:pPr>
            <a:r>
              <a:rPr lang="en-US" b="0" i="0">
                <a:solidFill>
                  <a:srgbClr val="212121"/>
                </a:solidFill>
                <a:effectLst/>
                <a:latin typeface="Open Sans" panose="020B0606030504020204" pitchFamily="34" charset="0"/>
              </a:rPr>
              <a:t>We are already taking urgent action on our priority improvement workplan to address concerns about our performance on backlogs, assessment frequency, registration delays, and publication of reports. We see good alignment between the recommendations in this report and the work that we have already started to rebuild good regulation.</a:t>
            </a:r>
          </a:p>
          <a:p>
            <a:pPr algn="l">
              <a:lnSpc>
                <a:spcPts val="2100"/>
              </a:lnSpc>
              <a:spcBef>
                <a:spcPts val="1800"/>
              </a:spcBef>
              <a:spcAft>
                <a:spcPts val="1800"/>
              </a:spcAft>
            </a:pPr>
            <a:endParaRPr lang="en-US" b="0" i="0">
              <a:solidFill>
                <a:srgbClr val="212121"/>
              </a:solidFill>
              <a:effectLst/>
              <a:latin typeface="Open Sans" panose="020B0606030504020204" pitchFamily="34" charset="0"/>
            </a:endParaRPr>
          </a:p>
          <a:p>
            <a:pPr algn="l">
              <a:lnSpc>
                <a:spcPts val="2100"/>
              </a:lnSpc>
              <a:spcBef>
                <a:spcPts val="1800"/>
              </a:spcBef>
              <a:spcAft>
                <a:spcPts val="1800"/>
              </a:spcAft>
            </a:pPr>
            <a:r>
              <a:rPr lang="en-US" b="0" i="0">
                <a:solidFill>
                  <a:srgbClr val="212121"/>
                </a:solidFill>
                <a:effectLst/>
                <a:latin typeface="Open Sans" panose="020B0606030504020204" pitchFamily="34" charset="0"/>
              </a:rPr>
              <a:t>As we are currently delivering </a:t>
            </a:r>
            <a:r>
              <a:rPr lang="en-US" b="0" i="0" err="1">
                <a:solidFill>
                  <a:srgbClr val="212121"/>
                </a:solidFill>
                <a:effectLst/>
                <a:latin typeface="Open Sans" panose="020B0606030504020204" pitchFamily="34" charset="0"/>
              </a:rPr>
              <a:t>organisational</a:t>
            </a:r>
            <a:r>
              <a:rPr lang="en-US" b="0" i="0">
                <a:solidFill>
                  <a:srgbClr val="212121"/>
                </a:solidFill>
                <a:effectLst/>
                <a:latin typeface="Open Sans" panose="020B0606030504020204" pitchFamily="34" charset="0"/>
              </a:rPr>
              <a:t> change and improvement, it will be important to consider the CPA report’s recommendations effectively alongside existing work. We are determined to improve providers’ experience of regulation with the development of a handbook which describes what we expect from providers, what they can expect from CQC, as well as giving our staff the tools and time to do their job. We are strengthening sector leadership in CQC and want to continue to work with the CPA to oversee progress. This report provides a good agenda for shared work over the coming months.</a:t>
            </a:r>
          </a:p>
          <a:p>
            <a:pPr algn="l">
              <a:lnSpc>
                <a:spcPts val="2100"/>
              </a:lnSpc>
              <a:spcBef>
                <a:spcPts val="1800"/>
              </a:spcBef>
              <a:spcAft>
                <a:spcPts val="1800"/>
              </a:spcAft>
            </a:pPr>
            <a:endParaRPr lang="en-US" b="0" i="0">
              <a:solidFill>
                <a:srgbClr val="212121"/>
              </a:solidFill>
              <a:effectLst/>
              <a:latin typeface="Open Sans" panose="020B0606030504020204" pitchFamily="34" charset="0"/>
            </a:endParaRPr>
          </a:p>
          <a:p>
            <a:pPr algn="l">
              <a:lnSpc>
                <a:spcPts val="3450"/>
              </a:lnSpc>
              <a:spcBef>
                <a:spcPts val="2400"/>
              </a:spcBef>
              <a:spcAft>
                <a:spcPts val="1800"/>
              </a:spcAft>
            </a:pPr>
            <a:r>
              <a:rPr lang="en-US" b="0" i="0">
                <a:solidFill>
                  <a:srgbClr val="6C276A"/>
                </a:solidFill>
                <a:effectLst/>
                <a:latin typeface="Open Sans" panose="020B0606030504020204" pitchFamily="34" charset="0"/>
              </a:rPr>
              <a:t>Recommendations</a:t>
            </a:r>
          </a:p>
          <a:p>
            <a:pPr algn="l">
              <a:lnSpc>
                <a:spcPts val="2100"/>
              </a:lnSpc>
              <a:buFont typeface="+mj-lt"/>
              <a:buAutoNum type="arabicPeriod"/>
            </a:pPr>
            <a:r>
              <a:rPr lang="en-US" b="0" i="0">
                <a:solidFill>
                  <a:srgbClr val="212121"/>
                </a:solidFill>
                <a:effectLst/>
                <a:latin typeface="Open Sans" panose="020B0606030504020204" pitchFamily="34" charset="0"/>
              </a:rPr>
              <a:t>Create a reduced set of quality statements (the specific numbers suggested by providers were all under 20) and assess all providers on a consistent set of statements for every routine inspection. This should reflect a meaningful reduction in the burden that the assessment framework imposes on providers, rather than condensing the same workload into a smaller set of quality statements.</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The ‘standard set’ of quality statements applied to each service type may flex to the elements of service delivery most relevant to them</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Shared Lives providers were the only group to differ in this regard and would prefer flexible and more frequent assessment drawn from a reduced set of quality statements.</a:t>
            </a:r>
          </a:p>
          <a:p>
            <a:pPr algn="l">
              <a:lnSpc>
                <a:spcPts val="2100"/>
              </a:lnSpc>
              <a:buFont typeface="+mj-lt"/>
              <a:buAutoNum type="arabicPeriod"/>
            </a:pPr>
            <a:r>
              <a:rPr lang="en-US" b="0" i="0">
                <a:solidFill>
                  <a:srgbClr val="212121"/>
                </a:solidFill>
                <a:effectLst/>
                <a:latin typeface="Open Sans" panose="020B0606030504020204" pitchFamily="34" charset="0"/>
              </a:rPr>
              <a:t>Create guidance for each service type at the quality statement level. Each set of guidance should include specific examples of what good and outstanding looks like and highlight where an aspect of a quality statement is not applicable to the service type.</a:t>
            </a:r>
          </a:p>
          <a:p>
            <a:pPr algn="l">
              <a:lnSpc>
                <a:spcPts val="2100"/>
              </a:lnSpc>
              <a:buFont typeface="+mj-lt"/>
              <a:buAutoNum type="arabicPeriod"/>
            </a:pPr>
            <a:r>
              <a:rPr lang="en-US" b="0" i="0">
                <a:solidFill>
                  <a:srgbClr val="212121"/>
                </a:solidFill>
                <a:effectLst/>
                <a:latin typeface="Open Sans" panose="020B0606030504020204" pitchFamily="34" charset="0"/>
              </a:rPr>
              <a:t>Use the information in the Provider Information Return to plan a timeline, CQC staffing, and priorities for assessment.</a:t>
            </a:r>
          </a:p>
          <a:p>
            <a:pPr algn="l">
              <a:lnSpc>
                <a:spcPts val="2100"/>
              </a:lnSpc>
              <a:buFont typeface="+mj-lt"/>
              <a:buAutoNum type="arabicPeriod"/>
            </a:pPr>
            <a:r>
              <a:rPr lang="en-US" b="0" i="0">
                <a:solidFill>
                  <a:srgbClr val="212121"/>
                </a:solidFill>
                <a:effectLst/>
                <a:latin typeface="Open Sans" panose="020B0606030504020204" pitchFamily="34" charset="0"/>
              </a:rPr>
              <a:t>Share this assessment plan, including evidence requests, with providers and give them advance notice of inspection.</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Evidence requests, assessment timelines, and number of inspectors must be reasonable and proportional in their scale of demands on services.</a:t>
            </a:r>
          </a:p>
          <a:p>
            <a:pPr algn="l">
              <a:lnSpc>
                <a:spcPts val="2100"/>
              </a:lnSpc>
              <a:buFont typeface="+mj-lt"/>
              <a:buAutoNum type="arabicPeriod"/>
            </a:pPr>
            <a:r>
              <a:rPr lang="en-US" b="0" i="0">
                <a:solidFill>
                  <a:srgbClr val="212121"/>
                </a:solidFill>
                <a:effectLst/>
                <a:latin typeface="Open Sans" panose="020B0606030504020204" pitchFamily="34" charset="0"/>
              </a:rPr>
              <a:t>Ensure that evidence included in decision-making has been corroborated rather than taken at face value, to produce a balanced appraisal of the service and is not wholly focused on finding issues or risk.</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Detail efforts made to triangulate information in the report.</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Increasing the rate of inspections does not help providers or the public if the assessment process and report are not meaningful and reflective of the findings on the day of inspection.</a:t>
            </a:r>
          </a:p>
          <a:p>
            <a:pPr algn="l">
              <a:lnSpc>
                <a:spcPts val="2100"/>
              </a:lnSpc>
              <a:buFont typeface="+mj-lt"/>
              <a:buAutoNum type="arabicPeriod"/>
            </a:pPr>
            <a:r>
              <a:rPr lang="en-US" b="0" i="0">
                <a:solidFill>
                  <a:srgbClr val="212121"/>
                </a:solidFill>
                <a:effectLst/>
                <a:latin typeface="Open Sans" panose="020B0606030504020204" pitchFamily="34" charset="0"/>
              </a:rPr>
              <a:t>Re-write the reports of providers who have been assessed in the period of time between the implementation of the SAF and the </a:t>
            </a:r>
            <a:r>
              <a:rPr lang="en-US" b="0" i="0" err="1">
                <a:solidFill>
                  <a:srgbClr val="212121"/>
                </a:solidFill>
                <a:effectLst/>
                <a:latin typeface="Open Sans" panose="020B0606030504020204" pitchFamily="34" charset="0"/>
              </a:rPr>
              <a:t>stabilisation</a:t>
            </a:r>
            <a:r>
              <a:rPr lang="en-US" b="0" i="0">
                <a:solidFill>
                  <a:srgbClr val="212121"/>
                </a:solidFill>
                <a:effectLst/>
                <a:latin typeface="Open Sans" panose="020B0606030504020204" pitchFamily="34" charset="0"/>
              </a:rPr>
              <a:t> of the regulatory approach to a consistent and meaningful process.</a:t>
            </a:r>
          </a:p>
          <a:p>
            <a:pPr algn="l">
              <a:lnSpc>
                <a:spcPts val="2100"/>
              </a:lnSpc>
              <a:buFont typeface="+mj-lt"/>
              <a:buAutoNum type="arabicPeriod"/>
            </a:pPr>
            <a:r>
              <a:rPr lang="en-US" b="0" i="0">
                <a:solidFill>
                  <a:srgbClr val="212121"/>
                </a:solidFill>
                <a:effectLst/>
                <a:latin typeface="Open Sans" panose="020B0606030504020204" pitchFamily="34" charset="0"/>
              </a:rPr>
              <a:t>Develop a shared, meaningful approach to co-production with providers for use in further work to be completed during CQC’s ongoing recovery </a:t>
            </a:r>
            <a:r>
              <a:rPr lang="en-US" b="0" i="0" err="1">
                <a:solidFill>
                  <a:srgbClr val="212121"/>
                </a:solidFill>
                <a:effectLst/>
                <a:latin typeface="Open Sans" panose="020B0606030504020204" pitchFamily="34" charset="0"/>
              </a:rPr>
              <a:t>programme</a:t>
            </a:r>
            <a:r>
              <a:rPr lang="en-US" b="0" i="0">
                <a:solidFill>
                  <a:srgbClr val="212121"/>
                </a:solidFill>
                <a:effectLst/>
                <a:latin typeface="Open Sans" panose="020B0606030504020204" pitchFamily="34" charset="0"/>
              </a:rPr>
              <a:t>.</a:t>
            </a:r>
          </a:p>
          <a:p>
            <a:pPr algn="l">
              <a:lnSpc>
                <a:spcPts val="2100"/>
              </a:lnSpc>
              <a:buFont typeface="+mj-lt"/>
              <a:buAutoNum type="arabicPeriod"/>
            </a:pPr>
            <a:r>
              <a:rPr lang="en-US" b="0" i="0">
                <a:solidFill>
                  <a:srgbClr val="212121"/>
                </a:solidFill>
                <a:effectLst/>
                <a:latin typeface="Open Sans" panose="020B0606030504020204" pitchFamily="34" charset="0"/>
              </a:rPr>
              <a:t>Re-introduce a single point of contact/named inspector for providers</a:t>
            </a:r>
          </a:p>
          <a:p>
            <a:pPr algn="l">
              <a:lnSpc>
                <a:spcPts val="2100"/>
              </a:lnSpc>
              <a:buFont typeface="+mj-lt"/>
              <a:buAutoNum type="arabicPeriod"/>
            </a:pPr>
            <a:r>
              <a:rPr lang="en-US" b="0" i="0">
                <a:solidFill>
                  <a:srgbClr val="212121"/>
                </a:solidFill>
                <a:effectLst/>
                <a:latin typeface="Open Sans" panose="020B0606030504020204" pitchFamily="34" charset="0"/>
              </a:rPr>
              <a:t>Train inspectors, with the involvement of care providers, to understand and respect each type of care service and the people that they support.</a:t>
            </a:r>
          </a:p>
          <a:p>
            <a:pPr algn="l">
              <a:lnSpc>
                <a:spcPts val="2100"/>
              </a:lnSpc>
              <a:buFont typeface="+mj-lt"/>
              <a:buAutoNum type="arabicPeriod"/>
            </a:pPr>
            <a:r>
              <a:rPr lang="en-US" b="0" i="0">
                <a:solidFill>
                  <a:srgbClr val="212121"/>
                </a:solidFill>
                <a:effectLst/>
                <a:latin typeface="Open Sans" panose="020B0606030504020204" pitchFamily="34" charset="0"/>
              </a:rPr>
              <a:t>Establish an independent body to mediate all complaints and challenge processes.</a:t>
            </a:r>
          </a:p>
          <a:p>
            <a:pPr marL="742950" lvl="1" indent="-285750" algn="l">
              <a:lnSpc>
                <a:spcPts val="2100"/>
              </a:lnSpc>
              <a:buFont typeface="+mj-lt"/>
              <a:buAutoNum type="arabicPeriod"/>
            </a:pPr>
            <a:r>
              <a:rPr lang="en-US" b="0" i="0">
                <a:solidFill>
                  <a:srgbClr val="212121"/>
                </a:solidFill>
                <a:effectLst/>
                <a:latin typeface="Open Sans" panose="020B0606030504020204" pitchFamily="34" charset="0"/>
              </a:rPr>
              <a:t>Ensure that this is fully accessible and able to support smaller providers who may not have the same level of resource to commit to these processes.</a:t>
            </a:r>
          </a:p>
          <a:p>
            <a:pPr algn="l">
              <a:lnSpc>
                <a:spcPts val="2100"/>
              </a:lnSpc>
              <a:buFont typeface="+mj-lt"/>
              <a:buAutoNum type="arabicPeriod"/>
            </a:pPr>
            <a:r>
              <a:rPr lang="en-US" b="0" i="0">
                <a:solidFill>
                  <a:srgbClr val="212121"/>
                </a:solidFill>
                <a:effectLst/>
                <a:latin typeface="Open Sans" panose="020B0606030504020204" pitchFamily="34" charset="0"/>
              </a:rPr>
              <a:t>Ensure that all changes in regulatory approach thus far and in future are effectively communicated to all inspectors to reduce inconsistencies in implementation. Communications to providers about changes expected at CQC should be accompanied by achievable timescales for completion.</a:t>
            </a:r>
          </a:p>
          <a:p>
            <a:pPr marL="0" indent="0" algn="l">
              <a:buFont typeface="Arial" panose="020B0604020202020204" pitchFamily="34" charset="0"/>
              <a:buNone/>
            </a:pPr>
            <a:endParaRPr lang="en-US" b="0" i="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12121"/>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F9F05544-E70B-6792-2619-3E658052953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78666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F173A-E91A-F3AE-C34C-39BA7D443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5C55-6053-9E57-A604-BD985B405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41658-3FE7-CEF8-4808-A0FDFF71464C}"/>
              </a:ext>
            </a:extLst>
          </p:cNvPr>
          <p:cNvSpPr>
            <a:spLocks noGrp="1"/>
          </p:cNvSpPr>
          <p:nvPr>
            <p:ph type="body" idx="1"/>
          </p:nvPr>
        </p:nvSpPr>
        <p:spPr/>
        <p:txBody>
          <a:bodyPr/>
          <a:lstStyle/>
          <a:p>
            <a:pPr algn="l">
              <a:lnSpc>
                <a:spcPts val="2400"/>
              </a:lnSpc>
            </a:pPr>
            <a:r>
              <a:rPr lang="en-US" b="0" i="0">
                <a:solidFill>
                  <a:srgbClr val="242424"/>
                </a:solidFill>
                <a:effectLst/>
                <a:latin typeface="source-serif-pro"/>
              </a:rPr>
              <a:t>There is a need for us to make immediate improvements now.</a:t>
            </a:r>
          </a:p>
          <a:p>
            <a:pPr algn="l">
              <a:lnSpc>
                <a:spcPts val="2400"/>
              </a:lnSpc>
            </a:pPr>
            <a:endParaRPr lang="en-US" b="0" i="0">
              <a:solidFill>
                <a:srgbClr val="242424"/>
              </a:solidFill>
              <a:effectLst/>
              <a:latin typeface="source-serif-pro"/>
            </a:endParaRPr>
          </a:p>
          <a:p>
            <a:pPr algn="l">
              <a:lnSpc>
                <a:spcPts val="2400"/>
              </a:lnSpc>
            </a:pPr>
            <a:r>
              <a:rPr lang="en-US" b="0" i="0">
                <a:solidFill>
                  <a:srgbClr val="242424"/>
                </a:solidFill>
                <a:effectLst/>
                <a:latin typeface="source-serif-pro"/>
              </a:rPr>
              <a:t>There are providers waiting for assessments or registrations to be completed, members of the public who need to know what the quality of care is like in their area, and stakeholders who rely on our judgements.</a:t>
            </a:r>
          </a:p>
          <a:p>
            <a:pPr algn="l">
              <a:lnSpc>
                <a:spcPts val="2400"/>
              </a:lnSpc>
            </a:pPr>
            <a:endParaRPr lang="en-US" b="0" i="0">
              <a:solidFill>
                <a:srgbClr val="242424"/>
              </a:solidFill>
              <a:effectLst/>
              <a:latin typeface="source-serif-pro"/>
            </a:endParaRPr>
          </a:p>
          <a:p>
            <a:pPr algn="l">
              <a:lnSpc>
                <a:spcPts val="2400"/>
              </a:lnSpc>
            </a:pPr>
            <a:r>
              <a:rPr lang="en-US" b="0" i="0">
                <a:solidFill>
                  <a:srgbClr val="242424"/>
                </a:solidFill>
                <a:effectLst/>
                <a:latin typeface="source-serif-pro"/>
              </a:rPr>
              <a:t>So, to make sure we’re doing the right thing now, we’re making improvements in 4 areas we know are causing the most pain right now:</a:t>
            </a:r>
          </a:p>
          <a:p>
            <a:pPr marL="228600" indent="-228600" algn="l">
              <a:lnSpc>
                <a:spcPts val="2400"/>
              </a:lnSpc>
              <a:buFont typeface="+mj-lt"/>
              <a:buAutoNum type="arabicPeriod"/>
            </a:pPr>
            <a:r>
              <a:rPr lang="en-US" b="0" i="0">
                <a:solidFill>
                  <a:srgbClr val="242424"/>
                </a:solidFill>
                <a:effectLst/>
                <a:latin typeface="source-serif-pro"/>
              </a:rPr>
              <a:t>Ensuring we can publish reports of assessments that have taken place, and providers have been waiting too long for</a:t>
            </a:r>
          </a:p>
          <a:p>
            <a:pPr marL="228600" indent="-228600" algn="l">
              <a:lnSpc>
                <a:spcPts val="2400"/>
              </a:lnSpc>
              <a:buFont typeface="+mj-lt"/>
              <a:buAutoNum type="arabicPeriod"/>
            </a:pPr>
            <a:r>
              <a:rPr lang="en-US" b="0" i="0">
                <a:solidFill>
                  <a:srgbClr val="242424"/>
                </a:solidFill>
                <a:effectLst/>
                <a:latin typeface="source-serif-pro"/>
              </a:rPr>
              <a:t>Increasing the number of assessments we are completing each month, so we give providers up to date ratings and ensure the public understand the quality of care in services in their area</a:t>
            </a:r>
          </a:p>
          <a:p>
            <a:pPr marL="228600" indent="-228600" algn="l">
              <a:lnSpc>
                <a:spcPts val="2400"/>
              </a:lnSpc>
              <a:buFont typeface="+mj-lt"/>
              <a:buAutoNum type="arabicPeriod"/>
            </a:pPr>
            <a:r>
              <a:rPr lang="en-US" b="0" i="0">
                <a:solidFill>
                  <a:srgbClr val="242424"/>
                </a:solidFill>
                <a:effectLst/>
                <a:latin typeface="source-serif-pro"/>
              </a:rPr>
              <a:t>Clearing our registration backlog so new services can start delivering care and we support increased capacity in the system</a:t>
            </a:r>
          </a:p>
          <a:p>
            <a:pPr marL="228600" indent="-228600" algn="l">
              <a:lnSpc>
                <a:spcPts val="2400"/>
              </a:lnSpc>
              <a:buFont typeface="+mj-lt"/>
              <a:buAutoNum type="arabicPeriod"/>
            </a:pPr>
            <a:r>
              <a:rPr lang="en-US" b="0" i="0">
                <a:solidFill>
                  <a:srgbClr val="242424"/>
                </a:solidFill>
                <a:effectLst/>
                <a:latin typeface="source-serif-pro"/>
              </a:rPr>
              <a:t>And making sure we’ve acted promptly on information of concern and notifications.</a:t>
            </a:r>
          </a:p>
          <a:p>
            <a:pPr algn="l">
              <a:lnSpc>
                <a:spcPts val="2400"/>
              </a:lnSpc>
            </a:pPr>
            <a:endParaRPr lang="en-US" b="0" i="0">
              <a:solidFill>
                <a:srgbClr val="242424"/>
              </a:solidFill>
              <a:effectLst/>
              <a:latin typeface="source-serif-pro"/>
            </a:endParaRPr>
          </a:p>
          <a:p>
            <a:pPr algn="l">
              <a:lnSpc>
                <a:spcPts val="2400"/>
              </a:lnSpc>
            </a:pPr>
            <a:r>
              <a:rPr lang="en-US" b="0" i="0">
                <a:solidFill>
                  <a:srgbClr val="242424"/>
                </a:solidFill>
                <a:effectLst/>
                <a:latin typeface="source-serif-pro"/>
              </a:rPr>
              <a:t>We know people will want a timeline for improvements in each of these areas. What we can say at the moment is that in the last few weeks we have seen the number of registrations waiting over 10 weeks come down, the number of assessments that providers have been waiting a significant time to publish reduce from around 500 to around 300 and initial steps taken to enable more assessments through a streamlined approach.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212121"/>
                </a:solidFill>
                <a:effectLst/>
                <a:latin typeface="Open Sans" panose="020B0606030504020204" pitchFamily="34" charset="0"/>
              </a:rPr>
              <a:t>At the same time as delivering these immediate actions, we will also deliver a foundational piece of work to re-focus on our purpose and ensure we have the right values that guide our work.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5F2861"/>
                </a:solidFill>
              </a:rPr>
              <a:t>Specifically on inspection and technology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solidFill>
                <a:srgbClr val="5F2861"/>
              </a:solidFill>
              <a:effectLst/>
              <a:latin typeface="Open Sans" panose="020B0606030504020204" pitchFamily="34" charset="0"/>
            </a:endParaRP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We have commissioned an independent review to look specifically at our technology so that we have the right systems and tools in place to support our regulatory activity. </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The review of our technology will also help us to set next steps on how we can improve data quality and consistency. </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We committed to making sure we have the right systems and tools in place to support our regulatory activity.</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We are taking some immediate actions to make sure we can publish reports, carry out more assessments, clear our registration backlog, and make sure that we’ve acted promptly on information of concern and notifications. </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200">
                <a:latin typeface="Arial"/>
                <a:ea typeface="ヒラギノ角ゴ Pro W3"/>
              </a:rPr>
              <a:t>Our immediate focus is on taking the key actions internally to fix and improve our 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12121"/>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8647AE32-E200-C902-93AE-DCC886F50D6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94493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0C95-953E-EB9F-12E0-9D290866E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5985F-CEB3-4444-1BC6-3B9C71B6C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DCEA4-51EF-A450-0013-BF4E119FFBAE}"/>
              </a:ext>
            </a:extLst>
          </p:cNvPr>
          <p:cNvSpPr>
            <a:spLocks noGrp="1"/>
          </p:cNvSpPr>
          <p:nvPr>
            <p:ph type="body" idx="1"/>
          </p:nvPr>
        </p:nvSpPr>
        <p:spPr/>
        <p:txBody>
          <a:bodyPr/>
          <a:lstStyle/>
          <a:p>
            <a:pPr marL="171450" indent="-171450" algn="l">
              <a:lnSpc>
                <a:spcPts val="2400"/>
              </a:lnSpc>
              <a:buFont typeface="Arial" panose="020B0604020202020204" pitchFamily="34" charset="0"/>
              <a:buChar char="•"/>
            </a:pPr>
            <a:r>
              <a:rPr lang="en-US" b="0" i="0">
                <a:solidFill>
                  <a:srgbClr val="242424"/>
                </a:solidFill>
                <a:effectLst/>
                <a:latin typeface="source-serif-pro"/>
              </a:rPr>
              <a:t>All of us need regulation that gives the public an up-to-date view of quality and supports providers and the system to improve.</a:t>
            </a:r>
          </a:p>
          <a:p>
            <a:pPr marL="171450" indent="-171450" algn="l">
              <a:lnSpc>
                <a:spcPts val="2400"/>
              </a:lnSpc>
              <a:buFont typeface="Arial" panose="020B0604020202020204" pitchFamily="34" charset="0"/>
              <a:buChar char="•"/>
            </a:pPr>
            <a:r>
              <a:rPr lang="en-US" b="0" i="0">
                <a:solidFill>
                  <a:srgbClr val="242424"/>
                </a:solidFill>
                <a:effectLst/>
                <a:latin typeface="source-serif-pro"/>
              </a:rPr>
              <a:t>But to do that well we need absolute clarity on CQC’s purpose, consensus around the values and </a:t>
            </a:r>
            <a:r>
              <a:rPr lang="en-US" b="0" i="0" err="1">
                <a:solidFill>
                  <a:srgbClr val="242424"/>
                </a:solidFill>
                <a:effectLst/>
                <a:latin typeface="source-serif-pro"/>
              </a:rPr>
              <a:t>behaviours</a:t>
            </a:r>
            <a:r>
              <a:rPr lang="en-US" b="0" i="0">
                <a:solidFill>
                  <a:srgbClr val="242424"/>
                </a:solidFill>
                <a:effectLst/>
                <a:latin typeface="source-serif-pro"/>
              </a:rPr>
              <a:t> you should expect from a regulator and the right principles that underpin a successful regulatory approach. In essence a new collective vision for what good quality regulation looks and feels like.</a:t>
            </a:r>
          </a:p>
          <a:p>
            <a:pPr marL="171450" indent="-171450" algn="l">
              <a:lnSpc>
                <a:spcPts val="2400"/>
              </a:lnSpc>
              <a:buFont typeface="Arial" panose="020B0604020202020204" pitchFamily="34" charset="0"/>
              <a:buChar char="•"/>
            </a:pPr>
            <a:r>
              <a:rPr lang="en-US" b="0" i="0">
                <a:solidFill>
                  <a:srgbClr val="242424"/>
                </a:solidFill>
                <a:effectLst/>
                <a:latin typeface="source-serif-pro"/>
              </a:rPr>
              <a:t>Over the last 2 weeks we’ve brought together 1000s of colleagues, providers and stakeholders to start the work on agreeing what that vision should be and how we get from where we are now to where we need to be.</a:t>
            </a:r>
          </a:p>
          <a:p>
            <a:pPr marL="171450" indent="-171450" algn="l">
              <a:lnSpc>
                <a:spcPts val="2400"/>
              </a:lnSpc>
              <a:buFont typeface="Arial" panose="020B0604020202020204" pitchFamily="34" charset="0"/>
              <a:buChar char="•"/>
            </a:pPr>
            <a:r>
              <a:rPr lang="en-US" b="0" i="0">
                <a:solidFill>
                  <a:srgbClr val="242424"/>
                </a:solidFill>
                <a:effectLst/>
                <a:latin typeface="source-serif-pro"/>
              </a:rPr>
              <a:t>Thank you to everyone who has been involved so far.</a:t>
            </a:r>
          </a:p>
          <a:p>
            <a:pPr marL="171450" indent="-171450" algn="l">
              <a:lnSpc>
                <a:spcPts val="2400"/>
              </a:lnSpc>
              <a:buFont typeface="Arial" panose="020B0604020202020204" pitchFamily="34" charset="0"/>
              <a:buChar char="•"/>
            </a:pPr>
            <a:r>
              <a:rPr lang="en-US" b="0" i="0">
                <a:solidFill>
                  <a:srgbClr val="242424"/>
                </a:solidFill>
                <a:effectLst/>
                <a:latin typeface="source-serif-pro"/>
              </a:rPr>
              <a:t>Once we’ve reviewed all the feedback we’ve gathered through this process, we will use these views to set out a charter that describes how CQC will work to deliver its purpose and what you should expect as a colleague, provider, stakeholder, or member of the public. These expectations will be a public commitment to work better, more effectively and return to being a good regulator.</a:t>
            </a:r>
          </a:p>
          <a:p>
            <a:pPr marL="171450" indent="-171450" algn="l">
              <a:lnSpc>
                <a:spcPts val="2400"/>
              </a:lnSpc>
              <a:buFont typeface="Arial" panose="020B0604020202020204" pitchFamily="34" charset="0"/>
              <a:buChar char="•"/>
            </a:pPr>
            <a:r>
              <a:rPr lang="en-US" b="0" i="0">
                <a:solidFill>
                  <a:srgbClr val="242424"/>
                </a:solidFill>
                <a:effectLst/>
                <a:latin typeface="source-serif-pro"/>
              </a:rPr>
              <a:t>This work can only be a success if it is genuinely co-designed with colleagues, providers and stakeholders having the opportunity to be part of this. I’m committed to ensuring everyone's views and contributions count.</a:t>
            </a:r>
          </a:p>
          <a:p>
            <a:pPr algn="l">
              <a:lnSpc>
                <a:spcPts val="2400"/>
              </a:lnSpc>
            </a:pPr>
            <a:endParaRPr lang="en-US" b="0" i="0">
              <a:solidFill>
                <a:srgbClr val="242424"/>
              </a:solidFill>
              <a:effectLst/>
              <a:latin typeface="source-serif-pro"/>
            </a:endParaRPr>
          </a:p>
          <a:p>
            <a:pPr algn="l">
              <a:lnSpc>
                <a:spcPts val="2400"/>
              </a:lnSpc>
            </a:pPr>
            <a:r>
              <a:rPr lang="en-US" b="1" i="0">
                <a:solidFill>
                  <a:srgbClr val="242424"/>
                </a:solidFill>
                <a:effectLst/>
                <a:latin typeface="source-serif-pro"/>
              </a:rPr>
              <a:t>What have we heard</a:t>
            </a:r>
          </a:p>
          <a:p>
            <a:pPr marL="171450" indent="-171450" algn="l">
              <a:lnSpc>
                <a:spcPts val="2400"/>
              </a:lnSpc>
              <a:buFont typeface="Arial" panose="020B0604020202020204" pitchFamily="34" charset="0"/>
              <a:buChar char="•"/>
            </a:pPr>
            <a:r>
              <a:rPr lang="en-US" b="0" i="0">
                <a:solidFill>
                  <a:srgbClr val="242424"/>
                </a:solidFill>
                <a:effectLst/>
                <a:latin typeface="source-serif-pro"/>
              </a:rPr>
              <a:t>The sessions we’ve held have helped our understanding of your hopes for good quality regulation, fears about not delivering that right now and what we need to do to improve. We heard:</a:t>
            </a:r>
          </a:p>
          <a:p>
            <a:pPr marL="628650" lvl="1" indent="-171450" algn="l">
              <a:lnSpc>
                <a:spcPts val="2400"/>
              </a:lnSpc>
              <a:buFont typeface="Arial" panose="020B0604020202020204" pitchFamily="34" charset="0"/>
              <a:buChar char="•"/>
            </a:pPr>
            <a:r>
              <a:rPr lang="en-US" b="1" i="0">
                <a:solidFill>
                  <a:srgbClr val="242424"/>
                </a:solidFill>
                <a:effectLst/>
                <a:latin typeface="source-serif-pro"/>
              </a:rPr>
              <a:t>From CQC colleagues </a:t>
            </a:r>
            <a:r>
              <a:rPr lang="en-US" b="0" i="0">
                <a:solidFill>
                  <a:srgbClr val="242424"/>
                </a:solidFill>
                <a:effectLst/>
                <a:latin typeface="source-serif-pro"/>
              </a:rPr>
              <a:t>- the importance of having an open culture at work and the right tools to do the job well and deliver the impact that brought them to CQC.</a:t>
            </a:r>
          </a:p>
          <a:p>
            <a:pPr marL="628650" lvl="1" indent="-171450" algn="l">
              <a:lnSpc>
                <a:spcPts val="2400"/>
              </a:lnSpc>
              <a:buFont typeface="Arial" panose="020B0604020202020204" pitchFamily="34" charset="0"/>
              <a:buChar char="•"/>
            </a:pPr>
            <a:r>
              <a:rPr lang="en-US" b="1" i="0">
                <a:solidFill>
                  <a:srgbClr val="242424"/>
                </a:solidFill>
                <a:effectLst/>
                <a:latin typeface="source-serif-pro"/>
              </a:rPr>
              <a:t>From providers </a:t>
            </a:r>
            <a:r>
              <a:rPr lang="en-US" b="0" i="0">
                <a:solidFill>
                  <a:srgbClr val="242424"/>
                </a:solidFill>
                <a:effectLst/>
                <a:latin typeface="source-serif-pro"/>
              </a:rPr>
              <a:t>- how valuable regular and timely assessments are, how much they need the right relationship approach with CQC, and how we need to make our assessment approach simpler and clearer.</a:t>
            </a:r>
          </a:p>
          <a:p>
            <a:pPr marL="628650" lvl="1" indent="-171450" algn="l">
              <a:lnSpc>
                <a:spcPts val="2400"/>
              </a:lnSpc>
              <a:buFont typeface="Arial" panose="020B0604020202020204" pitchFamily="34" charset="0"/>
              <a:buChar char="•"/>
            </a:pPr>
            <a:r>
              <a:rPr lang="en-US" b="1" i="0">
                <a:solidFill>
                  <a:srgbClr val="242424"/>
                </a:solidFill>
                <a:effectLst/>
                <a:latin typeface="source-serif-pro"/>
              </a:rPr>
              <a:t>From people who use services </a:t>
            </a:r>
            <a:r>
              <a:rPr lang="en-US" b="0" i="0">
                <a:solidFill>
                  <a:srgbClr val="242424"/>
                </a:solidFill>
                <a:effectLst/>
                <a:latin typeface="source-serif-pro"/>
              </a:rPr>
              <a:t>- the positive impact good quality regulation can have on their lives, their experience of health and social care, and outcomes they receive. </a:t>
            </a:r>
          </a:p>
          <a:p>
            <a:pPr algn="l">
              <a:lnSpc>
                <a:spcPts val="2400"/>
              </a:lnSpc>
            </a:pPr>
            <a:endParaRPr lang="en-US" b="1" i="0">
              <a:solidFill>
                <a:srgbClr val="242424"/>
              </a:solidFill>
              <a:effectLst/>
              <a:latin typeface="source-serif-pro"/>
            </a:endParaRPr>
          </a:p>
          <a:p>
            <a:pPr algn="l">
              <a:lnSpc>
                <a:spcPts val="2400"/>
              </a:lnSpc>
            </a:pPr>
            <a:r>
              <a:rPr lang="en-US" b="1" i="0">
                <a:solidFill>
                  <a:srgbClr val="242424"/>
                </a:solidFill>
                <a:effectLst/>
                <a:latin typeface="source-serif-pro"/>
              </a:rPr>
              <a:t>Looking forward</a:t>
            </a:r>
            <a:endParaRPr lang="en-US" b="0" i="0">
              <a:solidFill>
                <a:srgbClr val="242424"/>
              </a:solidFill>
              <a:effectLst/>
              <a:latin typeface="source-serif-pro"/>
            </a:endParaRPr>
          </a:p>
          <a:p>
            <a:pPr algn="l">
              <a:lnSpc>
                <a:spcPts val="2400"/>
              </a:lnSpc>
            </a:pPr>
            <a:r>
              <a:rPr lang="en-US" b="0" i="0">
                <a:solidFill>
                  <a:srgbClr val="242424"/>
                </a:solidFill>
                <a:effectLst/>
                <a:latin typeface="source-serif-pro"/>
              </a:rPr>
              <a:t>Over the next 2 weeks we’ll be looking at all the feedback shared through these events, and feedback shared with us over the last 18 months, to develop draft proposals for a new framework that sets out:</a:t>
            </a:r>
          </a:p>
          <a:p>
            <a:pPr marL="228600" indent="-228600" algn="l">
              <a:lnSpc>
                <a:spcPts val="2400"/>
              </a:lnSpc>
              <a:buFont typeface="+mj-lt"/>
              <a:buAutoNum type="arabicPeriod"/>
            </a:pPr>
            <a:r>
              <a:rPr lang="en-US" b="1" i="0">
                <a:solidFill>
                  <a:srgbClr val="242424"/>
                </a:solidFill>
                <a:effectLst/>
                <a:latin typeface="source-serif-pro"/>
              </a:rPr>
              <a:t>Why CQC exists</a:t>
            </a:r>
            <a:r>
              <a:rPr lang="en-US" b="0" i="0">
                <a:solidFill>
                  <a:srgbClr val="242424"/>
                </a:solidFill>
                <a:effectLst/>
                <a:latin typeface="source-serif-pro"/>
              </a:rPr>
              <a:t>: Reconnecting to our core purpose of making sure health and social care services provide people with safe, effective, compassionate, high-quality care and encouraging care services to improve</a:t>
            </a:r>
          </a:p>
          <a:p>
            <a:pPr marL="228600" indent="-228600" algn="l">
              <a:lnSpc>
                <a:spcPts val="2400"/>
              </a:lnSpc>
              <a:buFont typeface="+mj-lt"/>
              <a:buAutoNum type="arabicPeriod"/>
            </a:pPr>
            <a:r>
              <a:rPr lang="en-US" b="1" i="0">
                <a:solidFill>
                  <a:srgbClr val="242424"/>
                </a:solidFill>
                <a:effectLst/>
                <a:latin typeface="source-serif-pro"/>
              </a:rPr>
              <a:t>What we aim to achieve</a:t>
            </a:r>
            <a:r>
              <a:rPr lang="en-US" b="0" i="0">
                <a:solidFill>
                  <a:srgbClr val="242424"/>
                </a:solidFill>
                <a:effectLst/>
                <a:latin typeface="source-serif-pro"/>
              </a:rPr>
              <a:t>: Setting medium and long-term priorities for our assessment and improvement work, addressing immediate needs, while ensuring we deliver effective regulation in the long term</a:t>
            </a:r>
          </a:p>
          <a:p>
            <a:pPr marL="228600" indent="-228600" algn="l">
              <a:lnSpc>
                <a:spcPts val="2400"/>
              </a:lnSpc>
              <a:buFont typeface="+mj-lt"/>
              <a:buAutoNum type="arabicPeriod"/>
            </a:pPr>
            <a:r>
              <a:rPr lang="en-US" b="1" i="0">
                <a:solidFill>
                  <a:srgbClr val="242424"/>
                </a:solidFill>
                <a:effectLst/>
                <a:latin typeface="source-serif-pro"/>
              </a:rPr>
              <a:t>How we work</a:t>
            </a:r>
            <a:r>
              <a:rPr lang="en-US" b="0" i="0">
                <a:solidFill>
                  <a:srgbClr val="242424"/>
                </a:solidFill>
                <a:effectLst/>
                <a:latin typeface="source-serif-pro"/>
              </a:rPr>
              <a:t>: Setting shared values, and clear </a:t>
            </a:r>
            <a:r>
              <a:rPr lang="en-US" b="0" i="0" err="1">
                <a:solidFill>
                  <a:srgbClr val="242424"/>
                </a:solidFill>
                <a:effectLst/>
                <a:latin typeface="source-serif-pro"/>
              </a:rPr>
              <a:t>behavioural</a:t>
            </a:r>
            <a:r>
              <a:rPr lang="en-US" b="0" i="0">
                <a:solidFill>
                  <a:srgbClr val="242424"/>
                </a:solidFill>
                <a:effectLst/>
                <a:latin typeface="source-serif-pro"/>
              </a:rPr>
              <a:t> expectations for how CQC colleagues work together and how CQC works with providers</a:t>
            </a:r>
          </a:p>
          <a:p>
            <a:pPr algn="l">
              <a:lnSpc>
                <a:spcPts val="2400"/>
              </a:lnSpc>
            </a:pPr>
            <a:endParaRPr lang="en-US" b="0" i="0">
              <a:solidFill>
                <a:srgbClr val="242424"/>
              </a:solidFill>
              <a:effectLst/>
              <a:latin typeface="source-serif-pro"/>
            </a:endParaRPr>
          </a:p>
          <a:p>
            <a:pPr marL="171450" indent="-171450" algn="l">
              <a:lnSpc>
                <a:spcPts val="2400"/>
              </a:lnSpc>
              <a:buFont typeface="Arial" panose="020B0604020202020204" pitchFamily="34" charset="0"/>
              <a:buChar char="•"/>
            </a:pPr>
            <a:r>
              <a:rPr lang="en-US" b="0" i="0">
                <a:solidFill>
                  <a:srgbClr val="242424"/>
                </a:solidFill>
                <a:effectLst/>
                <a:latin typeface="source-serif-pro"/>
              </a:rPr>
              <a:t>We’ll engage again on these draft proposals with our staff, people who use services, providers and other stakeholders, seeking feedback through an online engagement platform and through more face-to-face events.</a:t>
            </a:r>
          </a:p>
          <a:p>
            <a:pPr marL="171450" indent="-171450" algn="l">
              <a:lnSpc>
                <a:spcPts val="2400"/>
              </a:lnSpc>
              <a:buFont typeface="Arial" panose="020B0604020202020204" pitchFamily="34" charset="0"/>
              <a:buChar char="•"/>
            </a:pPr>
            <a:r>
              <a:rPr lang="en-US" b="0" i="0">
                <a:solidFill>
                  <a:srgbClr val="242424"/>
                </a:solidFill>
                <a:effectLst/>
                <a:latin typeface="source-serif-pro"/>
              </a:rPr>
              <a:t>This journey will continue to be something we take forward together and in partnership with the </a:t>
            </a:r>
            <a:r>
              <a:rPr lang="en-US" b="0" i="0" err="1">
                <a:solidFill>
                  <a:srgbClr val="242424"/>
                </a:solidFill>
                <a:effectLst/>
                <a:latin typeface="source-serif-pro"/>
              </a:rPr>
              <a:t>organisations</a:t>
            </a:r>
            <a:r>
              <a:rPr lang="en-US" b="0" i="0">
                <a:solidFill>
                  <a:srgbClr val="242424"/>
                </a:solidFill>
                <a:effectLst/>
                <a:latin typeface="source-serif-pro"/>
              </a:rPr>
              <a:t> we regulate and public we serve.</a:t>
            </a:r>
          </a:p>
          <a:p>
            <a:pPr marL="171450" indent="-171450" algn="l">
              <a:lnSpc>
                <a:spcPts val="2400"/>
              </a:lnSpc>
              <a:buFont typeface="Arial" panose="020B0604020202020204" pitchFamily="34" charset="0"/>
              <a:buChar char="•"/>
            </a:pPr>
            <a:r>
              <a:rPr lang="en-US" b="0" i="0">
                <a:solidFill>
                  <a:srgbClr val="242424"/>
                </a:solidFill>
                <a:effectLst/>
                <a:latin typeface="source-serif-pro"/>
              </a:rPr>
              <a:t>Look out for more information on how to get involved with this phase of engagement soon.</a:t>
            </a:r>
          </a:p>
          <a:p>
            <a:pPr marL="0" indent="0" defTabSz="457189" eaLnBrk="1" fontAlgn="base" hangingPunct="1">
              <a:lnSpc>
                <a:spcPct val="100000"/>
              </a:lnSpc>
              <a:spcBef>
                <a:spcPts val="1200"/>
              </a:spcBef>
              <a:spcAft>
                <a:spcPct val="0"/>
              </a:spcAft>
              <a:buClrTx/>
              <a:buSzTx/>
              <a:buFont typeface="Arial" panose="020B0604020202020204" pitchFamily="34" charset="0"/>
              <a:buNone/>
              <a:defRPr/>
            </a:pPr>
            <a:endParaRPr lang="en-US" altLang="en-US" sz="1200" i="1">
              <a:latin typeface="Arial"/>
              <a:ea typeface="ヒラギノ角ゴ Pro W3"/>
            </a:endParaRPr>
          </a:p>
        </p:txBody>
      </p:sp>
      <p:sp>
        <p:nvSpPr>
          <p:cNvPr id="4" name="Slide Number Placeholder 3">
            <a:extLst>
              <a:ext uri="{FF2B5EF4-FFF2-40B4-BE49-F238E27FC236}">
                <a16:creationId xmlns:a16="http://schemas.microsoft.com/office/drawing/2014/main" id="{6AF7BCC2-BD50-7D6E-201A-DA745CF5FAA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0D7BD-B251-4C81-A935-08EF5C6C800F}" type="slidenum">
              <a:rPr kumimoji="0" lang="en-GB" sz="2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2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11569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While its right we focus on improving the way CQC works, we also have a responsibility to share what we find as a regulator, and I want to take a couple of moments to share some key points from our latest State of Care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Getting the right care, at the right time and in the right place is important for everyone.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C12E9-F12A-4AFE-BB04-BC660A3EAC88}"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570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Context: </a:t>
            </a:r>
          </a:p>
          <a:p>
            <a:endParaRPr lang="en-GB"/>
          </a:p>
          <a:p>
            <a:r>
              <a:rPr lang="en-GB"/>
              <a:t>We want to get back to what we need to deliver as a regulator</a:t>
            </a:r>
          </a:p>
          <a:p>
            <a:endParaRPr lang="en-GB"/>
          </a:p>
          <a:p>
            <a:r>
              <a:rPr lang="en-GB"/>
              <a:t>Our annual State of Care report is our statutory report to Parliament.  In this report, you’ll find information on trends in health and social care. I wanted to share the highlights, focusing specifically on adult social care; </a:t>
            </a:r>
            <a:endParaRPr lang="en-US"/>
          </a:p>
          <a:p>
            <a:endParaRPr lang="en-US"/>
          </a:p>
          <a:p>
            <a:r>
              <a:rPr lang="en-US" b="1"/>
              <a:t>Waiting for adult social care </a:t>
            </a:r>
            <a:endParaRPr lang="en-US" b="1">
              <a:ea typeface="Calibri" panose="020F0502020204030204"/>
              <a:cs typeface="Calibri" panose="020F0502020204030204"/>
            </a:endParaRPr>
          </a:p>
          <a:p>
            <a:pPr marL="171450" indent="-171450">
              <a:buFont typeface="Arial"/>
              <a:buChar char="•"/>
            </a:pPr>
            <a:r>
              <a:rPr lang="en-US"/>
              <a:t>We see how the need for social care continues to increase, including needs when people are discharged from hospital. However, supply has not always kept pace, meaning more people are not getting the support they need.</a:t>
            </a:r>
          </a:p>
          <a:p>
            <a:pPr marL="171450" indent="-171450">
              <a:buFont typeface="Arial"/>
              <a:buChar char="•"/>
            </a:pPr>
            <a:r>
              <a:rPr lang="en-US"/>
              <a:t>Where people’s care is funded by local authorities, the availability of services is increasingly struggling to keep up with the overall level of demand.  The latest available </a:t>
            </a:r>
            <a:r>
              <a:rPr lang="en-US" u="sng">
                <a:hlinkClick r:id="rId3"/>
              </a:rPr>
              <a:t>data from NHS England</a:t>
            </a:r>
            <a:r>
              <a:rPr lang="en-US"/>
              <a:t> shows that in 2022/23, for the first time, local authorities received over 2 million requests for adult social care support from new clients (people who are not currently receiving long-term support). Our analysis shows that since 2017/18, the number of new requests for support has increased by 9%. The increase in the number of new requests for local authority adult social care support in 2022/23 was not matched by the number of requests granted with long-term care or short-term care to </a:t>
            </a:r>
            <a:r>
              <a:rPr lang="en-US" err="1"/>
              <a:t>maximise</a:t>
            </a:r>
            <a:r>
              <a:rPr lang="en-US"/>
              <a:t> people’s independence. The number of new requests that did not result in a service being provided has increased by 27% since 2017/18.</a:t>
            </a:r>
            <a:endParaRPr lang="en-US">
              <a:ea typeface="Calibri"/>
              <a:cs typeface="Calibri"/>
            </a:endParaRPr>
          </a:p>
          <a:p>
            <a:pPr marL="171450" indent="-171450">
              <a:buFont typeface="Arial"/>
              <a:buChar char="•"/>
            </a:pPr>
            <a:r>
              <a:rPr lang="en-US"/>
              <a:t>In April 2024, waits for care home beds and home-based care accounted for 45% of delays in discharging people who had been in an acute hospital for 14 days or more, with nearly 4,000 people delayed on an average day. </a:t>
            </a:r>
            <a:endParaRPr lang="en-US">
              <a:ea typeface="Calibri"/>
              <a:cs typeface="Calibri"/>
            </a:endParaRPr>
          </a:p>
          <a:p>
            <a:endParaRPr lang="en-US">
              <a:ea typeface="Calibri"/>
              <a:cs typeface="Calibri"/>
            </a:endParaRPr>
          </a:p>
          <a:p>
            <a:endParaRPr lang="en-US">
              <a:ea typeface="Calibri"/>
              <a:cs typeface="Calibri"/>
            </a:endParaRPr>
          </a:p>
          <a:p>
            <a:r>
              <a:rPr lang="en-US" b="1">
                <a:ea typeface="Calibri"/>
                <a:cs typeface="Calibri"/>
              </a:rPr>
              <a:t>Care for autistic people and people living with a learning disability</a:t>
            </a:r>
          </a:p>
          <a:p>
            <a:pPr marL="171450" indent="-171450">
              <a:buFont typeface="Arial"/>
              <a:buChar char="•"/>
            </a:pPr>
            <a:r>
              <a:rPr lang="en-US"/>
              <a:t>An area of key concern that we highlighted in our State of Care report, is care for autistic people and people living with a learning disability. </a:t>
            </a:r>
          </a:p>
          <a:p>
            <a:pPr marL="171450" indent="-171450">
              <a:buFont typeface="Arial"/>
              <a:buChar char="•"/>
            </a:pPr>
            <a:r>
              <a:rPr lang="en-US"/>
              <a:t>Our </a:t>
            </a:r>
            <a:r>
              <a:rPr lang="en-US" u="sng">
                <a:hlinkClick r:id="rId4"/>
              </a:rPr>
              <a:t>cross-sector policy position on restrictive practice</a:t>
            </a:r>
            <a:r>
              <a:rPr lang="en-US"/>
              <a:t> makes clear that in all services we expect care to be person-</a:t>
            </a:r>
            <a:r>
              <a:rPr lang="en-US" err="1"/>
              <a:t>centred</a:t>
            </a:r>
            <a:r>
              <a:rPr lang="en-US"/>
              <a:t> and that providers promote a culture that supports recovery, builds trust, and protects and promotes the safety, wellbeing and human rights of all people using services.</a:t>
            </a:r>
            <a:endParaRPr lang="en-US">
              <a:ea typeface="Calibri"/>
              <a:cs typeface="Calibri" panose="020F0502020204030204"/>
            </a:endParaRPr>
          </a:p>
          <a:p>
            <a:pPr marL="171450" indent="-171450">
              <a:buFont typeface="Arial"/>
              <a:buChar char="•"/>
            </a:pPr>
            <a:r>
              <a:rPr lang="en-US"/>
              <a:t>Through our inspections and the information we receive, we know that people with a learning disability and autistic people are too often subject to various forms of restrictive practice, including the inappropriate use of chemical restraint and extreme restraint in the form of intubation.</a:t>
            </a:r>
            <a:endParaRPr lang="en-US">
              <a:cs typeface="Calibri"/>
            </a:endParaRPr>
          </a:p>
          <a:p>
            <a:pPr marL="171450" indent="-171450">
              <a:buFont typeface="Arial"/>
              <a:buChar char="•"/>
            </a:pPr>
            <a:r>
              <a:rPr lang="en-US"/>
              <a:t>On average, around 15% to 20% more residents had restraint or restriction in their care plan in care homes where over half of residents had been recorded as autistic or having a learning disability compared with care homes where no residents were recorded as being autistic or having a learning disability.</a:t>
            </a:r>
            <a:endParaRPr lang="en-US">
              <a:cs typeface="Calibri"/>
            </a:endParaRPr>
          </a:p>
          <a:p>
            <a:pPr marL="171450" indent="-171450">
              <a:buFont typeface="Arial"/>
              <a:buChar char="•"/>
            </a:pPr>
            <a:endParaRPr lang="en-US">
              <a:ea typeface="Calibri" panose="020F0502020204030204"/>
              <a:cs typeface="Calibri"/>
            </a:endParaRPr>
          </a:p>
          <a:p>
            <a:r>
              <a:rPr lang="en-US"/>
              <a:t>However, despite the challenges described in this report, outstanding adult social care providers are putting people at the heart of all decision making. Analysis of a small sample of inspection reports published in 2023/24 of services rated as outstanding highlights that person-</a:t>
            </a:r>
            <a:r>
              <a:rPr lang="en-US" err="1"/>
              <a:t>centred</a:t>
            </a:r>
            <a:r>
              <a:rPr lang="en-US"/>
              <a:t> care, delivered with compassion and integrity, still makes a big difference to people’s lives. One prominent theme from our analysis was that these outstanding services placed a focus on understanding people on an individual level to provide care and support that best meets their needs.</a:t>
            </a:r>
            <a:endParaRPr lang="en-US">
              <a:ea typeface="Calibri" panose="020F0502020204030204"/>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C12E9-F12A-4AFE-BB04-BC660A3EAC88}"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47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1398824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99681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258AE29E-1597-4A94-8CEE-81C720C2A132}"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201518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21640-286C-C3B2-3A78-FC3BD06919BE}"/>
              </a:ext>
            </a:extLst>
          </p:cNvPr>
          <p:cNvSpPr>
            <a:spLocks noGrp="1"/>
          </p:cNvSpPr>
          <p:nvPr>
            <p:ph type="dt" sz="half" idx="10"/>
          </p:nvPr>
        </p:nvSpPr>
        <p:spPr/>
        <p:txBody>
          <a:bodyPr/>
          <a:lstStyle/>
          <a:p>
            <a:fld id="{E036FA3E-0AFF-C44C-BFB1-27AB4BD359C3}" type="datetimeFigureOut">
              <a:rPr lang="en-US" smtClean="0"/>
              <a:t>3/6/2025</a:t>
            </a:fld>
            <a:endParaRPr lang="en-US"/>
          </a:p>
        </p:txBody>
      </p:sp>
      <p:sp>
        <p:nvSpPr>
          <p:cNvPr id="3" name="Footer Placeholder 2">
            <a:extLst>
              <a:ext uri="{FF2B5EF4-FFF2-40B4-BE49-F238E27FC236}">
                <a16:creationId xmlns:a16="http://schemas.microsoft.com/office/drawing/2014/main" id="{4D8C53B5-9D7D-1F46-DD26-E140983A6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799FE-6B93-3EC2-A399-9B3555DFA3D9}"/>
              </a:ext>
            </a:extLst>
          </p:cNvPr>
          <p:cNvSpPr>
            <a:spLocks noGrp="1"/>
          </p:cNvSpPr>
          <p:nvPr>
            <p:ph type="sldNum" sz="quarter" idx="12"/>
          </p:nvPr>
        </p:nvSpPr>
        <p:spPr/>
        <p:txBody>
          <a:bodyPr/>
          <a:lstStyle/>
          <a:p>
            <a:fld id="{39AFC2F7-5D06-B045-9393-EE667C477DB6}" type="slidenum">
              <a:rPr lang="en-US" smtClean="0"/>
              <a:t>‹#›</a:t>
            </a:fld>
            <a:endParaRPr lang="en-US"/>
          </a:p>
        </p:txBody>
      </p:sp>
    </p:spTree>
    <p:extLst>
      <p:ext uri="{BB962C8B-B14F-4D97-AF65-F5344CB8AC3E}">
        <p14:creationId xmlns:p14="http://schemas.microsoft.com/office/powerpoint/2010/main" val="3651799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631121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cqc.govocal.com/en-GB/" TargetMode="External"/><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s://medium.com/@CareQualityComm" TargetMode="External"/><Relationship Id="rId5" Type="http://schemas.openxmlformats.org/officeDocument/2006/relationships/image" Target="../media/image29.jpeg"/><Relationship Id="rId10" Type="http://schemas.openxmlformats.org/officeDocument/2006/relationships/image" Target="../media/image33.png"/><Relationship Id="rId4" Type="http://schemas.openxmlformats.org/officeDocument/2006/relationships/hyperlink" Target="https://www.cqc.org.uk/news/newsletters-alerts/email-newsletters-cqc" TargetMode="External"/><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image" Target="../media/image8.jpe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2.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BDE928-A96D-E7A2-7949-E47E9635AC15}"/>
              </a:ext>
            </a:extLst>
          </p:cNvPr>
          <p:cNvSpPr txBox="1"/>
          <p:nvPr/>
        </p:nvSpPr>
        <p:spPr>
          <a:xfrm>
            <a:off x="244505" y="656830"/>
            <a:ext cx="4943302" cy="501675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200" b="1" i="0" u="none" strike="noStrike" kern="1200" cap="none" spc="0" normalizeH="0" baseline="0" noProof="0">
                <a:ln>
                  <a:noFill/>
                </a:ln>
                <a:solidFill>
                  <a:srgbClr val="743669"/>
                </a:solidFill>
                <a:effectLst/>
                <a:uLnTx/>
                <a:uFillTx/>
                <a:latin typeface="Arial" pitchFamily="34" charset="0"/>
                <a:ea typeface="ヒラギノ角ゴ Pro W3" charset="-128"/>
                <a:cs typeface="+mn-cs"/>
              </a:rPr>
              <a:t>An update from CQC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a:ln>
                <a:noFill/>
              </a:ln>
              <a:solidFill>
                <a:srgbClr val="743669"/>
              </a:solidFill>
              <a:effectLst/>
              <a:uLnTx/>
              <a:uFillTx/>
              <a:latin typeface="Arial" pitchFamily="34"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a:ln>
                <a:noFill/>
              </a:ln>
              <a:solidFill>
                <a:srgbClr val="743669"/>
              </a:solidFill>
              <a:effectLst/>
              <a:uLnTx/>
              <a:uFillTx/>
              <a:latin typeface="Arial" pitchFamily="34"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2800" b="1">
                <a:solidFill>
                  <a:srgbClr val="743669"/>
                </a:solidFill>
                <a:latin typeface="Arial" pitchFamily="34" charset="0"/>
                <a:ea typeface="ヒラギノ角ゴ Pro W3" charset="-128"/>
              </a:rPr>
              <a:t>Sir Julian Hartley</a:t>
            </a:r>
            <a:endParaRPr kumimoji="0" lang="en-GB" sz="2800" b="1" i="0" u="none" strike="noStrike" kern="1200" cap="none" spc="0" normalizeH="0" baseline="0" noProof="0">
              <a:ln>
                <a:noFill/>
              </a:ln>
              <a:solidFill>
                <a:srgbClr val="743669"/>
              </a:solidFill>
              <a:effectLst/>
              <a:uLnTx/>
              <a:uFillTx/>
              <a:latin typeface="Arial" pitchFamily="34"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743669"/>
                </a:solidFill>
                <a:effectLst/>
                <a:uLnTx/>
                <a:uFillTx/>
                <a:latin typeface="Arial" pitchFamily="34" charset="0"/>
                <a:ea typeface="ヒラギノ角ゴ Pro W3" charset="-128"/>
                <a:cs typeface="+mn-cs"/>
              </a:rPr>
              <a:t>Care England Conference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a:solidFill>
                <a:srgbClr val="743669"/>
              </a:solidFill>
              <a:latin typeface="Arial" pitchFamily="34" charset="0"/>
              <a:ea typeface="ヒラギノ角ゴ Pro W3"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743669"/>
                </a:solidFill>
                <a:effectLst/>
                <a:uLnTx/>
                <a:uFillTx/>
                <a:latin typeface="Arial"/>
                <a:ea typeface="ヒラギノ角ゴ Pro W3"/>
                <a:cs typeface="Arial"/>
              </a:rPr>
              <a:t>Thursday 13 March 2025</a:t>
            </a:r>
            <a:endParaRPr kumimoji="0" lang="en-GB" sz="2800" b="0" i="1" u="none" strike="noStrike" kern="1200" cap="none" spc="0" normalizeH="0" baseline="0" noProof="0">
              <a:ln>
                <a:noFill/>
              </a:ln>
              <a:solidFill>
                <a:srgbClr val="743669"/>
              </a:solidFill>
              <a:effectLst/>
              <a:uLnTx/>
              <a:uFillTx/>
              <a:latin typeface="Arial"/>
              <a:ea typeface="ヒラギノ角ゴ Pro W3"/>
              <a:cs typeface="Arial"/>
            </a:endParaRPr>
          </a:p>
        </p:txBody>
      </p:sp>
      <p:pic>
        <p:nvPicPr>
          <p:cNvPr id="5" name="Picture 4">
            <a:extLst>
              <a:ext uri="{FF2B5EF4-FFF2-40B4-BE49-F238E27FC236}">
                <a16:creationId xmlns:a16="http://schemas.microsoft.com/office/drawing/2014/main" id="{4045CB4D-3576-59D8-7F72-FF499B55ADEC}"/>
              </a:ext>
            </a:extLst>
          </p:cNvPr>
          <p:cNvPicPr>
            <a:picLocks noChangeAspect="1"/>
          </p:cNvPicPr>
          <p:nvPr/>
        </p:nvPicPr>
        <p:blipFill>
          <a:blip r:embed="rId3"/>
          <a:stretch>
            <a:fillRect/>
          </a:stretch>
        </p:blipFill>
        <p:spPr>
          <a:xfrm>
            <a:off x="5351523" y="19673"/>
            <a:ext cx="6840477" cy="6291072"/>
          </a:xfrm>
          <a:prstGeom prst="rect">
            <a:avLst/>
          </a:prstGeom>
        </p:spPr>
      </p:pic>
    </p:spTree>
    <p:extLst>
      <p:ext uri="{BB962C8B-B14F-4D97-AF65-F5344CB8AC3E}">
        <p14:creationId xmlns:p14="http://schemas.microsoft.com/office/powerpoint/2010/main" val="412648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116664F9-B734-97B9-B1A3-D6A77453542D}"/>
              </a:ext>
            </a:extLst>
          </p:cNvPr>
          <p:cNvSpPr>
            <a:spLocks noGrp="1"/>
          </p:cNvSpPr>
          <p:nvPr>
            <p:ph type="title"/>
          </p:nvPr>
        </p:nvSpPr>
        <p:spPr>
          <a:xfrm>
            <a:off x="284116" y="208990"/>
            <a:ext cx="11482568" cy="794188"/>
          </a:xfrm>
        </p:spPr>
        <p:txBody>
          <a:bodyPr lIns="91440" tIns="45720" rIns="91440" bIns="45720" anchor="t">
            <a:normAutofit/>
          </a:bodyPr>
          <a:lstStyle/>
          <a:p>
            <a:pPr>
              <a:lnSpc>
                <a:spcPct val="100000"/>
              </a:lnSpc>
              <a:spcBef>
                <a:spcPts val="0"/>
              </a:spcBef>
            </a:pPr>
            <a:r>
              <a:rPr lang="en-US" sz="4000" b="1">
                <a:solidFill>
                  <a:srgbClr val="5F2861"/>
                </a:solidFill>
                <a:latin typeface="Arial"/>
                <a:cs typeface="Arial"/>
                <a:rtl val="0"/>
              </a:rPr>
              <a:t>State of Care – focus on adult social care </a:t>
            </a:r>
          </a:p>
        </p:txBody>
      </p:sp>
      <p:pic>
        <p:nvPicPr>
          <p:cNvPr id="13" name="Picture 12" descr="A black and grey logo&#10;&#10;Description automatically generated with medium confidence">
            <a:extLst>
              <a:ext uri="{FF2B5EF4-FFF2-40B4-BE49-F238E27FC236}">
                <a16:creationId xmlns:a16="http://schemas.microsoft.com/office/drawing/2014/main" id="{07E3DD63-1F7A-14FE-C1DA-14AD7114BF3B}"/>
              </a:ext>
            </a:extLst>
          </p:cNvPr>
          <p:cNvPicPr>
            <a:picLocks noChangeAspect="1"/>
          </p:cNvPicPr>
          <p:nvPr/>
        </p:nvPicPr>
        <p:blipFill>
          <a:blip r:embed="rId3"/>
          <a:stretch>
            <a:fillRect/>
          </a:stretch>
        </p:blipFill>
        <p:spPr>
          <a:xfrm>
            <a:off x="78076" y="6513841"/>
            <a:ext cx="1093776" cy="343680"/>
          </a:xfrm>
          <a:prstGeom prst="rect">
            <a:avLst/>
          </a:prstGeom>
        </p:spPr>
      </p:pic>
      <p:sp>
        <p:nvSpPr>
          <p:cNvPr id="7" name="TextBox 6">
            <a:extLst>
              <a:ext uri="{FF2B5EF4-FFF2-40B4-BE49-F238E27FC236}">
                <a16:creationId xmlns:a16="http://schemas.microsoft.com/office/drawing/2014/main" id="{81F46E6C-CB41-D3DD-3E23-3F4616EDDFC7}"/>
              </a:ext>
            </a:extLst>
          </p:cNvPr>
          <p:cNvSpPr txBox="1"/>
          <p:nvPr/>
        </p:nvSpPr>
        <p:spPr>
          <a:xfrm>
            <a:off x="425316" y="922177"/>
            <a:ext cx="11562895" cy="5447645"/>
          </a:xfrm>
          <a:prstGeom prst="rect">
            <a:avLst/>
          </a:prstGeom>
          <a:noFill/>
        </p:spPr>
        <p:txBody>
          <a:bodyPr wrap="square" rtlCol="0">
            <a:spAutoFit/>
          </a:bodyPr>
          <a:lstStyle/>
          <a:p>
            <a:pPr marL="0" marR="0" lvl="0" indent="0" algn="l" defTabSz="1881188" rtl="0" eaLnBrk="1" fontAlgn="auto" latinLnBrk="0" hangingPunct="1">
              <a:lnSpc>
                <a:spcPct val="100000"/>
              </a:lnSpc>
              <a:spcBef>
                <a:spcPts val="0"/>
              </a:spcBef>
              <a:spcAft>
                <a:spcPts val="0"/>
              </a:spcAft>
              <a:buClrTx/>
              <a:buSzTx/>
              <a:buFontTx/>
              <a:buNone/>
              <a:tabLst>
                <a:tab pos="1339850" algn="l"/>
              </a:tabLst>
              <a:defRPr/>
            </a:pPr>
            <a:r>
              <a:rPr lang="en-GB" sz="2200" b="1">
                <a:latin typeface="Arial" panose="020B0604020202020204"/>
                <a:ea typeface="ヒラギノ角ゴ Pro W3" pitchFamily="1" charset="-128"/>
                <a:cs typeface="Arial" panose="020B0604020202020204" pitchFamily="34" charset="0"/>
              </a:rPr>
              <a:t>Workforce</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t>Estimated staff vacancy rates in care homes continued to fall throughout 2023/24, reducing to 5.4% by the end of the year.  Lowest rate of staff vacancies in care homes in the last 3 years [CQC’s PIR]</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latin typeface="Arial" panose="020B0604020202020204"/>
                <a:ea typeface="ヒラギノ角ゴ Pro W3" pitchFamily="1" charset="-128"/>
                <a:cs typeface="Arial" panose="020B0604020202020204" pitchFamily="34" charset="0"/>
              </a:rPr>
              <a:t>However, age of workforce is a concern across all regions. Nationally, </a:t>
            </a:r>
            <a:r>
              <a:rPr lang="en-GB" sz="2200">
                <a:solidFill>
                  <a:srgbClr val="DD0068"/>
                </a:solidFill>
                <a:latin typeface="Arial" pitchFamily="34" charset="0"/>
                <a:ea typeface="ヒラギノ角ゴ Pro W3" charset="-128"/>
                <a:cs typeface="Arial" panose="020B0604020202020204"/>
              </a:rPr>
              <a:t>27% of workers who provide direct care are aged over 55 and likely to leave the workforce relatively soon</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endParaRPr kumimoji="0" lang="en-GB" sz="15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endParaRPr>
          </a:p>
          <a:p>
            <a:pPr marR="0" lvl="0" algn="l" defTabSz="1881188" rtl="0" eaLnBrk="1" fontAlgn="auto" latinLnBrk="0" hangingPunct="1">
              <a:lnSpc>
                <a:spcPct val="100000"/>
              </a:lnSpc>
              <a:spcBef>
                <a:spcPts val="800"/>
              </a:spcBef>
              <a:spcAft>
                <a:spcPts val="0"/>
              </a:spcAft>
              <a:buClrTx/>
              <a:buSzTx/>
              <a:tabLst>
                <a:tab pos="1339850" algn="l"/>
              </a:tabLst>
              <a:defRPr/>
            </a:pPr>
            <a:r>
              <a:rPr lang="en-GB" sz="2200" b="1">
                <a:latin typeface="Arial" panose="020B0604020202020204"/>
                <a:ea typeface="ヒラギノ角ゴ Pro W3" pitchFamily="1" charset="-128"/>
                <a:cs typeface="Arial" panose="020B0604020202020204" pitchFamily="34" charset="0"/>
              </a:rPr>
              <a:t>Care for autistic people and people living with a learning disability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latin typeface="Arial" panose="020B0604020202020204"/>
                <a:ea typeface="ヒラギノ角ゴ Pro W3" pitchFamily="1" charset="-128"/>
                <a:cs typeface="Arial" panose="020B0604020202020204" pitchFamily="34" charset="0"/>
              </a:rPr>
              <a:t>This is an area of key concern for us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latin typeface="Arial" panose="020B0604020202020204"/>
                <a:ea typeface="ヒラギノ角ゴ Pro W3" pitchFamily="1" charset="-128"/>
                <a:cs typeface="Arial" panose="020B0604020202020204" pitchFamily="34" charset="0"/>
              </a:rPr>
              <a:t>On average, </a:t>
            </a:r>
            <a:r>
              <a:rPr lang="en-GB" sz="2200">
                <a:solidFill>
                  <a:srgbClr val="DD0068"/>
                </a:solidFill>
                <a:latin typeface="Arial" pitchFamily="34" charset="0"/>
                <a:ea typeface="ヒラギノ角ゴ Pro W3" charset="-128"/>
                <a:cs typeface="Arial" panose="020B0604020202020204"/>
              </a:rPr>
              <a:t>around </a:t>
            </a:r>
            <a:r>
              <a:rPr lang="en-GB" sz="2200" b="1">
                <a:solidFill>
                  <a:srgbClr val="DD0068"/>
                </a:solidFill>
                <a:latin typeface="Arial" pitchFamily="34" charset="0"/>
                <a:ea typeface="ヒラギノ角ゴ Pro W3" charset="-128"/>
                <a:cs typeface="Arial" panose="020B0604020202020204"/>
              </a:rPr>
              <a:t>15-20% more residents</a:t>
            </a:r>
            <a:r>
              <a:rPr lang="en-GB" sz="2200">
                <a:solidFill>
                  <a:srgbClr val="DD0068"/>
                </a:solidFill>
                <a:latin typeface="Arial" pitchFamily="34" charset="0"/>
                <a:ea typeface="ヒラギノ角ゴ Pro W3" charset="-128"/>
                <a:cs typeface="Arial" panose="020B0604020202020204"/>
              </a:rPr>
              <a:t> had restraint or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restriction in their care plan in care homes where over half of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residents had been recorded as autistic or having a learning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disability compared to care with homes with no residents recorded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as being autistic or having a learning disability </a:t>
            </a:r>
          </a:p>
        </p:txBody>
      </p:sp>
      <p:pic>
        <p:nvPicPr>
          <p:cNvPr id="2" name="Picture 1">
            <a:extLst>
              <a:ext uri="{FF2B5EF4-FFF2-40B4-BE49-F238E27FC236}">
                <a16:creationId xmlns:a16="http://schemas.microsoft.com/office/drawing/2014/main" id="{AD3082D7-0916-AC0A-B7A0-4E8E19E4CDFC}"/>
              </a:ext>
            </a:extLst>
          </p:cNvPr>
          <p:cNvPicPr>
            <a:picLocks noChangeAspect="1"/>
          </p:cNvPicPr>
          <p:nvPr/>
        </p:nvPicPr>
        <p:blipFill>
          <a:blip r:embed="rId4"/>
          <a:srcRect r="5030"/>
          <a:stretch/>
        </p:blipFill>
        <p:spPr>
          <a:xfrm>
            <a:off x="10103466" y="4242915"/>
            <a:ext cx="2088534" cy="2072278"/>
          </a:xfrm>
          <a:prstGeom prst="rect">
            <a:avLst/>
          </a:prstGeom>
        </p:spPr>
      </p:pic>
      <p:pic>
        <p:nvPicPr>
          <p:cNvPr id="3" name="Picture 2">
            <a:extLst>
              <a:ext uri="{FF2B5EF4-FFF2-40B4-BE49-F238E27FC236}">
                <a16:creationId xmlns:a16="http://schemas.microsoft.com/office/drawing/2014/main" id="{8EA4A254-8D8B-5753-6C17-5DCAAA41017B}"/>
              </a:ext>
            </a:extLst>
          </p:cNvPr>
          <p:cNvPicPr>
            <a:picLocks noChangeAspect="1"/>
          </p:cNvPicPr>
          <p:nvPr/>
        </p:nvPicPr>
        <p:blipFill>
          <a:blip r:embed="rId5"/>
          <a:stretch>
            <a:fillRect/>
          </a:stretch>
        </p:blipFill>
        <p:spPr>
          <a:xfrm>
            <a:off x="172725" y="6365849"/>
            <a:ext cx="1568528" cy="360145"/>
          </a:xfrm>
          <a:prstGeom prst="rect">
            <a:avLst/>
          </a:prstGeom>
        </p:spPr>
      </p:pic>
    </p:spTree>
    <p:extLst>
      <p:ext uri="{BB962C8B-B14F-4D97-AF65-F5344CB8AC3E}">
        <p14:creationId xmlns:p14="http://schemas.microsoft.com/office/powerpoint/2010/main" val="360669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97B0-E769-75C7-4709-686BBF22964A}"/>
            </a:ext>
          </a:extLst>
        </p:cNvPr>
        <p:cNvGrpSpPr/>
        <p:nvPr/>
      </p:nvGrpSpPr>
      <p:grpSpPr>
        <a:xfrm>
          <a:off x="0" y="0"/>
          <a:ext cx="0" cy="0"/>
          <a:chOff x="0" y="0"/>
          <a:chExt cx="0" cy="0"/>
        </a:xfrm>
      </p:grpSpPr>
      <p:pic>
        <p:nvPicPr>
          <p:cNvPr id="6" name="Picture 5" descr="An old person holding a baby&#10;&#10;AI-generated content may be incorrect.">
            <a:extLst>
              <a:ext uri="{FF2B5EF4-FFF2-40B4-BE49-F238E27FC236}">
                <a16:creationId xmlns:a16="http://schemas.microsoft.com/office/drawing/2014/main" id="{050682B5-770D-3513-FCA6-876E451C3C13}"/>
              </a:ext>
            </a:extLst>
          </p:cNvPr>
          <p:cNvPicPr>
            <a:picLocks noChangeAspect="1"/>
          </p:cNvPicPr>
          <p:nvPr/>
        </p:nvPicPr>
        <p:blipFill>
          <a:blip r:embed="rId3">
            <a:extLst>
              <a:ext uri="{28A0092B-C50C-407E-A947-70E740481C1C}">
                <a14:useLocalDpi xmlns:a14="http://schemas.microsoft.com/office/drawing/2010/main" val="0"/>
              </a:ext>
            </a:extLst>
          </a:blip>
          <a:srcRect l="18449" r="14479" b="861"/>
          <a:stretch/>
        </p:blipFill>
        <p:spPr>
          <a:xfrm>
            <a:off x="-14515" y="0"/>
            <a:ext cx="6269634" cy="6328229"/>
          </a:xfrm>
          <a:prstGeom prst="rect">
            <a:avLst/>
          </a:prstGeom>
        </p:spPr>
      </p:pic>
      <p:sp>
        <p:nvSpPr>
          <p:cNvPr id="7" name="Title: Use the accesibility checker">
            <a:extLst>
              <a:ext uri="{FF2B5EF4-FFF2-40B4-BE49-F238E27FC236}">
                <a16:creationId xmlns:a16="http://schemas.microsoft.com/office/drawing/2014/main" id="{6681E38E-36BD-A65B-422A-DC16019A45CF}"/>
              </a:ext>
            </a:extLst>
          </p:cNvPr>
          <p:cNvSpPr>
            <a:spLocks noGrp="1"/>
          </p:cNvSpPr>
          <p:nvPr>
            <p:ph type="title"/>
          </p:nvPr>
        </p:nvSpPr>
        <p:spPr>
          <a:xfrm>
            <a:off x="6429827" y="239079"/>
            <a:ext cx="5515429" cy="838605"/>
          </a:xfrm>
        </p:spPr>
        <p:txBody>
          <a:bodyPr lIns="91440" tIns="45720" rIns="91440" bIns="45720" anchor="t"/>
          <a:lstStyle/>
          <a:p>
            <a:r>
              <a:rPr lang="en-US" sz="3600">
                <a:solidFill>
                  <a:srgbClr val="5F2861"/>
                </a:solidFill>
              </a:rPr>
              <a:t>Advocating for adult social care</a:t>
            </a:r>
            <a:endParaRPr lang="en-GB" sz="3600">
              <a:solidFill>
                <a:srgbClr val="5F2861"/>
              </a:solidFill>
            </a:endParaRPr>
          </a:p>
        </p:txBody>
      </p:sp>
      <p:sp>
        <p:nvSpPr>
          <p:cNvPr id="10" name="TextBox 9">
            <a:extLst>
              <a:ext uri="{FF2B5EF4-FFF2-40B4-BE49-F238E27FC236}">
                <a16:creationId xmlns:a16="http://schemas.microsoft.com/office/drawing/2014/main" id="{E7163B0F-FBB7-D4AB-B74A-E4451A85CB5C}"/>
              </a:ext>
            </a:extLst>
          </p:cNvPr>
          <p:cNvSpPr txBox="1"/>
          <p:nvPr/>
        </p:nvSpPr>
        <p:spPr>
          <a:xfrm>
            <a:off x="6429827" y="1857829"/>
            <a:ext cx="5370287" cy="4483279"/>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2400"/>
              <a:t>Access to personalised community social care and a choice on how care and support is given</a:t>
            </a:r>
            <a:endParaRPr lang="en-GB" sz="2400"/>
          </a:p>
          <a:p>
            <a:pPr marL="285750" indent="-285750">
              <a:spcBef>
                <a:spcPts val="800"/>
              </a:spcBef>
              <a:buFont typeface="Arial" panose="020B0604020202020204" pitchFamily="34" charset="0"/>
              <a:buChar char="•"/>
            </a:pPr>
            <a:r>
              <a:rPr lang="en-US" sz="2400"/>
              <a:t>A</a:t>
            </a:r>
            <a:r>
              <a:rPr lang="en-US" sz="2400">
                <a:solidFill>
                  <a:schemeClr val="tx1"/>
                </a:solidFill>
              </a:rPr>
              <a:t>ccess to robust data</a:t>
            </a:r>
            <a:endParaRPr lang="en-GB" sz="2400">
              <a:solidFill>
                <a:schemeClr val="tx1"/>
              </a:solidFill>
            </a:endParaRPr>
          </a:p>
          <a:p>
            <a:pPr marL="285750" indent="-285750">
              <a:spcBef>
                <a:spcPts val="800"/>
              </a:spcBef>
              <a:buFont typeface="Arial" panose="020B0604020202020204" pitchFamily="34" charset="0"/>
              <a:buChar char="•"/>
            </a:pPr>
            <a:r>
              <a:rPr lang="en-US" sz="2400"/>
              <a:t>A</a:t>
            </a:r>
            <a:r>
              <a:rPr lang="en-US" sz="2400">
                <a:solidFill>
                  <a:schemeClr val="tx1"/>
                </a:solidFill>
              </a:rPr>
              <a:t> sustainable social care workforce</a:t>
            </a:r>
            <a:endParaRPr lang="en-GB" sz="2400">
              <a:solidFill>
                <a:schemeClr val="tx1"/>
              </a:solidFill>
            </a:endParaRPr>
          </a:p>
          <a:p>
            <a:pPr marL="285750" indent="-285750">
              <a:spcBef>
                <a:spcPts val="800"/>
              </a:spcBef>
              <a:buFont typeface="Arial" panose="020B0604020202020204" pitchFamily="34" charset="0"/>
              <a:buChar char="•"/>
            </a:pPr>
            <a:r>
              <a:rPr lang="en-GB" sz="2400"/>
              <a:t>Prevention</a:t>
            </a:r>
          </a:p>
          <a:p>
            <a:pPr marL="285750" indent="-285750">
              <a:spcBef>
                <a:spcPts val="800"/>
              </a:spcBef>
              <a:buFont typeface="Arial" panose="020B0604020202020204" pitchFamily="34" charset="0"/>
              <a:buChar char="•"/>
            </a:pPr>
            <a:r>
              <a:rPr lang="en-US" sz="2400"/>
              <a:t>P</a:t>
            </a:r>
            <a:r>
              <a:rPr lang="en-US" sz="2400">
                <a:solidFill>
                  <a:schemeClr val="tx1"/>
                </a:solidFill>
              </a:rPr>
              <a:t>roper integration with community health services when needed </a:t>
            </a:r>
            <a:endParaRPr lang="en-GB" sz="2400">
              <a:solidFill>
                <a:schemeClr val="tx1"/>
              </a:solidFill>
            </a:endParaRPr>
          </a:p>
          <a:p>
            <a:pPr marL="285750" indent="-285750">
              <a:spcBef>
                <a:spcPts val="800"/>
              </a:spcBef>
              <a:buFont typeface="Arial" panose="020B0604020202020204" pitchFamily="34" charset="0"/>
              <a:buChar char="•"/>
            </a:pPr>
            <a:r>
              <a:rPr lang="en-GB" sz="2400">
                <a:solidFill>
                  <a:schemeClr val="tx1"/>
                </a:solidFill>
              </a:rPr>
              <a:t>Market oversight</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70741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Email">
            <a:extLst>
              <a:ext uri="{FF2B5EF4-FFF2-40B4-BE49-F238E27FC236}">
                <a16:creationId xmlns:a16="http://schemas.microsoft.com/office/drawing/2014/main" id="{EC5AF23F-FCD5-43C5-B5AD-C35A6B1C66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5949" y="600353"/>
            <a:ext cx="1118775" cy="7221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5424B6-648C-4285-87B9-A56DDCF9B871}"/>
              </a:ext>
            </a:extLst>
          </p:cNvPr>
          <p:cNvSpPr txBox="1"/>
          <p:nvPr/>
        </p:nvSpPr>
        <p:spPr>
          <a:xfrm>
            <a:off x="2366803" y="319512"/>
            <a:ext cx="5781759" cy="1067087"/>
          </a:xfrm>
          <a:prstGeom prst="rect">
            <a:avLst/>
          </a:prstGeom>
          <a:noFill/>
        </p:spPr>
        <p:txBody>
          <a:bodyPr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a:ea typeface="ＭＳ Ｐゴシック"/>
                <a:cs typeface="Arial"/>
                <a:sym typeface="Arial"/>
                <a:rtl val="0"/>
              </a:rPr>
              <a:t>Provider Bulletin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hlinkClick r:id="rId4"/>
                <a:rtl val="0"/>
              </a:rPr>
              <a:t>https://www.cqc.org.uk/news/newsletters-alerts/email-newsletters-cqc</a:t>
            </a: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 or Search: CQC bulletin</a:t>
            </a:r>
          </a:p>
        </p:txBody>
      </p:sp>
      <p:pic>
        <p:nvPicPr>
          <p:cNvPr id="45" name="Picture 6" descr="Youtube">
            <a:extLst>
              <a:ext uri="{FF2B5EF4-FFF2-40B4-BE49-F238E27FC236}">
                <a16:creationId xmlns:a16="http://schemas.microsoft.com/office/drawing/2014/main" id="{CE2F6EFF-E248-4323-AF10-F18F8D19807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5811" y="1936079"/>
            <a:ext cx="338812" cy="338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a:extLst>
              <a:ext uri="{FF2B5EF4-FFF2-40B4-BE49-F238E27FC236}">
                <a16:creationId xmlns:a16="http://schemas.microsoft.com/office/drawing/2014/main" id="{B6FFE4A4-55EA-476C-9ED2-1E5A667366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3735" y="2454928"/>
            <a:ext cx="303205" cy="303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4CB875-FC5F-4821-89FD-0D48A66AE8E0}"/>
              </a:ext>
            </a:extLst>
          </p:cNvPr>
          <p:cNvSpPr txBox="1"/>
          <p:nvPr/>
        </p:nvSpPr>
        <p:spPr>
          <a:xfrm>
            <a:off x="2381145" y="1396430"/>
            <a:ext cx="4397283" cy="1744324"/>
          </a:xfrm>
          <a:prstGeom prst="rect">
            <a:avLst/>
          </a:prstGeom>
          <a:noFill/>
        </p:spPr>
        <p:txBody>
          <a:bodyPr wrap="square" lIns="121920" tIns="60960" rIns="121920" bIns="60960" rtlCol="0" anchor="t">
            <a:spAutoFit/>
          </a:bodyPr>
          <a:lstStyle>
            <a:defPPr>
              <a:defRPr lang="en-US"/>
            </a:defPPr>
            <a:lvl1pPr marR="0" lvl="0" indent="0" defTabSz="914400"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a:ea typeface="ＭＳ Ｐゴシック"/>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a:ea typeface="ＭＳ Ｐゴシック"/>
                <a:cs typeface="Arial"/>
                <a:sym typeface="Arial"/>
                <a:rtl val="0"/>
              </a:rPr>
              <a:t>Social</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@CQCProf </a:t>
            </a:r>
            <a:r>
              <a:rPr kumimoji="0" lang="en-GB" altLang="en-US" sz="1867" b="0" i="0" u="none" strike="noStrike" kern="1200" cap="none" spc="0" normalizeH="0" baseline="0" noProof="0">
                <a:ln>
                  <a:noFill/>
                </a:ln>
                <a:solidFill>
                  <a:srgbClr val="000000"/>
                </a:solidFill>
                <a:effectLst/>
                <a:uLnTx/>
                <a:uFillTx/>
                <a:latin typeface="Arial"/>
                <a:ea typeface="ヒラギノ角ゴ Pro W3"/>
                <a:cs typeface="Arial"/>
                <a:sym typeface="Arial"/>
                <a:rtl val="0"/>
              </a:rPr>
              <a:t>@CQCProf      </a:t>
            </a:r>
            <a:endParaRPr kumimoji="0" lang="en-GB" altLang="en-US" sz="1867" b="0" i="0" u="none" strike="noStrike" kern="1200" cap="none" spc="0" normalizeH="0" baseline="0" noProof="0">
              <a:ln>
                <a:noFill/>
              </a:ln>
              <a:solidFill>
                <a:srgbClr val="000000"/>
              </a:solidFill>
              <a:effectLst/>
              <a:uLnTx/>
              <a:uFillTx/>
              <a:latin typeface="Arial"/>
              <a:ea typeface="ヒラギノ角ゴ Pro W3" charset="-128"/>
              <a:cs typeface="Arial"/>
              <a:sym typeface="Arial"/>
              <a:rtl val="0"/>
            </a:endParaRPr>
          </a:p>
          <a:p>
            <a:pPr marL="0" marR="0" lvl="0" indent="0" algn="l" defTabSz="1219170" rtl="0" eaLnBrk="1" fontAlgn="base" latinLnBrk="0" hangingPunct="1">
              <a:lnSpc>
                <a:spcPct val="100000"/>
              </a:lnSpc>
              <a:spcBef>
                <a:spcPct val="0"/>
              </a:spcBef>
              <a:spcAft>
                <a:spcPts val="400"/>
              </a:spcAft>
              <a:buClrTx/>
              <a:buSzPct val="100000"/>
              <a:buFontTx/>
              <a:buNone/>
              <a:tabLst/>
              <a:defRPr/>
            </a:pPr>
            <a:r>
              <a:rPr kumimoji="0" lang="en-GB" altLang="en-US" sz="1867" b="0" i="0" u="none" strike="noStrike" kern="1200" cap="none" spc="0" normalizeH="0" baseline="0" noProof="0">
                <a:ln>
                  <a:noFill/>
                </a:ln>
                <a:solidFill>
                  <a:srgbClr val="000000"/>
                </a:solidFill>
                <a:effectLst/>
                <a:uLnTx/>
                <a:uFillTx/>
                <a:latin typeface="Arial" charset="0"/>
                <a:ea typeface="ヒラギノ角ゴ Pro W3" charset="-128"/>
                <a:cs typeface="Arial"/>
                <a:sym typeface="Arial"/>
                <a:rtl val="0"/>
              </a:rPr>
              <a:t>youtube.com/user/</a:t>
            </a:r>
            <a:r>
              <a:rPr kumimoji="0" lang="en-GB" altLang="en-US" sz="1867" b="0" i="0" u="none" strike="noStrike" kern="1200" cap="none" spc="0" normalizeH="0" baseline="0" noProof="0" err="1">
                <a:ln>
                  <a:noFill/>
                </a:ln>
                <a:solidFill>
                  <a:srgbClr val="000000"/>
                </a:solidFill>
                <a:effectLst/>
                <a:uLnTx/>
                <a:uFillTx/>
                <a:latin typeface="Arial" charset="0"/>
                <a:ea typeface="ヒラギノ角ゴ Pro W3" charset="-128"/>
                <a:cs typeface="Arial"/>
                <a:sym typeface="Arial"/>
                <a:rtl val="0"/>
              </a:rPr>
              <a:t>cqcdigitalcomms</a:t>
            </a:r>
            <a:endParaRPr kumimoji="0" lang="en-GB" altLang="en-US" sz="1867" b="0" i="0" u="none" strike="noStrike" kern="1200" cap="none" spc="0" normalizeH="0" baseline="0" noProof="0">
              <a:ln>
                <a:noFill/>
              </a:ln>
              <a:solidFill>
                <a:srgbClr val="000000"/>
              </a:solidFill>
              <a:effectLst/>
              <a:uLnTx/>
              <a:uFillTx/>
              <a:latin typeface="Arial" charset="0"/>
              <a:ea typeface="ヒラギノ角ゴ Pro W3" charset="-128"/>
              <a:cs typeface="Arial"/>
              <a:sym typeface="Arial"/>
              <a:rtl val="0"/>
            </a:endParaRPr>
          </a:p>
          <a:p>
            <a:pPr marL="0" marR="0" lvl="0" indent="0" algn="l" defTabSz="1219170" rtl="0" eaLnBrk="1" fontAlgn="base" latinLnBrk="0" hangingPunct="1">
              <a:lnSpc>
                <a:spcPct val="100000"/>
              </a:lnSpc>
              <a:spcBef>
                <a:spcPct val="0"/>
              </a:spcBef>
              <a:spcAft>
                <a:spcPts val="0"/>
              </a:spcAft>
              <a:buClrTx/>
              <a:buSzPct val="100000"/>
              <a:buFontTx/>
              <a:buNone/>
              <a:tabLst/>
              <a:defRPr/>
            </a:pPr>
            <a:r>
              <a:rPr kumimoji="0" lang="en-GB" altLang="en-US" sz="1867" b="0" i="0" u="none" strike="noStrike" kern="1200" cap="none" spc="0" normalizeH="0" baseline="0" noProof="0">
                <a:ln>
                  <a:noFill/>
                </a:ln>
                <a:solidFill>
                  <a:srgbClr val="000000"/>
                </a:solidFill>
                <a:effectLst/>
                <a:uLnTx/>
                <a:uFillTx/>
                <a:latin typeface="Arial" charset="0"/>
                <a:ea typeface="ヒラギノ角ゴ Pro W3" charset="-128"/>
                <a:cs typeface="Arial"/>
                <a:sym typeface="Arial"/>
                <a:rtl val="0"/>
              </a:rPr>
              <a:t>facebook.com/</a:t>
            </a:r>
            <a:r>
              <a:rPr kumimoji="0" lang="en-GB" altLang="en-US" sz="1867" b="0" i="0" u="none" strike="noStrike" kern="1200" cap="none" spc="0" normalizeH="0" baseline="0" noProof="0" err="1">
                <a:ln>
                  <a:noFill/>
                </a:ln>
                <a:solidFill>
                  <a:srgbClr val="000000"/>
                </a:solidFill>
                <a:effectLst/>
                <a:uLnTx/>
                <a:uFillTx/>
                <a:latin typeface="Arial" charset="0"/>
                <a:ea typeface="ヒラギノ角ゴ Pro W3" charset="-128"/>
                <a:cs typeface="Arial"/>
                <a:sym typeface="Arial"/>
                <a:rtl val="0"/>
              </a:rPr>
              <a:t>CareQualityCommission</a:t>
            </a:r>
            <a:endParaRPr kumimoji="0" lang="en-GB" altLang="en-US" sz="1867" b="0" i="0" u="none" strike="noStrike" kern="1200" cap="none" spc="0" normalizeH="0" baseline="0" noProof="0">
              <a:ln>
                <a:noFill/>
              </a:ln>
              <a:solidFill>
                <a:srgbClr val="000000"/>
              </a:solidFill>
              <a:effectLst/>
              <a:uLnTx/>
              <a:uFillTx/>
              <a:latin typeface="Arial" charset="0"/>
              <a:ea typeface="ヒラギノ角ゴ Pro W3" charset="-128"/>
              <a:cs typeface="Arial"/>
              <a:sym typeface="Arial"/>
              <a:rtl val="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 </a:t>
            </a:r>
          </a:p>
        </p:txBody>
      </p:sp>
      <p:pic>
        <p:nvPicPr>
          <p:cNvPr id="31" name="Picture 6">
            <a:extLst>
              <a:ext uri="{FF2B5EF4-FFF2-40B4-BE49-F238E27FC236}">
                <a16:creationId xmlns:a16="http://schemas.microsoft.com/office/drawing/2014/main" id="{EEFED114-3803-425F-AE22-251D6CB23F3B}"/>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56943" y="3024601"/>
            <a:ext cx="1795359" cy="7954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44D1591-3CEC-4D84-9098-8332D6F87A4E}"/>
              </a:ext>
            </a:extLst>
          </p:cNvPr>
          <p:cNvSpPr txBox="1"/>
          <p:nvPr/>
        </p:nvSpPr>
        <p:spPr>
          <a:xfrm>
            <a:off x="2361768" y="2856813"/>
            <a:ext cx="4594176" cy="1131207"/>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a:ea typeface="ＭＳ Ｐゴシック"/>
                <a:cs typeface="Arial"/>
                <a:sym typeface="Arial"/>
                <a:rtl val="0"/>
              </a:rPr>
              <a:t>Digital platform</a:t>
            </a:r>
          </a:p>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hlinkClick r:id="rId8"/>
                <a:rtl val="0"/>
              </a:rPr>
              <a:t>https://cqc.govocal.com/en-GB/</a:t>
            </a: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  or Search: </a:t>
            </a:r>
            <a:r>
              <a:rPr kumimoji="0" lang="en-GB" sz="1867" b="0" i="0" u="none" strike="noStrike" kern="1200" cap="none" spc="0" normalizeH="0" baseline="0" noProof="0" err="1">
                <a:ln>
                  <a:noFill/>
                </a:ln>
                <a:solidFill>
                  <a:srgbClr val="000000"/>
                </a:solidFill>
                <a:effectLst/>
                <a:uLnTx/>
                <a:uFillTx/>
                <a:latin typeface="Arial"/>
                <a:ea typeface="ＭＳ Ｐゴシック"/>
                <a:cs typeface="Arial"/>
                <a:sym typeface="Arial"/>
                <a:rtl val="0"/>
              </a:rPr>
              <a:t>GoVocal</a:t>
            </a: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 CQC</a:t>
            </a:r>
            <a:endParaRPr kumimoji="0" lang="en-GB" sz="1867" b="0" i="0" u="none" strike="noStrike" kern="0" cap="none" spc="0" normalizeH="0" baseline="0" noProof="0">
              <a:ln>
                <a:noFill/>
              </a:ln>
              <a:solidFill>
                <a:srgbClr val="000000"/>
              </a:solidFill>
              <a:effectLst/>
              <a:uLnTx/>
              <a:uFillTx/>
              <a:latin typeface="Arial"/>
              <a:ea typeface="ヒラギノ角ゴ Pro W3" charset="-128"/>
              <a:cs typeface="Arial"/>
              <a:sym typeface="Arial"/>
              <a:rtl val="0"/>
            </a:endParaRPr>
          </a:p>
        </p:txBody>
      </p:sp>
      <p:pic>
        <p:nvPicPr>
          <p:cNvPr id="32" name="Picture 2" descr="Podcasts">
            <a:extLst>
              <a:ext uri="{FF2B5EF4-FFF2-40B4-BE49-F238E27FC236}">
                <a16:creationId xmlns:a16="http://schemas.microsoft.com/office/drawing/2014/main" id="{715D5D9D-C6EF-463D-B136-B8146DC399A4}"/>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82765" y="4087809"/>
            <a:ext cx="1564256" cy="833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3F7305-CDD2-4B03-A481-BDC6D4B007A8}"/>
              </a:ext>
            </a:extLst>
          </p:cNvPr>
          <p:cNvSpPr txBox="1"/>
          <p:nvPr/>
        </p:nvSpPr>
        <p:spPr>
          <a:xfrm>
            <a:off x="2352302" y="4009881"/>
            <a:ext cx="6308004" cy="1067087"/>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a:ea typeface="ＭＳ Ｐゴシック"/>
                <a:cs typeface="Arial"/>
                <a:sym typeface="Arial"/>
                <a:rtl val="0"/>
              </a:rPr>
              <a:t>Podcasts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Wherever you listen to podcasts</a:t>
            </a:r>
            <a:b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b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Search: CQC Connect </a:t>
            </a:r>
          </a:p>
        </p:txBody>
      </p:sp>
      <p:pic>
        <p:nvPicPr>
          <p:cNvPr id="34" name="Picture 33" descr="Medium">
            <a:extLst>
              <a:ext uri="{FF2B5EF4-FFF2-40B4-BE49-F238E27FC236}">
                <a16:creationId xmlns:a16="http://schemas.microsoft.com/office/drawing/2014/main" id="{B55B0DE1-998E-4ACF-9A00-9809F2EE38C6}"/>
              </a:ex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3813" y="5266708"/>
            <a:ext cx="1767331" cy="743401"/>
          </a:xfrm>
          <a:prstGeom prst="rect">
            <a:avLst/>
          </a:prstGeom>
        </p:spPr>
      </p:pic>
      <p:sp>
        <p:nvSpPr>
          <p:cNvPr id="35" name="TextBox 34">
            <a:extLst>
              <a:ext uri="{FF2B5EF4-FFF2-40B4-BE49-F238E27FC236}">
                <a16:creationId xmlns:a16="http://schemas.microsoft.com/office/drawing/2014/main" id="{2E44A12D-44EB-451E-B6BD-C9021E07D107}"/>
              </a:ext>
            </a:extLst>
          </p:cNvPr>
          <p:cNvSpPr txBox="1"/>
          <p:nvPr/>
        </p:nvSpPr>
        <p:spPr>
          <a:xfrm>
            <a:off x="2399097" y="5036532"/>
            <a:ext cx="5575699" cy="1195327"/>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a:ea typeface="ＭＳ Ｐゴシック"/>
                <a:cs typeface="Arial"/>
                <a:sym typeface="Arial"/>
                <a:rtl val="0"/>
              </a:rPr>
              <a:t>Blogs </a:t>
            </a:r>
          </a:p>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hlinkClick r:id="rId11"/>
                <a:rtl val="0"/>
              </a:rPr>
              <a:t>https://medium.com/@CareQualityComm</a:t>
            </a: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 </a:t>
            </a:r>
          </a:p>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GB" sz="1867" b="0" i="0" u="none" strike="noStrike" kern="1200" cap="none" spc="0" normalizeH="0" baseline="0" noProof="0">
                <a:ln>
                  <a:noFill/>
                </a:ln>
                <a:solidFill>
                  <a:srgbClr val="000000"/>
                </a:solidFill>
                <a:effectLst/>
                <a:uLnTx/>
                <a:uFillTx/>
                <a:latin typeface="Arial"/>
                <a:ea typeface="ＭＳ Ｐゴシック"/>
                <a:cs typeface="Arial"/>
                <a:sym typeface="Arial"/>
                <a:rtl val="0"/>
              </a:rPr>
              <a:t>or Search: Medium CQC</a:t>
            </a:r>
          </a:p>
        </p:txBody>
      </p:sp>
      <p:sp>
        <p:nvSpPr>
          <p:cNvPr id="5" name="Title 1">
            <a:extLst>
              <a:ext uri="{FF2B5EF4-FFF2-40B4-BE49-F238E27FC236}">
                <a16:creationId xmlns:a16="http://schemas.microsoft.com/office/drawing/2014/main" id="{FCE04684-86C1-1D14-9C24-EEAFE0998C75}"/>
              </a:ext>
            </a:extLst>
          </p:cNvPr>
          <p:cNvSpPr>
            <a:spLocks noGrp="1"/>
          </p:cNvSpPr>
          <p:nvPr>
            <p:ph type="title"/>
          </p:nvPr>
        </p:nvSpPr>
        <p:spPr>
          <a:xfrm>
            <a:off x="7974796" y="223191"/>
            <a:ext cx="3964669" cy="754325"/>
          </a:xfrm>
        </p:spPr>
        <p:txBody>
          <a:bodyPr/>
          <a:lstStyle/>
          <a:p>
            <a:pPr algn="r"/>
            <a:r>
              <a:rPr lang="en-GB" sz="4267">
                <a:solidFill>
                  <a:srgbClr val="743669"/>
                </a:solidFill>
              </a:rPr>
              <a:t>Stay informed and stay in touch</a:t>
            </a:r>
          </a:p>
        </p:txBody>
      </p:sp>
    </p:spTree>
    <p:extLst>
      <p:ext uri="{BB962C8B-B14F-4D97-AF65-F5344CB8AC3E}">
        <p14:creationId xmlns:p14="http://schemas.microsoft.com/office/powerpoint/2010/main" val="343157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Youtube Play Logo transparent PNG - StickPNG">
            <a:extLst>
              <a:ext uri="{FF2B5EF4-FFF2-40B4-BE49-F238E27FC236}">
                <a16:creationId xmlns:a16="http://schemas.microsoft.com/office/drawing/2014/main" id="{D6168EE9-BAE9-41E6-862F-4B24A11E5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4841" y="3336914"/>
            <a:ext cx="390690" cy="400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acebook Brand Resources">
            <a:extLst>
              <a:ext uri="{FF2B5EF4-FFF2-40B4-BE49-F238E27FC236}">
                <a16:creationId xmlns:a16="http://schemas.microsoft.com/office/drawing/2014/main" id="{872FB093-6504-45EC-AC77-2CBB763BB8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7704" y="3826079"/>
            <a:ext cx="352285" cy="33921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DA56687-8443-4473-A6B1-1BF7E97E46D9}"/>
              </a:ext>
            </a:extLst>
          </p:cNvPr>
          <p:cNvSpPr/>
          <p:nvPr/>
        </p:nvSpPr>
        <p:spPr>
          <a:xfrm>
            <a:off x="7050616" y="2884911"/>
            <a:ext cx="5282326" cy="1323439"/>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ts val="1200"/>
              </a:spcAft>
              <a:buClrTx/>
              <a:buSzPct val="100000"/>
              <a:buFontTx/>
              <a:buNone/>
              <a:tabLst/>
              <a:defRPr/>
            </a:pPr>
            <a:r>
              <a:rPr kumimoji="0" lang="en-GB" altLang="en-US" sz="2000" b="0" i="0" u="none" strike="noStrike" kern="0" cap="none" spc="0" normalizeH="0" baseline="0" noProof="0">
                <a:ln>
                  <a:noFill/>
                </a:ln>
                <a:solidFill>
                  <a:srgbClr val="672861"/>
                </a:solidFill>
                <a:effectLst/>
                <a:uLnTx/>
                <a:uFillTx/>
                <a:latin typeface="Arial"/>
                <a:ea typeface="ヒラギノ角ゴ Pro W3" charset="-128"/>
                <a:cs typeface="Arial"/>
                <a:sym typeface="Arial"/>
                <a:rtl val="0"/>
              </a:rPr>
              <a:t>@CQCProf</a:t>
            </a:r>
          </a:p>
          <a:p>
            <a:pPr marL="0" marR="0" lvl="0" indent="0" algn="l" defTabSz="914354" rtl="0" eaLnBrk="1" fontAlgn="base" latinLnBrk="0" hangingPunct="1">
              <a:lnSpc>
                <a:spcPct val="100000"/>
              </a:lnSpc>
              <a:spcBef>
                <a:spcPct val="0"/>
              </a:spcBef>
              <a:spcAft>
                <a:spcPts val="1200"/>
              </a:spcAft>
              <a:buClrTx/>
              <a:buSzPct val="100000"/>
              <a:buFontTx/>
              <a:buNone/>
              <a:tabLst/>
              <a:defRPr/>
            </a:pPr>
            <a:r>
              <a:rPr kumimoji="0" lang="en-GB" altLang="en-US" sz="2000" b="0" i="0" u="none" strike="noStrike" kern="0" cap="none" spc="0" normalizeH="0" baseline="0" noProof="0">
                <a:ln>
                  <a:noFill/>
                </a:ln>
                <a:solidFill>
                  <a:srgbClr val="672861"/>
                </a:solidFill>
                <a:effectLst/>
                <a:uLnTx/>
                <a:uFillTx/>
                <a:latin typeface="Arial"/>
                <a:ea typeface="ヒラギノ角ゴ Pro W3" charset="-128"/>
                <a:cs typeface="Arial"/>
                <a:sym typeface="Arial"/>
                <a:rtl val="0"/>
              </a:rPr>
              <a:t> </a:t>
            </a:r>
            <a:r>
              <a:rPr kumimoji="0" lang="en-GB" altLang="en-US" sz="2000" b="0" i="0" u="none" strike="noStrike" kern="0" cap="none" spc="0" normalizeH="0" baseline="0" noProof="0">
                <a:ln>
                  <a:noFill/>
                </a:ln>
                <a:solidFill>
                  <a:srgbClr val="672861"/>
                </a:solidFill>
                <a:effectLst/>
                <a:uLnTx/>
                <a:uFillTx/>
                <a:latin typeface="Arial" charset="0"/>
                <a:ea typeface="ヒラギノ角ゴ Pro W3" charset="-128"/>
                <a:cs typeface="Arial"/>
                <a:sym typeface="Arial"/>
                <a:rtl val="0"/>
              </a:rPr>
              <a:t>youtube.com/user/</a:t>
            </a:r>
            <a:r>
              <a:rPr kumimoji="0" lang="en-GB" altLang="en-US" sz="2000" b="0" i="0" u="none" strike="noStrike" kern="0" cap="none" spc="0" normalizeH="0" baseline="0" noProof="0" err="1">
                <a:ln>
                  <a:noFill/>
                </a:ln>
                <a:solidFill>
                  <a:srgbClr val="672861"/>
                </a:solidFill>
                <a:effectLst/>
                <a:uLnTx/>
                <a:uFillTx/>
                <a:latin typeface="Arial" charset="0"/>
                <a:ea typeface="ヒラギノ角ゴ Pro W3" charset="-128"/>
                <a:cs typeface="Arial"/>
                <a:sym typeface="Arial"/>
                <a:rtl val="0"/>
              </a:rPr>
              <a:t>cqcdigitalcomms</a:t>
            </a:r>
            <a:endParaRPr kumimoji="0" lang="en-GB" altLang="en-US" sz="2000" b="0" i="0" u="none" strike="noStrike" kern="0" cap="none" spc="0" normalizeH="0" baseline="0" noProof="0">
              <a:ln>
                <a:noFill/>
              </a:ln>
              <a:solidFill>
                <a:srgbClr val="672861"/>
              </a:solidFill>
              <a:effectLst/>
              <a:uLnTx/>
              <a:uFillTx/>
              <a:latin typeface="Arial" charset="0"/>
              <a:ea typeface="ヒラギノ角ゴ Pro W3" charset="-128"/>
              <a:cs typeface="Arial"/>
              <a:sym typeface="Arial"/>
              <a:rtl val="0"/>
            </a:endParaRPr>
          </a:p>
          <a:p>
            <a:pPr marL="0" marR="0" lvl="0" indent="0" algn="l" defTabSz="914354" rtl="0" eaLnBrk="1" fontAlgn="base" latinLnBrk="0" hangingPunct="1">
              <a:lnSpc>
                <a:spcPct val="100000"/>
              </a:lnSpc>
              <a:spcBef>
                <a:spcPct val="0"/>
              </a:spcBef>
              <a:spcAft>
                <a:spcPts val="1200"/>
              </a:spcAft>
              <a:buClrTx/>
              <a:buSzPct val="100000"/>
              <a:buFontTx/>
              <a:buNone/>
              <a:tabLst/>
              <a:defRPr/>
            </a:pPr>
            <a:r>
              <a:rPr kumimoji="0" lang="en-GB" altLang="en-US" sz="2000" b="0" i="0" u="none" strike="noStrike" kern="0" cap="none" spc="0" normalizeH="0" baseline="0" noProof="0">
                <a:ln>
                  <a:noFill/>
                </a:ln>
                <a:solidFill>
                  <a:srgbClr val="672861"/>
                </a:solidFill>
                <a:effectLst/>
                <a:uLnTx/>
                <a:uFillTx/>
                <a:latin typeface="Arial" charset="0"/>
                <a:ea typeface="ヒラギノ角ゴ Pro W3" charset="-128"/>
                <a:cs typeface="Arial"/>
                <a:sym typeface="Arial"/>
                <a:rtl val="0"/>
              </a:rPr>
              <a:t>facebook.com/</a:t>
            </a:r>
            <a:r>
              <a:rPr kumimoji="0" lang="en-GB" altLang="en-US" sz="2000" b="0" i="0" u="none" strike="noStrike" kern="0" cap="none" spc="0" normalizeH="0" baseline="0" noProof="0" err="1">
                <a:ln>
                  <a:noFill/>
                </a:ln>
                <a:solidFill>
                  <a:srgbClr val="672861"/>
                </a:solidFill>
                <a:effectLst/>
                <a:uLnTx/>
                <a:uFillTx/>
                <a:latin typeface="Arial" charset="0"/>
                <a:ea typeface="ヒラギノ角ゴ Pro W3" charset="-128"/>
                <a:cs typeface="Arial"/>
                <a:sym typeface="Arial"/>
                <a:rtl val="0"/>
              </a:rPr>
              <a:t>CareQualityCommission</a:t>
            </a:r>
            <a:endParaRPr kumimoji="0" lang="en-GB" altLang="en-US" sz="2000" b="0" i="0" u="none" strike="noStrike" kern="0" cap="none" spc="0" normalizeH="0" baseline="0" noProof="0">
              <a:ln>
                <a:noFill/>
              </a:ln>
              <a:solidFill>
                <a:srgbClr val="672861"/>
              </a:solidFill>
              <a:effectLst/>
              <a:uLnTx/>
              <a:uFillTx/>
              <a:latin typeface="Arial" charset="0"/>
              <a:ea typeface="ヒラギノ角ゴ Pro W3" charset="-128"/>
              <a:cs typeface="Arial"/>
              <a:sym typeface="Arial"/>
              <a:rtl val="0"/>
            </a:endParaRPr>
          </a:p>
        </p:txBody>
      </p:sp>
      <p:sp>
        <p:nvSpPr>
          <p:cNvPr id="3" name="TextBox 2">
            <a:extLst>
              <a:ext uri="{FF2B5EF4-FFF2-40B4-BE49-F238E27FC236}">
                <a16:creationId xmlns:a16="http://schemas.microsoft.com/office/drawing/2014/main" id="{9FC35087-BC25-12A2-5D3F-2B889F171965}"/>
              </a:ext>
            </a:extLst>
          </p:cNvPr>
          <p:cNvSpPr txBox="1"/>
          <p:nvPr/>
        </p:nvSpPr>
        <p:spPr>
          <a:xfrm>
            <a:off x="6467704" y="183230"/>
            <a:ext cx="5515547"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3600" b="1">
                <a:solidFill>
                  <a:srgbClr val="743669"/>
                </a:solidFill>
                <a:latin typeface="Arial" pitchFamily="34" charset="0"/>
                <a:ea typeface="ヒラギノ角ゴ Pro W3" charset="-128"/>
              </a:rPr>
              <a:t>Sir Julian Hartley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743669"/>
                </a:solidFill>
                <a:effectLst/>
                <a:uLnTx/>
                <a:uFillTx/>
                <a:latin typeface="Arial" pitchFamily="34" charset="0"/>
                <a:ea typeface="ヒラギノ角ゴ Pro W3" charset="-128"/>
                <a:cs typeface="+mn-cs"/>
              </a:rPr>
              <a:t>Chief Executive</a:t>
            </a:r>
          </a:p>
        </p:txBody>
      </p:sp>
      <p:pic>
        <p:nvPicPr>
          <p:cNvPr id="4" name="Picture 3" descr="A picture containing person, indoor&#10;&#10;Description automatically generated">
            <a:extLst>
              <a:ext uri="{FF2B5EF4-FFF2-40B4-BE49-F238E27FC236}">
                <a16:creationId xmlns:a16="http://schemas.microsoft.com/office/drawing/2014/main" id="{51B79801-3290-708D-E83B-D527E402841B}"/>
              </a:ext>
            </a:extLst>
          </p:cNvPr>
          <p:cNvPicPr>
            <a:picLocks noChangeAspect="1"/>
          </p:cNvPicPr>
          <p:nvPr/>
        </p:nvPicPr>
        <p:blipFill>
          <a:blip r:embed="rId5"/>
          <a:stretch>
            <a:fillRect/>
          </a:stretch>
        </p:blipFill>
        <p:spPr>
          <a:xfrm>
            <a:off x="0" y="-1"/>
            <a:ext cx="3151969" cy="2110301"/>
          </a:xfrm>
          <a:prstGeom prst="rect">
            <a:avLst/>
          </a:prstGeom>
        </p:spPr>
      </p:pic>
      <p:pic>
        <p:nvPicPr>
          <p:cNvPr id="5" name="Picture 4" descr="A picture containing person, indoor, person&#10;&#10;Description automatically generated">
            <a:extLst>
              <a:ext uri="{FF2B5EF4-FFF2-40B4-BE49-F238E27FC236}">
                <a16:creationId xmlns:a16="http://schemas.microsoft.com/office/drawing/2014/main" id="{5D442B0E-3AC6-9E25-8209-2178005D06C2}"/>
              </a:ext>
            </a:extLst>
          </p:cNvPr>
          <p:cNvPicPr>
            <a:picLocks noChangeAspect="1"/>
          </p:cNvPicPr>
          <p:nvPr/>
        </p:nvPicPr>
        <p:blipFill rotWithShape="1">
          <a:blip r:embed="rId6"/>
          <a:srcRect b="2982"/>
          <a:stretch/>
        </p:blipFill>
        <p:spPr>
          <a:xfrm>
            <a:off x="3151970" y="-1"/>
            <a:ext cx="3151971" cy="2110301"/>
          </a:xfrm>
          <a:prstGeom prst="rect">
            <a:avLst/>
          </a:prstGeom>
        </p:spPr>
      </p:pic>
      <p:pic>
        <p:nvPicPr>
          <p:cNvPr id="6" name="Picture 5" descr="A person sitting in a chair&#10;&#10;Description automatically generated with medium confidence">
            <a:extLst>
              <a:ext uri="{FF2B5EF4-FFF2-40B4-BE49-F238E27FC236}">
                <a16:creationId xmlns:a16="http://schemas.microsoft.com/office/drawing/2014/main" id="{FACDCEEE-3F3D-8E87-4EDA-BCD4F127E6D8}"/>
              </a:ext>
            </a:extLst>
          </p:cNvPr>
          <p:cNvPicPr>
            <a:picLocks noChangeAspect="1"/>
          </p:cNvPicPr>
          <p:nvPr/>
        </p:nvPicPr>
        <p:blipFill>
          <a:blip r:embed="rId7"/>
          <a:stretch>
            <a:fillRect/>
          </a:stretch>
        </p:blipFill>
        <p:spPr>
          <a:xfrm>
            <a:off x="-1" y="2110301"/>
            <a:ext cx="3151969" cy="2107799"/>
          </a:xfrm>
          <a:prstGeom prst="rect">
            <a:avLst/>
          </a:prstGeom>
        </p:spPr>
      </p:pic>
      <p:pic>
        <p:nvPicPr>
          <p:cNvPr id="9" name="Picture 8" descr="A group of people sitting in a room&#10;&#10;Description automatically generated with medium confidence">
            <a:extLst>
              <a:ext uri="{FF2B5EF4-FFF2-40B4-BE49-F238E27FC236}">
                <a16:creationId xmlns:a16="http://schemas.microsoft.com/office/drawing/2014/main" id="{91C89867-CB9C-4BE1-ADB3-4C093690ED0C}"/>
              </a:ext>
            </a:extLst>
          </p:cNvPr>
          <p:cNvPicPr>
            <a:picLocks noChangeAspect="1"/>
          </p:cNvPicPr>
          <p:nvPr/>
        </p:nvPicPr>
        <p:blipFill>
          <a:blip r:embed="rId8"/>
          <a:stretch>
            <a:fillRect/>
          </a:stretch>
        </p:blipFill>
        <p:spPr>
          <a:xfrm>
            <a:off x="3151968" y="2110300"/>
            <a:ext cx="3151969" cy="2107499"/>
          </a:xfrm>
          <a:prstGeom prst="rect">
            <a:avLst/>
          </a:prstGeom>
        </p:spPr>
      </p:pic>
      <p:pic>
        <p:nvPicPr>
          <p:cNvPr id="10" name="Picture 9" descr="A picture containing person, person, indoor&#10;&#10;Description automatically generated">
            <a:extLst>
              <a:ext uri="{FF2B5EF4-FFF2-40B4-BE49-F238E27FC236}">
                <a16:creationId xmlns:a16="http://schemas.microsoft.com/office/drawing/2014/main" id="{572FD32E-7FB6-724D-2832-1F7B3F15A575}"/>
              </a:ext>
            </a:extLst>
          </p:cNvPr>
          <p:cNvPicPr>
            <a:picLocks noChangeAspect="1"/>
          </p:cNvPicPr>
          <p:nvPr/>
        </p:nvPicPr>
        <p:blipFill>
          <a:blip r:embed="rId9"/>
          <a:stretch>
            <a:fillRect/>
          </a:stretch>
        </p:blipFill>
        <p:spPr>
          <a:xfrm>
            <a:off x="3151970" y="4217799"/>
            <a:ext cx="3151969" cy="2107499"/>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48240380-37BE-063E-D66F-B02F9EEB114C}"/>
              </a:ext>
            </a:extLst>
          </p:cNvPr>
          <p:cNvPicPr>
            <a:picLocks noChangeAspect="1"/>
          </p:cNvPicPr>
          <p:nvPr/>
        </p:nvPicPr>
        <p:blipFill rotWithShape="1">
          <a:blip r:embed="rId10"/>
          <a:srcRect t="13332" b="15101"/>
          <a:stretch/>
        </p:blipFill>
        <p:spPr>
          <a:xfrm>
            <a:off x="-1" y="4217799"/>
            <a:ext cx="3151967" cy="2107499"/>
          </a:xfrm>
          <a:prstGeom prst="rect">
            <a:avLst/>
          </a:prstGeom>
        </p:spPr>
      </p:pic>
      <p:pic>
        <p:nvPicPr>
          <p:cNvPr id="15" name="Picture 14">
            <a:extLst>
              <a:ext uri="{FF2B5EF4-FFF2-40B4-BE49-F238E27FC236}">
                <a16:creationId xmlns:a16="http://schemas.microsoft.com/office/drawing/2014/main" id="{5C56C112-34A2-CE49-5C09-039240A82065}"/>
              </a:ext>
            </a:extLst>
          </p:cNvPr>
          <p:cNvPicPr>
            <a:picLocks noChangeAspect="1"/>
          </p:cNvPicPr>
          <p:nvPr/>
        </p:nvPicPr>
        <p:blipFill>
          <a:blip r:embed="rId11"/>
          <a:stretch>
            <a:fillRect/>
          </a:stretch>
        </p:blipFill>
        <p:spPr>
          <a:xfrm>
            <a:off x="6360341" y="3012441"/>
            <a:ext cx="559690" cy="235416"/>
          </a:xfrm>
          <a:prstGeom prst="rect">
            <a:avLst/>
          </a:prstGeom>
        </p:spPr>
      </p:pic>
    </p:spTree>
    <p:extLst>
      <p:ext uri="{BB962C8B-B14F-4D97-AF65-F5344CB8AC3E}">
        <p14:creationId xmlns:p14="http://schemas.microsoft.com/office/powerpoint/2010/main" val="384344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6DD3-849D-BE37-AE07-127152B1C77C}"/>
            </a:ext>
          </a:extLst>
        </p:cNvPr>
        <p:cNvGrpSpPr/>
        <p:nvPr/>
      </p:nvGrpSpPr>
      <p:grpSpPr>
        <a:xfrm>
          <a:off x="0" y="0"/>
          <a:ext cx="0" cy="0"/>
          <a:chOff x="0" y="0"/>
          <a:chExt cx="0" cy="0"/>
        </a:xfrm>
      </p:grpSpPr>
      <p:pic>
        <p:nvPicPr>
          <p:cNvPr id="2" name="Picture 1" descr="A person sitting on a couch checking her blood pressure&#10;&#10;AI-generated content may be incorrect.">
            <a:extLst>
              <a:ext uri="{FF2B5EF4-FFF2-40B4-BE49-F238E27FC236}">
                <a16:creationId xmlns:a16="http://schemas.microsoft.com/office/drawing/2014/main" id="{FF8BEF3D-6710-051C-B4A1-3FB4122C4B1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006665" y="4177132"/>
            <a:ext cx="3178488" cy="2121295"/>
          </a:xfrm>
          <a:prstGeom prst="rect">
            <a:avLst/>
          </a:prstGeom>
          <a:ln>
            <a:noFill/>
          </a:ln>
          <a:effectLst/>
        </p:spPr>
      </p:pic>
      <p:pic>
        <p:nvPicPr>
          <p:cNvPr id="4" name="Picture 3" descr="A nurse bandaging an old person's hand&#10;&#10;AI-generated content may be incorrect.">
            <a:extLst>
              <a:ext uri="{FF2B5EF4-FFF2-40B4-BE49-F238E27FC236}">
                <a16:creationId xmlns:a16="http://schemas.microsoft.com/office/drawing/2014/main" id="{FA4A470C-15D8-CB1B-3EB9-35974E6D66C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727150" y="-17094"/>
            <a:ext cx="3186569" cy="2124592"/>
          </a:xfrm>
          <a:prstGeom prst="rect">
            <a:avLst/>
          </a:prstGeom>
          <a:ln>
            <a:noFill/>
          </a:ln>
          <a:effectLst/>
        </p:spPr>
      </p:pic>
      <p:pic>
        <p:nvPicPr>
          <p:cNvPr id="5" name="Picture 4" descr="A person combing her hair to a smiling person&#10;&#10;AI-generated content may be incorrect.">
            <a:extLst>
              <a:ext uri="{FF2B5EF4-FFF2-40B4-BE49-F238E27FC236}">
                <a16:creationId xmlns:a16="http://schemas.microsoft.com/office/drawing/2014/main" id="{9B0A45B4-D137-DF29-9E0A-AFD76099D553}"/>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9028107" y="0"/>
            <a:ext cx="3180389" cy="2121295"/>
          </a:xfrm>
          <a:prstGeom prst="rect">
            <a:avLst/>
          </a:prstGeom>
          <a:ln>
            <a:noFill/>
          </a:ln>
          <a:effectLst/>
        </p:spPr>
      </p:pic>
      <p:pic>
        <p:nvPicPr>
          <p:cNvPr id="3" name="Picture 2" descr="A group of people sitting in a room&#10;&#10;Description automatically generated with medium confidence">
            <a:extLst>
              <a:ext uri="{FF2B5EF4-FFF2-40B4-BE49-F238E27FC236}">
                <a16:creationId xmlns:a16="http://schemas.microsoft.com/office/drawing/2014/main" id="{28ACB529-CE15-1BA4-BD0D-D7C36DFF5F9C}"/>
              </a:ext>
            </a:extLst>
          </p:cNvPr>
          <p:cNvPicPr>
            <a:picLocks noChangeAspect="1"/>
          </p:cNvPicPr>
          <p:nvPr/>
        </p:nvPicPr>
        <p:blipFill>
          <a:blip r:embed="rId6">
            <a:alphaModFix amt="50000"/>
          </a:blip>
          <a:stretch>
            <a:fillRect/>
          </a:stretch>
        </p:blipFill>
        <p:spPr>
          <a:xfrm>
            <a:off x="-18371" y="4184029"/>
            <a:ext cx="3151969" cy="2107499"/>
          </a:xfrm>
          <a:prstGeom prst="rect">
            <a:avLst/>
          </a:prstGeom>
        </p:spPr>
      </p:pic>
      <p:pic>
        <p:nvPicPr>
          <p:cNvPr id="8" name="Picture 7" descr="A picture containing person, person&#10;&#10;Description automatically generated">
            <a:extLst>
              <a:ext uri="{FF2B5EF4-FFF2-40B4-BE49-F238E27FC236}">
                <a16:creationId xmlns:a16="http://schemas.microsoft.com/office/drawing/2014/main" id="{09037FF1-2385-9995-6879-725861DDCB39}"/>
              </a:ext>
            </a:extLst>
          </p:cNvPr>
          <p:cNvPicPr>
            <a:picLocks noChangeAspect="1"/>
          </p:cNvPicPr>
          <p:nvPr/>
        </p:nvPicPr>
        <p:blipFill rotWithShape="1">
          <a:blip r:embed="rId7">
            <a:alphaModFix amt="50000"/>
          </a:blip>
          <a:srcRect t="13332" b="15101"/>
          <a:stretch/>
        </p:blipFill>
        <p:spPr>
          <a:xfrm>
            <a:off x="3133597" y="4176445"/>
            <a:ext cx="3151967" cy="2107499"/>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242DF332-5EE3-8995-7274-8415F941F07A}"/>
              </a:ext>
            </a:extLst>
          </p:cNvPr>
          <p:cNvPicPr>
            <a:picLocks noChangeAspect="1"/>
          </p:cNvPicPr>
          <p:nvPr/>
        </p:nvPicPr>
        <p:blipFill>
          <a:blip r:embed="rId8">
            <a:alphaModFix amt="50000"/>
          </a:blip>
          <a:stretch>
            <a:fillRect/>
          </a:stretch>
        </p:blipFill>
        <p:spPr>
          <a:xfrm>
            <a:off x="6847" y="0"/>
            <a:ext cx="3157048" cy="2107498"/>
          </a:xfrm>
          <a:prstGeom prst="rect">
            <a:avLst/>
          </a:prstGeom>
          <a:effectLst/>
        </p:spPr>
      </p:pic>
      <p:pic>
        <p:nvPicPr>
          <p:cNvPr id="16" name="Picture 15">
            <a:extLst>
              <a:ext uri="{FF2B5EF4-FFF2-40B4-BE49-F238E27FC236}">
                <a16:creationId xmlns:a16="http://schemas.microsoft.com/office/drawing/2014/main" id="{7D3153A5-DACA-9ABB-F106-94F3285C4625}"/>
              </a:ext>
            </a:extLst>
          </p:cNvPr>
          <p:cNvPicPr>
            <a:picLocks noChangeAspect="1"/>
          </p:cNvPicPr>
          <p:nvPr/>
        </p:nvPicPr>
        <p:blipFill>
          <a:blip r:embed="rId9"/>
          <a:stretch>
            <a:fillRect/>
          </a:stretch>
        </p:blipFill>
        <p:spPr>
          <a:xfrm>
            <a:off x="6285564" y="4170231"/>
            <a:ext cx="2721101" cy="2119928"/>
          </a:xfrm>
          <a:prstGeom prst="rect">
            <a:avLst/>
          </a:prstGeom>
        </p:spPr>
      </p:pic>
      <p:pic>
        <p:nvPicPr>
          <p:cNvPr id="18" name="Picture 17">
            <a:extLst>
              <a:ext uri="{FF2B5EF4-FFF2-40B4-BE49-F238E27FC236}">
                <a16:creationId xmlns:a16="http://schemas.microsoft.com/office/drawing/2014/main" id="{2A82318D-7B0F-2FA5-D3DF-6C57DD4974A5}"/>
              </a:ext>
            </a:extLst>
          </p:cNvPr>
          <p:cNvPicPr>
            <a:picLocks noChangeAspect="1"/>
          </p:cNvPicPr>
          <p:nvPr/>
        </p:nvPicPr>
        <p:blipFill>
          <a:blip r:embed="rId10"/>
          <a:stretch>
            <a:fillRect/>
          </a:stretch>
        </p:blipFill>
        <p:spPr>
          <a:xfrm>
            <a:off x="3163895" y="-23306"/>
            <a:ext cx="2563255" cy="2130804"/>
          </a:xfrm>
          <a:prstGeom prst="rect">
            <a:avLst/>
          </a:prstGeom>
        </p:spPr>
      </p:pic>
      <p:sp>
        <p:nvSpPr>
          <p:cNvPr id="19" name="TextBox 18">
            <a:extLst>
              <a:ext uri="{FF2B5EF4-FFF2-40B4-BE49-F238E27FC236}">
                <a16:creationId xmlns:a16="http://schemas.microsoft.com/office/drawing/2014/main" id="{E2C27A55-F787-1CFB-583E-915D63341697}"/>
              </a:ext>
            </a:extLst>
          </p:cNvPr>
          <p:cNvSpPr txBox="1"/>
          <p:nvPr/>
        </p:nvSpPr>
        <p:spPr>
          <a:xfrm>
            <a:off x="3290359" y="2472751"/>
            <a:ext cx="7489258"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200" b="1" i="0" u="none" strike="noStrike" kern="1200" cap="none" spc="0" normalizeH="0" baseline="0" noProof="0">
                <a:ln>
                  <a:noFill/>
                </a:ln>
                <a:solidFill>
                  <a:srgbClr val="743669"/>
                </a:solidFill>
                <a:effectLst/>
                <a:uLnTx/>
                <a:uFillTx/>
                <a:latin typeface="Arial" pitchFamily="34" charset="0"/>
                <a:ea typeface="ヒラギノ角ゴ Pro W3" charset="-128"/>
                <a:cs typeface="+mn-cs"/>
              </a:rPr>
              <a:t>Reflections</a:t>
            </a:r>
          </a:p>
        </p:txBody>
      </p:sp>
    </p:spTree>
    <p:extLst>
      <p:ext uri="{BB962C8B-B14F-4D97-AF65-F5344CB8AC3E}">
        <p14:creationId xmlns:p14="http://schemas.microsoft.com/office/powerpoint/2010/main" val="296590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46B6-B575-2076-7DC2-6714D50920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30FA28C-6972-2633-C963-C9B5F8DD1818}"/>
              </a:ext>
            </a:extLst>
          </p:cNvPr>
          <p:cNvSpPr/>
          <p:nvPr/>
        </p:nvSpPr>
        <p:spPr>
          <a:xfrm rot="5400000">
            <a:off x="-2840958" y="3127542"/>
            <a:ext cx="7334250" cy="469565"/>
          </a:xfrm>
          <a:prstGeom prst="rect">
            <a:avLst/>
          </a:prstGeom>
          <a:solidFill>
            <a:srgbClr val="743669"/>
          </a:solidFill>
          <a:ln w="38100">
            <a:solidFill>
              <a:srgbClr val="D0BDD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5" name="TextBox 164">
            <a:extLst>
              <a:ext uri="{FF2B5EF4-FFF2-40B4-BE49-F238E27FC236}">
                <a16:creationId xmlns:a16="http://schemas.microsoft.com/office/drawing/2014/main" id="{6456428F-9B64-5DD3-2D4F-7CC44EB55FB1}"/>
              </a:ext>
            </a:extLst>
          </p:cNvPr>
          <p:cNvSpPr txBox="1"/>
          <p:nvPr/>
        </p:nvSpPr>
        <p:spPr>
          <a:xfrm>
            <a:off x="1488965" y="370433"/>
            <a:ext cx="29974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0" fontAlgn="base" latinLnBrk="0" hangingPunct="0">
              <a:lnSpc>
                <a:spcPct val="100000"/>
              </a:lnSpc>
              <a:spcBef>
                <a:spcPts val="400"/>
              </a:spcBef>
              <a:spcAft>
                <a:spcPct val="0"/>
              </a:spcAft>
              <a:buClrTx/>
              <a:buSzTx/>
              <a:buFontTx/>
              <a:buNone/>
              <a:tabLst/>
              <a:defRPr/>
            </a:pPr>
            <a:r>
              <a:rPr lang="en-US" sz="2000" b="1">
                <a:solidFill>
                  <a:srgbClr val="5F2861"/>
                </a:solidFill>
                <a:latin typeface="Arial" panose="020B0604020202020204"/>
                <a:ea typeface="ヒラギノ角ゴ Pro W3" charset="-128"/>
                <a:cs typeface="Arial"/>
                <a:sym typeface="Arial"/>
              </a:rPr>
              <a:t>Leadership and expertise</a:t>
            </a:r>
            <a:endParaRPr kumimoji="0" lang="en-US" sz="2000" b="1" i="0" u="none" strike="noStrike" kern="1200" cap="none" spc="0" normalizeH="0" baseline="0" noProof="0">
              <a:ln>
                <a:noFill/>
              </a:ln>
              <a:solidFill>
                <a:srgbClr val="5F2861"/>
              </a:solidFill>
              <a:effectLst/>
              <a:uLnTx/>
              <a:uFillTx/>
              <a:latin typeface="Arial" panose="020B0604020202020204"/>
              <a:ea typeface="ヒラギノ角ゴ Pro W3" charset="-128"/>
              <a:cs typeface="Arial"/>
            </a:endParaRPr>
          </a:p>
        </p:txBody>
      </p:sp>
      <p:grpSp>
        <p:nvGrpSpPr>
          <p:cNvPr id="25" name="Group 24">
            <a:extLst>
              <a:ext uri="{FF2B5EF4-FFF2-40B4-BE49-F238E27FC236}">
                <a16:creationId xmlns:a16="http://schemas.microsoft.com/office/drawing/2014/main" id="{3196755C-C74E-8A82-CAF1-548F5CF4ECF0}"/>
              </a:ext>
            </a:extLst>
          </p:cNvPr>
          <p:cNvGrpSpPr/>
          <p:nvPr/>
        </p:nvGrpSpPr>
        <p:grpSpPr>
          <a:xfrm>
            <a:off x="244131" y="164597"/>
            <a:ext cx="1119558" cy="1119558"/>
            <a:chOff x="474667" y="2578385"/>
            <a:chExt cx="1593715" cy="1593715"/>
          </a:xfrm>
        </p:grpSpPr>
        <p:sp>
          <p:nvSpPr>
            <p:cNvPr id="12" name="Oval 11">
              <a:extLst>
                <a:ext uri="{FF2B5EF4-FFF2-40B4-BE49-F238E27FC236}">
                  <a16:creationId xmlns:a16="http://schemas.microsoft.com/office/drawing/2014/main" id="{0C2B3393-AE82-8BF9-0F3A-FA6103C9D11F}"/>
                </a:ext>
              </a:extLst>
            </p:cNvPr>
            <p:cNvSpPr/>
            <p:nvPr/>
          </p:nvSpPr>
          <p:spPr>
            <a:xfrm>
              <a:off x="474667"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4969BC2-00E1-4A30-37FF-A9790369E260}"/>
                </a:ext>
              </a:extLst>
            </p:cNvPr>
            <p:cNvSpPr/>
            <p:nvPr/>
          </p:nvSpPr>
          <p:spPr>
            <a:xfrm>
              <a:off x="661816"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Management with solid fill">
              <a:extLst>
                <a:ext uri="{FF2B5EF4-FFF2-40B4-BE49-F238E27FC236}">
                  <a16:creationId xmlns:a16="http://schemas.microsoft.com/office/drawing/2014/main" id="{358A0EA3-A2E6-B9FC-2642-DBDD8DCDBAB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2375" y="3019846"/>
              <a:ext cx="766517" cy="710793"/>
            </a:xfrm>
            <a:prstGeom prst="rect">
              <a:avLst/>
            </a:prstGeom>
          </p:spPr>
        </p:pic>
      </p:grpSp>
      <p:sp>
        <p:nvSpPr>
          <p:cNvPr id="166" name="TextBox 165">
            <a:extLst>
              <a:ext uri="{FF2B5EF4-FFF2-40B4-BE49-F238E27FC236}">
                <a16:creationId xmlns:a16="http://schemas.microsoft.com/office/drawing/2014/main" id="{745E9268-25B0-1BE1-59E5-9B87742E2280}"/>
              </a:ext>
            </a:extLst>
          </p:cNvPr>
          <p:cNvSpPr txBox="1"/>
          <p:nvPr/>
        </p:nvSpPr>
        <p:spPr>
          <a:xfrm>
            <a:off x="1509361" y="1941596"/>
            <a:ext cx="29974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0" fontAlgn="base" latinLnBrk="0" hangingPunct="0">
              <a:lnSpc>
                <a:spcPct val="100000"/>
              </a:lnSpc>
              <a:spcBef>
                <a:spcPts val="400"/>
              </a:spcBef>
              <a:spcAft>
                <a:spcPct val="0"/>
              </a:spcAft>
              <a:buClrTx/>
              <a:buSzTx/>
              <a:buFontTx/>
              <a:buNone/>
              <a:tabLst/>
              <a:defRPr/>
            </a:pPr>
            <a:r>
              <a:rPr kumimoji="0" lang="en-US" sz="2000" b="1" i="0" u="none" strike="noStrike" kern="1200" cap="none" spc="0" normalizeH="0" baseline="0" noProof="0">
                <a:ln>
                  <a:noFill/>
                </a:ln>
                <a:solidFill>
                  <a:srgbClr val="5F2861"/>
                </a:solidFill>
                <a:effectLst/>
                <a:uLnTx/>
                <a:uFillTx/>
                <a:latin typeface="Arial" panose="020B0604020202020204"/>
                <a:ea typeface="ヒラギノ角ゴ Pro W3" charset="-128"/>
                <a:cs typeface="Arial"/>
              </a:rPr>
              <a:t>Reviewing our assessment framework</a:t>
            </a:r>
            <a:endParaRPr kumimoji="0" lang="en-US" sz="2400" b="0" i="0" u="none" strike="noStrike" kern="1200" cap="none" spc="0" normalizeH="0" baseline="0" noProof="0">
              <a:ln>
                <a:noFill/>
              </a:ln>
              <a:solidFill>
                <a:srgbClr val="000000"/>
              </a:solidFill>
              <a:effectLst/>
              <a:uLnTx/>
              <a:uFillTx/>
              <a:latin typeface="Arial" pitchFamily="34" charset="0"/>
              <a:ea typeface="ヒラギノ角ゴ Pro W3" charset="-128"/>
              <a:cs typeface="Arial"/>
            </a:endParaRPr>
          </a:p>
        </p:txBody>
      </p:sp>
      <p:grpSp>
        <p:nvGrpSpPr>
          <p:cNvPr id="30" name="Group 29">
            <a:extLst>
              <a:ext uri="{FF2B5EF4-FFF2-40B4-BE49-F238E27FC236}">
                <a16:creationId xmlns:a16="http://schemas.microsoft.com/office/drawing/2014/main" id="{121D5E3C-A455-736A-ABD3-1612DA889FF1}"/>
              </a:ext>
            </a:extLst>
          </p:cNvPr>
          <p:cNvGrpSpPr/>
          <p:nvPr/>
        </p:nvGrpSpPr>
        <p:grpSpPr>
          <a:xfrm>
            <a:off x="244131" y="1732692"/>
            <a:ext cx="1125695" cy="1125695"/>
            <a:chOff x="2878548" y="2578385"/>
            <a:chExt cx="1593715" cy="1593715"/>
          </a:xfrm>
        </p:grpSpPr>
        <p:sp>
          <p:nvSpPr>
            <p:cNvPr id="14" name="Oval 13">
              <a:extLst>
                <a:ext uri="{FF2B5EF4-FFF2-40B4-BE49-F238E27FC236}">
                  <a16:creationId xmlns:a16="http://schemas.microsoft.com/office/drawing/2014/main" id="{32297321-0DD9-EECD-3C45-AB54215DCE3A}"/>
                </a:ext>
              </a:extLst>
            </p:cNvPr>
            <p:cNvSpPr/>
            <p:nvPr/>
          </p:nvSpPr>
          <p:spPr>
            <a:xfrm>
              <a:off x="2878548"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8F53798B-3F36-3AB4-5019-8BD3996AE6F3}"/>
                </a:ext>
              </a:extLst>
            </p:cNvPr>
            <p:cNvSpPr/>
            <p:nvPr/>
          </p:nvSpPr>
          <p:spPr>
            <a:xfrm>
              <a:off x="3065697"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C0B1FE6-CD1F-8CA8-9212-2C9D91CFE929}"/>
                </a:ext>
              </a:extLst>
            </p:cNvPr>
            <p:cNvGrpSpPr/>
            <p:nvPr/>
          </p:nvGrpSpPr>
          <p:grpSpPr>
            <a:xfrm>
              <a:off x="3336519" y="3010736"/>
              <a:ext cx="747286" cy="729013"/>
              <a:chOff x="848338" y="5096235"/>
              <a:chExt cx="747286" cy="729013"/>
            </a:xfrm>
          </p:grpSpPr>
          <p:pic>
            <p:nvPicPr>
              <p:cNvPr id="9" name="Graphic 8" descr="Magnifying glass with solid fill">
                <a:extLst>
                  <a:ext uri="{FF2B5EF4-FFF2-40B4-BE49-F238E27FC236}">
                    <a16:creationId xmlns:a16="http://schemas.microsoft.com/office/drawing/2014/main" id="{61289B2D-279F-2A33-8975-9E4795166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43" y="5261686"/>
                <a:ext cx="516081" cy="563562"/>
              </a:xfrm>
              <a:prstGeom prst="rect">
                <a:avLst/>
              </a:prstGeom>
            </p:spPr>
          </p:pic>
          <p:pic>
            <p:nvPicPr>
              <p:cNvPr id="10" name="Graphic 9" descr="Document with solid fill">
                <a:extLst>
                  <a:ext uri="{FF2B5EF4-FFF2-40B4-BE49-F238E27FC236}">
                    <a16:creationId xmlns:a16="http://schemas.microsoft.com/office/drawing/2014/main" id="{F495A8C1-49F3-7572-D746-6428090026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338" y="5096235"/>
                <a:ext cx="512322" cy="489223"/>
              </a:xfrm>
              <a:prstGeom prst="rect">
                <a:avLst/>
              </a:prstGeom>
            </p:spPr>
          </p:pic>
        </p:grpSp>
      </p:grpSp>
      <p:sp>
        <p:nvSpPr>
          <p:cNvPr id="168" name="TextBox 167">
            <a:extLst>
              <a:ext uri="{FF2B5EF4-FFF2-40B4-BE49-F238E27FC236}">
                <a16:creationId xmlns:a16="http://schemas.microsoft.com/office/drawing/2014/main" id="{CA6DF853-BF7A-9736-F45D-FF327EA57D2A}"/>
              </a:ext>
            </a:extLst>
          </p:cNvPr>
          <p:cNvSpPr txBox="1"/>
          <p:nvPr/>
        </p:nvSpPr>
        <p:spPr>
          <a:xfrm>
            <a:off x="1509361" y="5334212"/>
            <a:ext cx="2997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0" fontAlgn="base" latinLnBrk="0" hangingPunct="0">
              <a:lnSpc>
                <a:spcPct val="100000"/>
              </a:lnSpc>
              <a:spcBef>
                <a:spcPts val="400"/>
              </a:spcBef>
              <a:spcAft>
                <a:spcPct val="0"/>
              </a:spcAft>
              <a:buClrTx/>
              <a:buSzTx/>
              <a:buFontTx/>
              <a:buNone/>
              <a:tabLst/>
              <a:defRPr/>
            </a:pPr>
            <a:r>
              <a:rPr kumimoji="0" lang="en-US" sz="2000" b="1" i="0" u="none" strike="noStrike" kern="1200" cap="none" spc="0" normalizeH="0" baseline="0" noProof="0">
                <a:ln>
                  <a:noFill/>
                </a:ln>
                <a:solidFill>
                  <a:srgbClr val="5F2861"/>
                </a:solidFill>
                <a:effectLst/>
                <a:uLnTx/>
                <a:uFillTx/>
                <a:latin typeface="Arial" panose="020B0604020202020204"/>
                <a:ea typeface="ヒラギノ角ゴ Pro W3" charset="-128"/>
                <a:cs typeface="Arial"/>
              </a:rPr>
              <a:t>Working in partnership</a:t>
            </a:r>
          </a:p>
        </p:txBody>
      </p:sp>
      <p:grpSp>
        <p:nvGrpSpPr>
          <p:cNvPr id="33" name="Group 32">
            <a:extLst>
              <a:ext uri="{FF2B5EF4-FFF2-40B4-BE49-F238E27FC236}">
                <a16:creationId xmlns:a16="http://schemas.microsoft.com/office/drawing/2014/main" id="{33992F4F-0825-2F8F-A985-11A056FCA6F1}"/>
              </a:ext>
            </a:extLst>
          </p:cNvPr>
          <p:cNvGrpSpPr/>
          <p:nvPr/>
        </p:nvGrpSpPr>
        <p:grpSpPr>
          <a:xfrm>
            <a:off x="274839" y="5003232"/>
            <a:ext cx="1119558" cy="1119558"/>
            <a:chOff x="7711625" y="2578385"/>
            <a:chExt cx="1593715" cy="1593715"/>
          </a:xfrm>
        </p:grpSpPr>
        <p:sp>
          <p:nvSpPr>
            <p:cNvPr id="18" name="Oval 17">
              <a:extLst>
                <a:ext uri="{FF2B5EF4-FFF2-40B4-BE49-F238E27FC236}">
                  <a16:creationId xmlns:a16="http://schemas.microsoft.com/office/drawing/2014/main" id="{5E251403-703D-F41F-3514-A26121C0A6C9}"/>
                </a:ext>
              </a:extLst>
            </p:cNvPr>
            <p:cNvSpPr/>
            <p:nvPr/>
          </p:nvSpPr>
          <p:spPr>
            <a:xfrm>
              <a:off x="7711625"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F5368511-517C-8461-AB8A-F2CBDFC70E7B}"/>
                </a:ext>
              </a:extLst>
            </p:cNvPr>
            <p:cNvSpPr/>
            <p:nvPr/>
          </p:nvSpPr>
          <p:spPr>
            <a:xfrm>
              <a:off x="7898774"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Graphic 6" descr="Handshake with solid fill">
              <a:extLst>
                <a:ext uri="{FF2B5EF4-FFF2-40B4-BE49-F238E27FC236}">
                  <a16:creationId xmlns:a16="http://schemas.microsoft.com/office/drawing/2014/main" id="{5AAD637B-823A-CA47-2A87-EC79C1CED3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79644" y="2983832"/>
              <a:ext cx="675758" cy="782820"/>
            </a:xfrm>
            <a:prstGeom prst="rect">
              <a:avLst/>
            </a:prstGeom>
          </p:spPr>
        </p:pic>
      </p:grpSp>
      <p:sp>
        <p:nvSpPr>
          <p:cNvPr id="13" name="TextBox 12">
            <a:extLst>
              <a:ext uri="{FF2B5EF4-FFF2-40B4-BE49-F238E27FC236}">
                <a16:creationId xmlns:a16="http://schemas.microsoft.com/office/drawing/2014/main" id="{A4F508D2-7595-D23F-C247-8E13B8C02319}"/>
              </a:ext>
            </a:extLst>
          </p:cNvPr>
          <p:cNvSpPr txBox="1"/>
          <p:nvPr/>
        </p:nvSpPr>
        <p:spPr>
          <a:xfrm>
            <a:off x="1499163" y="3637904"/>
            <a:ext cx="30178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0" fontAlgn="base" latinLnBrk="0" hangingPunct="0">
              <a:lnSpc>
                <a:spcPct val="100000"/>
              </a:lnSpc>
              <a:spcBef>
                <a:spcPts val="400"/>
              </a:spcBef>
              <a:spcAft>
                <a:spcPct val="0"/>
              </a:spcAft>
              <a:buClrTx/>
              <a:buSzTx/>
              <a:buFontTx/>
              <a:buNone/>
              <a:tabLst/>
              <a:defRPr/>
            </a:pPr>
            <a:r>
              <a:rPr kumimoji="0" lang="en-US" sz="2000" b="1" i="0" u="none" strike="noStrike" kern="1200" cap="none" spc="0" normalizeH="0" baseline="0" noProof="0">
                <a:ln>
                  <a:noFill/>
                </a:ln>
                <a:solidFill>
                  <a:srgbClr val="5F2861"/>
                </a:solidFill>
                <a:effectLst/>
                <a:uLnTx/>
                <a:uFillTx/>
                <a:latin typeface="Arial" panose="020B0604020202020204"/>
                <a:ea typeface="ヒラギノ角ゴ Pro W3" charset="-128"/>
                <a:cs typeface="Arial"/>
              </a:rPr>
              <a:t>Inspection and technology</a:t>
            </a:r>
          </a:p>
        </p:txBody>
      </p:sp>
      <p:grpSp>
        <p:nvGrpSpPr>
          <p:cNvPr id="34" name="Group 33">
            <a:extLst>
              <a:ext uri="{FF2B5EF4-FFF2-40B4-BE49-F238E27FC236}">
                <a16:creationId xmlns:a16="http://schemas.microsoft.com/office/drawing/2014/main" id="{CF6508DF-2134-F206-0BA8-E0D4B6EF7F04}"/>
              </a:ext>
            </a:extLst>
          </p:cNvPr>
          <p:cNvGrpSpPr/>
          <p:nvPr/>
        </p:nvGrpSpPr>
        <p:grpSpPr>
          <a:xfrm>
            <a:off x="263319" y="3429000"/>
            <a:ext cx="1125695" cy="1125695"/>
            <a:chOff x="10085395" y="2600995"/>
            <a:chExt cx="1593715" cy="1593715"/>
          </a:xfrm>
        </p:grpSpPr>
        <p:sp>
          <p:nvSpPr>
            <p:cNvPr id="23" name="Oval 22">
              <a:extLst>
                <a:ext uri="{FF2B5EF4-FFF2-40B4-BE49-F238E27FC236}">
                  <a16:creationId xmlns:a16="http://schemas.microsoft.com/office/drawing/2014/main" id="{DEB45787-501A-DCCD-39EC-CB525BA2487E}"/>
                </a:ext>
              </a:extLst>
            </p:cNvPr>
            <p:cNvSpPr/>
            <p:nvPr/>
          </p:nvSpPr>
          <p:spPr>
            <a:xfrm>
              <a:off x="10085395" y="260099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913F2DE2-A291-6D85-0A8E-2C90D579D3E4}"/>
                </a:ext>
              </a:extLst>
            </p:cNvPr>
            <p:cNvSpPr/>
            <p:nvPr/>
          </p:nvSpPr>
          <p:spPr>
            <a:xfrm>
              <a:off x="10272544" y="280716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Graphic 2" descr="Tools with solid fill">
              <a:extLst>
                <a:ext uri="{FF2B5EF4-FFF2-40B4-BE49-F238E27FC236}">
                  <a16:creationId xmlns:a16="http://schemas.microsoft.com/office/drawing/2014/main" id="{F3709DE7-0555-D2F3-9D4C-FA3EDF1389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67987" y="3031331"/>
              <a:ext cx="652463" cy="652463"/>
            </a:xfrm>
            <a:prstGeom prst="rect">
              <a:avLst/>
            </a:prstGeom>
          </p:spPr>
        </p:pic>
      </p:grpSp>
      <p:sp>
        <p:nvSpPr>
          <p:cNvPr id="45" name="Title: Use the accesibility checker">
            <a:extLst>
              <a:ext uri="{FF2B5EF4-FFF2-40B4-BE49-F238E27FC236}">
                <a16:creationId xmlns:a16="http://schemas.microsoft.com/office/drawing/2014/main" id="{86B5769A-79F0-439E-66FA-9341D68101C4}"/>
              </a:ext>
            </a:extLst>
          </p:cNvPr>
          <p:cNvSpPr>
            <a:spLocks noGrp="1"/>
          </p:cNvSpPr>
          <p:nvPr>
            <p:ph type="title"/>
          </p:nvPr>
        </p:nvSpPr>
        <p:spPr>
          <a:xfrm>
            <a:off x="5265585" y="1253221"/>
            <a:ext cx="5260254" cy="838605"/>
          </a:xfrm>
        </p:spPr>
        <p:txBody>
          <a:bodyPr lIns="91440" tIns="45720" rIns="91440" bIns="45720" anchor="t"/>
          <a:lstStyle/>
          <a:p>
            <a:r>
              <a:rPr lang="en-US" sz="3600">
                <a:solidFill>
                  <a:srgbClr val="5F2861"/>
                </a:solidFill>
              </a:rPr>
              <a:t>Re-building a trusted approach to our regulation</a:t>
            </a:r>
            <a:endParaRPr lang="en-GB" sz="3600">
              <a:solidFill>
                <a:srgbClr val="5F2861"/>
              </a:solidFill>
            </a:endParaRPr>
          </a:p>
        </p:txBody>
      </p:sp>
      <p:sp>
        <p:nvSpPr>
          <p:cNvPr id="46" name="Shape 23">
            <a:extLst>
              <a:ext uri="{FF2B5EF4-FFF2-40B4-BE49-F238E27FC236}">
                <a16:creationId xmlns:a16="http://schemas.microsoft.com/office/drawing/2014/main" id="{86E2530A-65D6-9967-E8CC-E4C2FD1D3D0D}"/>
              </a:ext>
            </a:extLst>
          </p:cNvPr>
          <p:cNvSpPr>
            <a:spLocks noChangeArrowheads="1"/>
          </p:cNvSpPr>
          <p:nvPr/>
        </p:nvSpPr>
        <p:spPr bwMode="auto">
          <a:xfrm>
            <a:off x="5341785" y="3107440"/>
            <a:ext cx="6378382"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defTabSz="457189" eaLnBrk="1" fontAlgn="base" hangingPunct="1">
              <a:lnSpc>
                <a:spcPct val="100000"/>
              </a:lnSpc>
              <a:spcBef>
                <a:spcPts val="1200"/>
              </a:spcBef>
              <a:spcAft>
                <a:spcPct val="0"/>
              </a:spcAft>
              <a:buClrTx/>
              <a:buSzTx/>
              <a:defRPr/>
            </a:pPr>
            <a:endParaRPr lang="en-US" altLang="en-US" sz="1200">
              <a:latin typeface="Arial"/>
              <a:ea typeface="ヒラギノ角ゴ Pro W3"/>
            </a:endParaRPr>
          </a:p>
          <a:p>
            <a:pPr defTabSz="457189" eaLnBrk="1" fontAlgn="base" hangingPunct="1">
              <a:lnSpc>
                <a:spcPct val="100000"/>
              </a:lnSpc>
              <a:spcBef>
                <a:spcPts val="1200"/>
              </a:spcBef>
              <a:spcAft>
                <a:spcPct val="0"/>
              </a:spcAft>
              <a:buClrTx/>
              <a:buSzTx/>
              <a:defRPr/>
            </a:pPr>
            <a:r>
              <a:rPr lang="en-US" altLang="en-US" sz="2400">
                <a:latin typeface="Arial"/>
                <a:ea typeface="ヒラギノ角ゴ Pro W3"/>
              </a:rPr>
              <a:t>The changes we’re making are focused on enabling us to complete more and better-quality assessments at a faster pace. </a:t>
            </a:r>
          </a:p>
          <a:p>
            <a:pPr defTabSz="457189" eaLnBrk="1" fontAlgn="base" hangingPunct="1">
              <a:lnSpc>
                <a:spcPct val="100000"/>
              </a:lnSpc>
              <a:spcBef>
                <a:spcPts val="1200"/>
              </a:spcBef>
              <a:spcAft>
                <a:spcPct val="0"/>
              </a:spcAft>
              <a:buClrTx/>
              <a:buSzTx/>
              <a:defRPr/>
            </a:pPr>
            <a:r>
              <a:rPr lang="en-US" altLang="en-US" sz="2400">
                <a:latin typeface="Arial"/>
                <a:ea typeface="ヒラギノ角ゴ Pro W3"/>
              </a:rPr>
              <a:t>This will provide a more up-to-date view of quality across health and social care. </a:t>
            </a:r>
          </a:p>
          <a:p>
            <a:pPr defTabSz="457189" eaLnBrk="1" fontAlgn="base" hangingPunct="1">
              <a:lnSpc>
                <a:spcPct val="100000"/>
              </a:lnSpc>
              <a:spcBef>
                <a:spcPts val="1200"/>
              </a:spcBef>
              <a:spcAft>
                <a:spcPct val="0"/>
              </a:spcAft>
              <a:buClrTx/>
              <a:buSzTx/>
              <a:defRPr/>
            </a:pPr>
            <a:endParaRPr lang="en-US" altLang="en-US" sz="2400">
              <a:latin typeface="Arial"/>
              <a:ea typeface="ヒラギノ角ゴ Pro W3"/>
            </a:endParaRPr>
          </a:p>
        </p:txBody>
      </p:sp>
    </p:spTree>
    <p:extLst>
      <p:ext uri="{BB962C8B-B14F-4D97-AF65-F5344CB8AC3E}">
        <p14:creationId xmlns:p14="http://schemas.microsoft.com/office/powerpoint/2010/main" val="272015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par>
                                <p:cTn id="11" presetID="22" presetClass="entr" presetSubtype="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par>
                                <p:cTn id="14" presetID="22" presetClass="entr" presetSubtype="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par>
                                <p:cTn id="17" presetID="22" presetClass="entr" presetSubtype="1"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 calcmode="lin" valueType="num">
                                      <p:cBhvr additive="base">
                                        <p:cTn id="22" dur="500" fill="hold"/>
                                        <p:tgtEl>
                                          <p:spTgt spid="165"/>
                                        </p:tgtEl>
                                        <p:attrNameLst>
                                          <p:attrName>ppt_x</p:attrName>
                                        </p:attrNameLst>
                                      </p:cBhvr>
                                      <p:tavLst>
                                        <p:tav tm="0">
                                          <p:val>
                                            <p:strVal val="0-#ppt_w/2"/>
                                          </p:val>
                                        </p:tav>
                                        <p:tav tm="100000">
                                          <p:val>
                                            <p:strVal val="#ppt_x"/>
                                          </p:val>
                                        </p:tav>
                                      </p:tavLst>
                                    </p:anim>
                                    <p:anim calcmode="lin" valueType="num">
                                      <p:cBhvr additive="base">
                                        <p:cTn id="23" dur="500" fill="hold"/>
                                        <p:tgtEl>
                                          <p:spTgt spid="16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66"/>
                                        </p:tgtEl>
                                        <p:attrNameLst>
                                          <p:attrName>style.visibility</p:attrName>
                                        </p:attrNameLst>
                                      </p:cBhvr>
                                      <p:to>
                                        <p:strVal val="visible"/>
                                      </p:to>
                                    </p:set>
                                    <p:anim calcmode="lin" valueType="num">
                                      <p:cBhvr additive="base">
                                        <p:cTn id="26" dur="500" fill="hold"/>
                                        <p:tgtEl>
                                          <p:spTgt spid="166"/>
                                        </p:tgtEl>
                                        <p:attrNameLst>
                                          <p:attrName>ppt_x</p:attrName>
                                        </p:attrNameLst>
                                      </p:cBhvr>
                                      <p:tavLst>
                                        <p:tav tm="0">
                                          <p:val>
                                            <p:strVal val="0-#ppt_w/2"/>
                                          </p:val>
                                        </p:tav>
                                        <p:tav tm="100000">
                                          <p:val>
                                            <p:strVal val="#ppt_x"/>
                                          </p:val>
                                        </p:tav>
                                      </p:tavLst>
                                    </p:anim>
                                    <p:anim calcmode="lin" valueType="num">
                                      <p:cBhvr additive="base">
                                        <p:cTn id="27" dur="500" fill="hold"/>
                                        <p:tgtEl>
                                          <p:spTgt spid="16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8"/>
                                        </p:tgtEl>
                                        <p:attrNameLst>
                                          <p:attrName>style.visibility</p:attrName>
                                        </p:attrNameLst>
                                      </p:cBhvr>
                                      <p:to>
                                        <p:strVal val="visible"/>
                                      </p:to>
                                    </p:set>
                                    <p:anim calcmode="lin" valueType="num">
                                      <p:cBhvr additive="base">
                                        <p:cTn id="30" dur="500" fill="hold"/>
                                        <p:tgtEl>
                                          <p:spTgt spid="168"/>
                                        </p:tgtEl>
                                        <p:attrNameLst>
                                          <p:attrName>ppt_x</p:attrName>
                                        </p:attrNameLst>
                                      </p:cBhvr>
                                      <p:tavLst>
                                        <p:tav tm="0">
                                          <p:val>
                                            <p:strVal val="0-#ppt_w/2"/>
                                          </p:val>
                                        </p:tav>
                                        <p:tav tm="100000">
                                          <p:val>
                                            <p:strVal val="#ppt_x"/>
                                          </p:val>
                                        </p:tav>
                                      </p:tavLst>
                                    </p:anim>
                                    <p:anim calcmode="lin" valueType="num">
                                      <p:cBhvr additive="base">
                                        <p:cTn id="31" dur="500" fill="hold"/>
                                        <p:tgtEl>
                                          <p:spTgt spid="168"/>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5" grpId="0"/>
      <p:bldP spid="166" grpId="0"/>
      <p:bldP spid="16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43F9-422F-4730-DC1D-85010C9CFD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BD2A03-B63C-098F-2CE7-04A08A3699DF}"/>
              </a:ext>
            </a:extLst>
          </p:cNvPr>
          <p:cNvSpPr/>
          <p:nvPr/>
        </p:nvSpPr>
        <p:spPr>
          <a:xfrm rot="5400000">
            <a:off x="-2840958" y="3127542"/>
            <a:ext cx="7334250" cy="469565"/>
          </a:xfrm>
          <a:prstGeom prst="rect">
            <a:avLst/>
          </a:prstGeom>
          <a:solidFill>
            <a:srgbClr val="743669"/>
          </a:solidFill>
          <a:ln w="38100">
            <a:solidFill>
              <a:srgbClr val="D0BDD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50142A8A-5A2A-7AA4-42FD-431F4947D5D6}"/>
              </a:ext>
            </a:extLst>
          </p:cNvPr>
          <p:cNvGrpSpPr/>
          <p:nvPr/>
        </p:nvGrpSpPr>
        <p:grpSpPr>
          <a:xfrm>
            <a:off x="-258268" y="938571"/>
            <a:ext cx="2168869" cy="2168869"/>
            <a:chOff x="474667" y="2578385"/>
            <a:chExt cx="1593715" cy="1593715"/>
          </a:xfrm>
        </p:grpSpPr>
        <p:sp>
          <p:nvSpPr>
            <p:cNvPr id="12" name="Oval 11">
              <a:extLst>
                <a:ext uri="{FF2B5EF4-FFF2-40B4-BE49-F238E27FC236}">
                  <a16:creationId xmlns:a16="http://schemas.microsoft.com/office/drawing/2014/main" id="{862101AA-7653-6E92-AE82-764A594F3F13}"/>
                </a:ext>
              </a:extLst>
            </p:cNvPr>
            <p:cNvSpPr/>
            <p:nvPr/>
          </p:nvSpPr>
          <p:spPr>
            <a:xfrm>
              <a:off x="474667"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0F283658-990B-F6E0-5E9E-5FE753438E53}"/>
                </a:ext>
              </a:extLst>
            </p:cNvPr>
            <p:cNvSpPr/>
            <p:nvPr/>
          </p:nvSpPr>
          <p:spPr>
            <a:xfrm>
              <a:off x="661816"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Management with solid fill">
              <a:extLst>
                <a:ext uri="{FF2B5EF4-FFF2-40B4-BE49-F238E27FC236}">
                  <a16:creationId xmlns:a16="http://schemas.microsoft.com/office/drawing/2014/main" id="{42CB0C0B-FA71-CE44-D049-CF167CDA4F3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2375" y="3019846"/>
              <a:ext cx="766517" cy="710793"/>
            </a:xfrm>
            <a:prstGeom prst="rect">
              <a:avLst/>
            </a:prstGeom>
          </p:spPr>
        </p:pic>
      </p:grpSp>
      <p:sp>
        <p:nvSpPr>
          <p:cNvPr id="45" name="Title: Use the accesibility checker">
            <a:extLst>
              <a:ext uri="{FF2B5EF4-FFF2-40B4-BE49-F238E27FC236}">
                <a16:creationId xmlns:a16="http://schemas.microsoft.com/office/drawing/2014/main" id="{7DDA81E6-898F-4473-C970-37D9F255FAFC}"/>
              </a:ext>
            </a:extLst>
          </p:cNvPr>
          <p:cNvSpPr>
            <a:spLocks noGrp="1"/>
          </p:cNvSpPr>
          <p:nvPr>
            <p:ph type="title"/>
          </p:nvPr>
        </p:nvSpPr>
        <p:spPr>
          <a:xfrm>
            <a:off x="1953066" y="326511"/>
            <a:ext cx="6740754" cy="838605"/>
          </a:xfrm>
        </p:spPr>
        <p:txBody>
          <a:bodyPr lIns="91440" tIns="45720" rIns="91440" bIns="45720" anchor="t"/>
          <a:lstStyle/>
          <a:p>
            <a:r>
              <a:rPr lang="en-US" sz="2800">
                <a:solidFill>
                  <a:srgbClr val="5F2861"/>
                </a:solidFill>
              </a:rPr>
              <a:t>Leadership and expertise</a:t>
            </a:r>
            <a:endParaRPr lang="en-GB" sz="2800">
              <a:solidFill>
                <a:srgbClr val="5F2861"/>
              </a:solidFill>
            </a:endParaRPr>
          </a:p>
        </p:txBody>
      </p:sp>
      <p:grpSp>
        <p:nvGrpSpPr>
          <p:cNvPr id="2" name="Group 1">
            <a:extLst>
              <a:ext uri="{FF2B5EF4-FFF2-40B4-BE49-F238E27FC236}">
                <a16:creationId xmlns:a16="http://schemas.microsoft.com/office/drawing/2014/main" id="{6CE32BF3-8539-2FFA-12E2-566BDF09B0F1}"/>
              </a:ext>
            </a:extLst>
          </p:cNvPr>
          <p:cNvGrpSpPr/>
          <p:nvPr/>
        </p:nvGrpSpPr>
        <p:grpSpPr>
          <a:xfrm>
            <a:off x="-258269" y="938570"/>
            <a:ext cx="2168869" cy="2168869"/>
            <a:chOff x="2878548" y="2578385"/>
            <a:chExt cx="1593715" cy="1593715"/>
          </a:xfrm>
        </p:grpSpPr>
        <p:sp>
          <p:nvSpPr>
            <p:cNvPr id="3" name="Oval 2">
              <a:extLst>
                <a:ext uri="{FF2B5EF4-FFF2-40B4-BE49-F238E27FC236}">
                  <a16:creationId xmlns:a16="http://schemas.microsoft.com/office/drawing/2014/main" id="{8C980606-D1BE-BA7F-F7AA-3918E055EA9D}"/>
                </a:ext>
              </a:extLst>
            </p:cNvPr>
            <p:cNvSpPr/>
            <p:nvPr/>
          </p:nvSpPr>
          <p:spPr>
            <a:xfrm>
              <a:off x="2878548"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C6F2D085-2A51-63AD-998B-C2F4C28BC287}"/>
                </a:ext>
              </a:extLst>
            </p:cNvPr>
            <p:cNvSpPr/>
            <p:nvPr/>
          </p:nvSpPr>
          <p:spPr>
            <a:xfrm>
              <a:off x="3065697"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DF84FB4-08EE-090F-D97C-326EB1F0A10A}"/>
                </a:ext>
              </a:extLst>
            </p:cNvPr>
            <p:cNvGrpSpPr/>
            <p:nvPr/>
          </p:nvGrpSpPr>
          <p:grpSpPr>
            <a:xfrm>
              <a:off x="3336519" y="3010736"/>
              <a:ext cx="747286" cy="729013"/>
              <a:chOff x="848338" y="5096235"/>
              <a:chExt cx="747286" cy="729013"/>
            </a:xfrm>
          </p:grpSpPr>
          <p:pic>
            <p:nvPicPr>
              <p:cNvPr id="9" name="Graphic 8" descr="Magnifying glass with solid fill">
                <a:extLst>
                  <a:ext uri="{FF2B5EF4-FFF2-40B4-BE49-F238E27FC236}">
                    <a16:creationId xmlns:a16="http://schemas.microsoft.com/office/drawing/2014/main" id="{31A02174-F7E4-CD05-F2BD-78E58A694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43" y="5261686"/>
                <a:ext cx="516081" cy="563562"/>
              </a:xfrm>
              <a:prstGeom prst="rect">
                <a:avLst/>
              </a:prstGeom>
            </p:spPr>
          </p:pic>
          <p:pic>
            <p:nvPicPr>
              <p:cNvPr id="10" name="Graphic 9" descr="Document with solid fill">
                <a:extLst>
                  <a:ext uri="{FF2B5EF4-FFF2-40B4-BE49-F238E27FC236}">
                    <a16:creationId xmlns:a16="http://schemas.microsoft.com/office/drawing/2014/main" id="{A8F8727A-3C8D-EF07-0495-8B57848CA7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338" y="5096235"/>
                <a:ext cx="512322" cy="489223"/>
              </a:xfrm>
              <a:prstGeom prst="rect">
                <a:avLst/>
              </a:prstGeom>
            </p:spPr>
          </p:pic>
        </p:grpSp>
      </p:grpSp>
      <p:sp>
        <p:nvSpPr>
          <p:cNvPr id="46" name="Shape 23">
            <a:extLst>
              <a:ext uri="{FF2B5EF4-FFF2-40B4-BE49-F238E27FC236}">
                <a16:creationId xmlns:a16="http://schemas.microsoft.com/office/drawing/2014/main" id="{F780AD83-7C17-1A10-BF38-81C13B000A3E}"/>
              </a:ext>
            </a:extLst>
          </p:cNvPr>
          <p:cNvSpPr>
            <a:spLocks noChangeArrowheads="1"/>
          </p:cNvSpPr>
          <p:nvPr/>
        </p:nvSpPr>
        <p:spPr bwMode="auto">
          <a:xfrm>
            <a:off x="2137003" y="1111863"/>
            <a:ext cx="975293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800">
                <a:latin typeface="Arial"/>
                <a:ea typeface="ヒラギノ角ゴ Pro W3"/>
              </a:rPr>
              <a:t>Recruiting 4 permanent Chief Inspectors</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800">
                <a:latin typeface="Arial"/>
                <a:ea typeface="ヒラギノ角ゴ Pro W3"/>
              </a:rPr>
              <a:t>Working to align our assessment teams under Chief Inspectors and around areas of sector expertise</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800">
                <a:latin typeface="Arial"/>
                <a:ea typeface="ヒラギノ角ゴ Pro W3"/>
              </a:rPr>
              <a:t>Integrating our Operations and Regulatory Leadership reflecting recommendations from independent reports</a:t>
            </a:r>
          </a:p>
          <a:p>
            <a:pPr defTabSz="457189" eaLnBrk="1" fontAlgn="base" hangingPunct="1">
              <a:lnSpc>
                <a:spcPct val="100000"/>
              </a:lnSpc>
              <a:spcBef>
                <a:spcPts val="1200"/>
              </a:spcBef>
              <a:spcAft>
                <a:spcPct val="0"/>
              </a:spcAft>
              <a:buClrTx/>
              <a:buSzTx/>
              <a:defRPr/>
            </a:pPr>
            <a:endParaRPr lang="en-US" altLang="en-US" sz="2400">
              <a:latin typeface="Arial"/>
              <a:ea typeface="ヒラギノ角ゴ Pro W3"/>
            </a:endParaRPr>
          </a:p>
        </p:txBody>
      </p:sp>
      <p:grpSp>
        <p:nvGrpSpPr>
          <p:cNvPr id="11" name="Group 10">
            <a:extLst>
              <a:ext uri="{FF2B5EF4-FFF2-40B4-BE49-F238E27FC236}">
                <a16:creationId xmlns:a16="http://schemas.microsoft.com/office/drawing/2014/main" id="{ABA90BB7-99BF-80A3-D4F6-05059184FFD6}"/>
              </a:ext>
            </a:extLst>
          </p:cNvPr>
          <p:cNvGrpSpPr/>
          <p:nvPr/>
        </p:nvGrpSpPr>
        <p:grpSpPr>
          <a:xfrm>
            <a:off x="-258270" y="938569"/>
            <a:ext cx="2168868" cy="2168868"/>
            <a:chOff x="474667" y="2578385"/>
            <a:chExt cx="1593715" cy="1593715"/>
          </a:xfrm>
        </p:grpSpPr>
        <p:sp>
          <p:nvSpPr>
            <p:cNvPr id="13" name="Oval 12">
              <a:extLst>
                <a:ext uri="{FF2B5EF4-FFF2-40B4-BE49-F238E27FC236}">
                  <a16:creationId xmlns:a16="http://schemas.microsoft.com/office/drawing/2014/main" id="{85B84289-59E6-69E3-5257-3E4FB8B704A0}"/>
                </a:ext>
              </a:extLst>
            </p:cNvPr>
            <p:cNvSpPr/>
            <p:nvPr/>
          </p:nvSpPr>
          <p:spPr>
            <a:xfrm>
              <a:off x="474667"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BA6C8242-2E02-780F-6C90-0C3105A7AC61}"/>
                </a:ext>
              </a:extLst>
            </p:cNvPr>
            <p:cNvSpPr/>
            <p:nvPr/>
          </p:nvSpPr>
          <p:spPr>
            <a:xfrm>
              <a:off x="661816"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Management with solid fill">
              <a:extLst>
                <a:ext uri="{FF2B5EF4-FFF2-40B4-BE49-F238E27FC236}">
                  <a16:creationId xmlns:a16="http://schemas.microsoft.com/office/drawing/2014/main" id="{95033D69-B5A6-4C41-54F6-862E6580ADB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2375" y="3019846"/>
              <a:ext cx="766517" cy="710793"/>
            </a:xfrm>
            <a:prstGeom prst="rect">
              <a:avLst/>
            </a:prstGeom>
          </p:spPr>
        </p:pic>
      </p:grpSp>
      <p:grpSp>
        <p:nvGrpSpPr>
          <p:cNvPr id="16" name="Group 15">
            <a:extLst>
              <a:ext uri="{FF2B5EF4-FFF2-40B4-BE49-F238E27FC236}">
                <a16:creationId xmlns:a16="http://schemas.microsoft.com/office/drawing/2014/main" id="{F0957D4F-6336-FE67-713F-3DB36579271E}"/>
              </a:ext>
            </a:extLst>
          </p:cNvPr>
          <p:cNvGrpSpPr/>
          <p:nvPr/>
        </p:nvGrpSpPr>
        <p:grpSpPr>
          <a:xfrm>
            <a:off x="-258271" y="3750560"/>
            <a:ext cx="2168869" cy="2168869"/>
            <a:chOff x="2878548" y="2578385"/>
            <a:chExt cx="1593715" cy="1593715"/>
          </a:xfrm>
        </p:grpSpPr>
        <p:sp>
          <p:nvSpPr>
            <p:cNvPr id="17" name="Oval 16">
              <a:extLst>
                <a:ext uri="{FF2B5EF4-FFF2-40B4-BE49-F238E27FC236}">
                  <a16:creationId xmlns:a16="http://schemas.microsoft.com/office/drawing/2014/main" id="{06475401-DC67-EF7A-497E-F4E3D365F309}"/>
                </a:ext>
              </a:extLst>
            </p:cNvPr>
            <p:cNvSpPr/>
            <p:nvPr/>
          </p:nvSpPr>
          <p:spPr>
            <a:xfrm>
              <a:off x="2878548"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184DFA7D-7A6F-D292-6F3A-CB7400F7A31B}"/>
                </a:ext>
              </a:extLst>
            </p:cNvPr>
            <p:cNvSpPr/>
            <p:nvPr/>
          </p:nvSpPr>
          <p:spPr>
            <a:xfrm>
              <a:off x="3065697"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09FC9309-2590-C4A6-91AB-CB6971182372}"/>
                </a:ext>
              </a:extLst>
            </p:cNvPr>
            <p:cNvGrpSpPr/>
            <p:nvPr/>
          </p:nvGrpSpPr>
          <p:grpSpPr>
            <a:xfrm>
              <a:off x="3336519" y="3010736"/>
              <a:ext cx="747286" cy="729013"/>
              <a:chOff x="848338" y="5096235"/>
              <a:chExt cx="747286" cy="729013"/>
            </a:xfrm>
          </p:grpSpPr>
          <p:pic>
            <p:nvPicPr>
              <p:cNvPr id="20" name="Graphic 19" descr="Magnifying glass with solid fill">
                <a:extLst>
                  <a:ext uri="{FF2B5EF4-FFF2-40B4-BE49-F238E27FC236}">
                    <a16:creationId xmlns:a16="http://schemas.microsoft.com/office/drawing/2014/main" id="{6FA2F739-01BE-A29C-5D3F-BBCD47011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43" y="5261686"/>
                <a:ext cx="516081" cy="563562"/>
              </a:xfrm>
              <a:prstGeom prst="rect">
                <a:avLst/>
              </a:prstGeom>
            </p:spPr>
          </p:pic>
          <p:pic>
            <p:nvPicPr>
              <p:cNvPr id="21" name="Graphic 20" descr="Document with solid fill">
                <a:extLst>
                  <a:ext uri="{FF2B5EF4-FFF2-40B4-BE49-F238E27FC236}">
                    <a16:creationId xmlns:a16="http://schemas.microsoft.com/office/drawing/2014/main" id="{DE935008-7CF4-16E9-7047-D4E09A007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338" y="5096235"/>
                <a:ext cx="512322" cy="489223"/>
              </a:xfrm>
              <a:prstGeom prst="rect">
                <a:avLst/>
              </a:prstGeom>
            </p:spPr>
          </p:pic>
        </p:grpSp>
      </p:grpSp>
      <p:sp>
        <p:nvSpPr>
          <p:cNvPr id="22" name="Title: Use the accesibility checker">
            <a:extLst>
              <a:ext uri="{FF2B5EF4-FFF2-40B4-BE49-F238E27FC236}">
                <a16:creationId xmlns:a16="http://schemas.microsoft.com/office/drawing/2014/main" id="{5D4A0BF5-53AB-0BEF-65C8-FB7B0A789AFB}"/>
              </a:ext>
            </a:extLst>
          </p:cNvPr>
          <p:cNvSpPr txBox="1">
            <a:spLocks/>
          </p:cNvSpPr>
          <p:nvPr/>
        </p:nvSpPr>
        <p:spPr>
          <a:xfrm>
            <a:off x="1953066" y="3082009"/>
            <a:ext cx="9647550" cy="838605"/>
          </a:xfrm>
          <a:prstGeom prst="rect">
            <a:avLst/>
          </a:prstGeom>
        </p:spPr>
        <p:txBody>
          <a:bodyPr lIns="91440" tIns="45720" rIns="91440" bIns="45720"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2800" kern="0">
                <a:solidFill>
                  <a:srgbClr val="5F2861"/>
                </a:solidFill>
              </a:rPr>
              <a:t>Reviewing our assessment framework</a:t>
            </a:r>
            <a:endParaRPr lang="en-GB" sz="2800" kern="0">
              <a:solidFill>
                <a:srgbClr val="5F2861"/>
              </a:solidFill>
            </a:endParaRPr>
          </a:p>
        </p:txBody>
      </p:sp>
      <p:sp>
        <p:nvSpPr>
          <p:cNvPr id="23" name="Shape 23">
            <a:extLst>
              <a:ext uri="{FF2B5EF4-FFF2-40B4-BE49-F238E27FC236}">
                <a16:creationId xmlns:a16="http://schemas.microsoft.com/office/drawing/2014/main" id="{0172921E-1194-9460-7239-54F9020C5DBB}"/>
              </a:ext>
            </a:extLst>
          </p:cNvPr>
          <p:cNvSpPr>
            <a:spLocks noChangeArrowheads="1"/>
          </p:cNvSpPr>
          <p:nvPr/>
        </p:nvSpPr>
        <p:spPr bwMode="auto">
          <a:xfrm>
            <a:off x="2137003" y="3811637"/>
            <a:ext cx="9951609"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800">
                <a:latin typeface="Arial"/>
                <a:ea typeface="ヒラギノ角ゴ Pro W3"/>
              </a:rPr>
              <a:t>We are considering all independent report findings and feedback from our engagement to review our assessment framework.</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r>
              <a:rPr lang="en-US" altLang="en-US" sz="1800">
                <a:latin typeface="Arial"/>
                <a:ea typeface="ヒラギノ角ゴ Pro W3"/>
              </a:rPr>
              <a:t>We have already made changes to our methods for </a:t>
            </a:r>
            <a:r>
              <a:rPr lang="en-US" altLang="en-US" sz="1800" b="1">
                <a:latin typeface="Arial"/>
                <a:ea typeface="ヒラギノ角ゴ Pro W3"/>
              </a:rPr>
              <a:t>provider regulation</a:t>
            </a:r>
            <a:r>
              <a:rPr lang="en-US" altLang="en-US" sz="1800">
                <a:latin typeface="Arial"/>
                <a:ea typeface="ヒラギノ角ゴ Pro W3"/>
              </a:rPr>
              <a:t>. These include: </a:t>
            </a:r>
          </a:p>
          <a:p>
            <a:pPr marL="1200150" lvl="1" indent="-457200" defTabSz="457189" eaLnBrk="1" fontAlgn="base" hangingPunct="1">
              <a:lnSpc>
                <a:spcPct val="100000"/>
              </a:lnSpc>
              <a:spcBef>
                <a:spcPts val="600"/>
              </a:spcBef>
              <a:spcAft>
                <a:spcPct val="0"/>
              </a:spcAft>
              <a:buClrTx/>
              <a:buSzTx/>
              <a:buFont typeface="Arial" panose="020B0604020202020204" pitchFamily="34" charset="0"/>
              <a:buChar char="•"/>
              <a:defRPr/>
            </a:pPr>
            <a:r>
              <a:rPr lang="en-US" altLang="en-US" sz="1800">
                <a:latin typeface="Arial"/>
                <a:ea typeface="ヒラギノ角ゴ Pro W3"/>
              </a:rPr>
              <a:t>Discontinuing scoring at evidence category level </a:t>
            </a:r>
          </a:p>
          <a:p>
            <a:pPr marL="1200150" lvl="1" indent="-457200" defTabSz="457189" eaLnBrk="1" fontAlgn="base" hangingPunct="1">
              <a:lnSpc>
                <a:spcPct val="100000"/>
              </a:lnSpc>
              <a:spcBef>
                <a:spcPts val="600"/>
              </a:spcBef>
              <a:spcAft>
                <a:spcPct val="0"/>
              </a:spcAft>
              <a:buClrTx/>
              <a:buSzTx/>
              <a:buFont typeface="Arial" panose="020B0604020202020204" pitchFamily="34" charset="0"/>
              <a:buChar char="•"/>
              <a:defRPr/>
            </a:pPr>
            <a:r>
              <a:rPr lang="en-US" altLang="en-US" sz="1800">
                <a:latin typeface="Arial"/>
                <a:ea typeface="ヒラギノ角ゴ Pro W3"/>
              </a:rPr>
              <a:t>Reviewing how we use quality statements for each assessment </a:t>
            </a:r>
          </a:p>
          <a:p>
            <a:pPr marL="1200150" lvl="1" indent="-457200" defTabSz="457189" eaLnBrk="1" fontAlgn="base" hangingPunct="1">
              <a:lnSpc>
                <a:spcPct val="100000"/>
              </a:lnSpc>
              <a:spcBef>
                <a:spcPts val="600"/>
              </a:spcBef>
              <a:spcAft>
                <a:spcPct val="0"/>
              </a:spcAft>
              <a:buClrTx/>
              <a:buSzTx/>
              <a:buFont typeface="Arial" panose="020B0604020202020204" pitchFamily="34" charset="0"/>
              <a:buChar char="•"/>
              <a:defRPr/>
            </a:pPr>
            <a:r>
              <a:rPr lang="en-US" altLang="en-US" sz="1800">
                <a:latin typeface="Arial"/>
                <a:ea typeface="ヒラギノ角ゴ Pro W3"/>
              </a:rPr>
              <a:t>Reviewing how we use our professional judgement when producing a final rating</a:t>
            </a:r>
          </a:p>
        </p:txBody>
      </p:sp>
      <p:sp>
        <p:nvSpPr>
          <p:cNvPr id="24" name="TextBox 23">
            <a:extLst>
              <a:ext uri="{FF2B5EF4-FFF2-40B4-BE49-F238E27FC236}">
                <a16:creationId xmlns:a16="http://schemas.microsoft.com/office/drawing/2014/main" id="{AB57ECE2-6E0F-35B3-2DDA-3C980AE057D6}"/>
              </a:ext>
            </a:extLst>
          </p:cNvPr>
          <p:cNvSpPr txBox="1"/>
          <p:nvPr/>
        </p:nvSpPr>
        <p:spPr>
          <a:xfrm>
            <a:off x="1494118" y="6451390"/>
            <a:ext cx="8211671" cy="307777"/>
          </a:xfrm>
          <a:prstGeom prst="rect">
            <a:avLst/>
          </a:prstGeom>
          <a:noFill/>
        </p:spPr>
        <p:txBody>
          <a:bodyPr wrap="square" rtlCol="0">
            <a:spAutoFit/>
          </a:bodyPr>
          <a:lstStyle/>
          <a:p>
            <a:r>
              <a:rPr lang="en-GB" sz="1400">
                <a:solidFill>
                  <a:schemeClr val="bg1"/>
                </a:solidFill>
              </a:rPr>
              <a:t>https://www.cqc.org.uk/about-us/improving-how-we-work</a:t>
            </a:r>
          </a:p>
        </p:txBody>
      </p:sp>
    </p:spTree>
    <p:extLst>
      <p:ext uri="{BB962C8B-B14F-4D97-AF65-F5344CB8AC3E}">
        <p14:creationId xmlns:p14="http://schemas.microsoft.com/office/powerpoint/2010/main" val="324720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DCBA-4456-B7D1-BB81-9BE3EEA2B3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0B5839-04A0-938B-2595-E296532C5943}"/>
              </a:ext>
            </a:extLst>
          </p:cNvPr>
          <p:cNvSpPr/>
          <p:nvPr/>
        </p:nvSpPr>
        <p:spPr>
          <a:xfrm rot="5400000">
            <a:off x="-2840958" y="3127542"/>
            <a:ext cx="7334250" cy="469565"/>
          </a:xfrm>
          <a:prstGeom prst="rect">
            <a:avLst/>
          </a:prstGeom>
          <a:solidFill>
            <a:srgbClr val="743669"/>
          </a:solidFill>
          <a:ln w="38100">
            <a:solidFill>
              <a:srgbClr val="D0BDD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4A490C0D-9C82-4525-DA52-35747AA06FD4}"/>
              </a:ext>
            </a:extLst>
          </p:cNvPr>
          <p:cNvGrpSpPr/>
          <p:nvPr/>
        </p:nvGrpSpPr>
        <p:grpSpPr>
          <a:xfrm>
            <a:off x="-258268" y="938571"/>
            <a:ext cx="2168869" cy="2168869"/>
            <a:chOff x="474667" y="2578385"/>
            <a:chExt cx="1593715" cy="1593715"/>
          </a:xfrm>
        </p:grpSpPr>
        <p:sp>
          <p:nvSpPr>
            <p:cNvPr id="12" name="Oval 11">
              <a:extLst>
                <a:ext uri="{FF2B5EF4-FFF2-40B4-BE49-F238E27FC236}">
                  <a16:creationId xmlns:a16="http://schemas.microsoft.com/office/drawing/2014/main" id="{EB83FEAC-C482-D907-558A-541DA7D90989}"/>
                </a:ext>
              </a:extLst>
            </p:cNvPr>
            <p:cNvSpPr/>
            <p:nvPr/>
          </p:nvSpPr>
          <p:spPr>
            <a:xfrm>
              <a:off x="474667"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24D54181-72BE-33AE-3E0D-F68E2D61F604}"/>
                </a:ext>
              </a:extLst>
            </p:cNvPr>
            <p:cNvSpPr/>
            <p:nvPr/>
          </p:nvSpPr>
          <p:spPr>
            <a:xfrm>
              <a:off x="661816"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Management with solid fill">
              <a:extLst>
                <a:ext uri="{FF2B5EF4-FFF2-40B4-BE49-F238E27FC236}">
                  <a16:creationId xmlns:a16="http://schemas.microsoft.com/office/drawing/2014/main" id="{D6D1B2F5-3177-FCAA-1E83-E783E3D1177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2375" y="3019846"/>
              <a:ext cx="766517" cy="710793"/>
            </a:xfrm>
            <a:prstGeom prst="rect">
              <a:avLst/>
            </a:prstGeom>
          </p:spPr>
        </p:pic>
      </p:grpSp>
      <p:sp>
        <p:nvSpPr>
          <p:cNvPr id="45" name="Title: Use the accesibility checker">
            <a:extLst>
              <a:ext uri="{FF2B5EF4-FFF2-40B4-BE49-F238E27FC236}">
                <a16:creationId xmlns:a16="http://schemas.microsoft.com/office/drawing/2014/main" id="{CEDD6F32-5998-4478-C579-F24FED7CEE04}"/>
              </a:ext>
            </a:extLst>
          </p:cNvPr>
          <p:cNvSpPr>
            <a:spLocks noGrp="1"/>
          </p:cNvSpPr>
          <p:nvPr>
            <p:ph type="title"/>
          </p:nvPr>
        </p:nvSpPr>
        <p:spPr>
          <a:xfrm>
            <a:off x="1848921" y="240251"/>
            <a:ext cx="7967815" cy="838605"/>
          </a:xfrm>
        </p:spPr>
        <p:txBody>
          <a:bodyPr lIns="91440" tIns="45720" rIns="91440" bIns="45720" anchor="t"/>
          <a:lstStyle/>
          <a:p>
            <a:r>
              <a:rPr lang="en-US" sz="3600">
                <a:solidFill>
                  <a:srgbClr val="5F2861"/>
                </a:solidFill>
              </a:rPr>
              <a:t>Care Provider Alliance's review </a:t>
            </a:r>
            <a:endParaRPr lang="en-GB" sz="3600">
              <a:solidFill>
                <a:srgbClr val="5F2861"/>
              </a:solidFill>
            </a:endParaRPr>
          </a:p>
        </p:txBody>
      </p:sp>
      <p:grpSp>
        <p:nvGrpSpPr>
          <p:cNvPr id="2" name="Group 1">
            <a:extLst>
              <a:ext uri="{FF2B5EF4-FFF2-40B4-BE49-F238E27FC236}">
                <a16:creationId xmlns:a16="http://schemas.microsoft.com/office/drawing/2014/main" id="{E5E9DD1A-68AF-5B3F-F86A-ED6735DE8EE3}"/>
              </a:ext>
            </a:extLst>
          </p:cNvPr>
          <p:cNvGrpSpPr/>
          <p:nvPr/>
        </p:nvGrpSpPr>
        <p:grpSpPr>
          <a:xfrm>
            <a:off x="-258269" y="938570"/>
            <a:ext cx="2168869" cy="2168869"/>
            <a:chOff x="2878548" y="2578385"/>
            <a:chExt cx="1593715" cy="1593715"/>
          </a:xfrm>
        </p:grpSpPr>
        <p:sp>
          <p:nvSpPr>
            <p:cNvPr id="4" name="Oval 3">
              <a:extLst>
                <a:ext uri="{FF2B5EF4-FFF2-40B4-BE49-F238E27FC236}">
                  <a16:creationId xmlns:a16="http://schemas.microsoft.com/office/drawing/2014/main" id="{56B0B8D5-DC9D-4CC1-B7F2-A4654815940F}"/>
                </a:ext>
              </a:extLst>
            </p:cNvPr>
            <p:cNvSpPr/>
            <p:nvPr/>
          </p:nvSpPr>
          <p:spPr>
            <a:xfrm>
              <a:off x="2878548"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C81678C3-9392-5B38-B209-E3DC19CA2DE3}"/>
                </a:ext>
              </a:extLst>
            </p:cNvPr>
            <p:cNvSpPr/>
            <p:nvPr/>
          </p:nvSpPr>
          <p:spPr>
            <a:xfrm>
              <a:off x="3065697"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0B82F326-DA02-2523-D154-18F772317489}"/>
                </a:ext>
              </a:extLst>
            </p:cNvPr>
            <p:cNvGrpSpPr/>
            <p:nvPr/>
          </p:nvGrpSpPr>
          <p:grpSpPr>
            <a:xfrm>
              <a:off x="3336519" y="3010736"/>
              <a:ext cx="747286" cy="729013"/>
              <a:chOff x="848338" y="5096235"/>
              <a:chExt cx="747286" cy="729013"/>
            </a:xfrm>
          </p:grpSpPr>
          <p:pic>
            <p:nvPicPr>
              <p:cNvPr id="17" name="Graphic 16" descr="Magnifying glass with solid fill">
                <a:extLst>
                  <a:ext uri="{FF2B5EF4-FFF2-40B4-BE49-F238E27FC236}">
                    <a16:creationId xmlns:a16="http://schemas.microsoft.com/office/drawing/2014/main" id="{26A82E7E-A975-0679-3107-C1ACB6534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43" y="5261686"/>
                <a:ext cx="516081" cy="563562"/>
              </a:xfrm>
              <a:prstGeom prst="rect">
                <a:avLst/>
              </a:prstGeom>
            </p:spPr>
          </p:pic>
          <p:pic>
            <p:nvPicPr>
              <p:cNvPr id="20" name="Graphic 19" descr="Document with solid fill">
                <a:extLst>
                  <a:ext uri="{FF2B5EF4-FFF2-40B4-BE49-F238E27FC236}">
                    <a16:creationId xmlns:a16="http://schemas.microsoft.com/office/drawing/2014/main" id="{16C5ACD3-553D-C176-CDAE-435F73FE8A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338" y="5096235"/>
                <a:ext cx="512322" cy="489223"/>
              </a:xfrm>
              <a:prstGeom prst="rect">
                <a:avLst/>
              </a:prstGeom>
            </p:spPr>
          </p:pic>
        </p:grpSp>
      </p:grpSp>
      <p:sp>
        <p:nvSpPr>
          <p:cNvPr id="3" name="TextBox 2">
            <a:extLst>
              <a:ext uri="{FF2B5EF4-FFF2-40B4-BE49-F238E27FC236}">
                <a16:creationId xmlns:a16="http://schemas.microsoft.com/office/drawing/2014/main" id="{0CA406DF-DB1B-0FE3-6292-C8E26C920D5A}"/>
              </a:ext>
            </a:extLst>
          </p:cNvPr>
          <p:cNvSpPr txBox="1"/>
          <p:nvPr/>
        </p:nvSpPr>
        <p:spPr>
          <a:xfrm>
            <a:off x="1342148" y="6417255"/>
            <a:ext cx="9751423" cy="307777"/>
          </a:xfrm>
          <a:prstGeom prst="rect">
            <a:avLst/>
          </a:prstGeom>
          <a:noFill/>
        </p:spPr>
        <p:txBody>
          <a:bodyPr wrap="square" rtlCol="0">
            <a:spAutoFit/>
          </a:bodyPr>
          <a:lstStyle/>
          <a:p>
            <a:r>
              <a:rPr lang="en-GB" sz="1400">
                <a:solidFill>
                  <a:schemeClr val="bg1"/>
                </a:solidFill>
              </a:rPr>
              <a:t>https://www.cqc.org.uk/news/our-response-care-provider-alliances-review-single-assessment-framework</a:t>
            </a:r>
          </a:p>
        </p:txBody>
      </p:sp>
      <p:sp>
        <p:nvSpPr>
          <p:cNvPr id="7" name="TextBox 6">
            <a:extLst>
              <a:ext uri="{FF2B5EF4-FFF2-40B4-BE49-F238E27FC236}">
                <a16:creationId xmlns:a16="http://schemas.microsoft.com/office/drawing/2014/main" id="{523A06F3-9E0C-4D8E-8BE5-2BFBB456243A}"/>
              </a:ext>
            </a:extLst>
          </p:cNvPr>
          <p:cNvSpPr txBox="1"/>
          <p:nvPr/>
        </p:nvSpPr>
        <p:spPr>
          <a:xfrm>
            <a:off x="1998839" y="1061943"/>
            <a:ext cx="8272354" cy="5355312"/>
          </a:xfrm>
          <a:prstGeom prst="rect">
            <a:avLst/>
          </a:prstGeom>
          <a:noFill/>
        </p:spPr>
        <p:txBody>
          <a:bodyPr wrap="square" rtlCol="0">
            <a:spAutoFit/>
          </a:bodyPr>
          <a:lstStyle/>
          <a:p>
            <a:pPr marL="285750" indent="-285750">
              <a:buFont typeface="Arial" panose="020B0604020202020204" pitchFamily="34" charset="0"/>
              <a:buChar char="•"/>
            </a:pPr>
            <a:r>
              <a:rPr lang="en-US"/>
              <a:t>We commissioned the Care Provider Alliance (CPA) to review our single assessment framework alongside the review by Professor Sir Mike Richards.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are grateful to the members of the CPA who took part in and supported this work.</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review examined the perspectives of adult social care providers of the assessment framework and what they want from regulation by CQC.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It also raised provider concerns about assessment, registration, and backlogs.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11 recommendations in the report and key messages in the survey, which we will now work on in more detail to consider their implementation.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see good alignment between the recommendations in this report and the work that we have already started to rebuild good regulation.</a:t>
            </a:r>
          </a:p>
          <a:p>
            <a:endParaRPr lang="en-US"/>
          </a:p>
          <a:p>
            <a:endParaRPr lang="en-US"/>
          </a:p>
        </p:txBody>
      </p:sp>
      <p:pic>
        <p:nvPicPr>
          <p:cNvPr id="10" name="Picture 9">
            <a:extLst>
              <a:ext uri="{FF2B5EF4-FFF2-40B4-BE49-F238E27FC236}">
                <a16:creationId xmlns:a16="http://schemas.microsoft.com/office/drawing/2014/main" id="{6B4964D9-4414-52F7-59C0-58638EF5ABEB}"/>
              </a:ext>
            </a:extLst>
          </p:cNvPr>
          <p:cNvPicPr>
            <a:picLocks noChangeAspect="1"/>
          </p:cNvPicPr>
          <p:nvPr/>
        </p:nvPicPr>
        <p:blipFill>
          <a:blip r:embed="rId9"/>
          <a:stretch>
            <a:fillRect/>
          </a:stretch>
        </p:blipFill>
        <p:spPr>
          <a:xfrm>
            <a:off x="10193161" y="2122562"/>
            <a:ext cx="1445997" cy="175985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924AE70-B9AB-7B8D-BB52-1BDCFEEDE183}"/>
              </a:ext>
            </a:extLst>
          </p:cNvPr>
          <p:cNvPicPr>
            <a:picLocks noChangeAspect="1"/>
          </p:cNvPicPr>
          <p:nvPr/>
        </p:nvPicPr>
        <p:blipFill>
          <a:blip r:embed="rId10"/>
          <a:stretch>
            <a:fillRect/>
          </a:stretch>
        </p:blipFill>
        <p:spPr>
          <a:xfrm>
            <a:off x="10587851" y="3270079"/>
            <a:ext cx="1372243" cy="1759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945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7029-BA2C-89AB-3968-A7FF5D727E6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DD82FED-BDBD-6A2E-7AF0-617D1B589649}"/>
              </a:ext>
            </a:extLst>
          </p:cNvPr>
          <p:cNvSpPr/>
          <p:nvPr/>
        </p:nvSpPr>
        <p:spPr>
          <a:xfrm rot="5400000">
            <a:off x="-2840958" y="3127542"/>
            <a:ext cx="7334250" cy="469565"/>
          </a:xfrm>
          <a:prstGeom prst="rect">
            <a:avLst/>
          </a:prstGeom>
          <a:solidFill>
            <a:srgbClr val="743669"/>
          </a:solidFill>
          <a:ln w="38100">
            <a:solidFill>
              <a:srgbClr val="D0BDD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itle: Use the accesibility checker">
            <a:extLst>
              <a:ext uri="{FF2B5EF4-FFF2-40B4-BE49-F238E27FC236}">
                <a16:creationId xmlns:a16="http://schemas.microsoft.com/office/drawing/2014/main" id="{0BA26903-611F-005D-75F7-B65E93AC8DB2}"/>
              </a:ext>
            </a:extLst>
          </p:cNvPr>
          <p:cNvSpPr>
            <a:spLocks noGrp="1"/>
          </p:cNvSpPr>
          <p:nvPr>
            <p:ph type="title"/>
          </p:nvPr>
        </p:nvSpPr>
        <p:spPr>
          <a:xfrm>
            <a:off x="1342148" y="278961"/>
            <a:ext cx="7967815" cy="838605"/>
          </a:xfrm>
        </p:spPr>
        <p:txBody>
          <a:bodyPr lIns="91440" tIns="45720" rIns="91440" bIns="45720" anchor="t"/>
          <a:lstStyle/>
          <a:p>
            <a:r>
              <a:rPr lang="en-US" sz="3600">
                <a:solidFill>
                  <a:srgbClr val="5F2861"/>
                </a:solidFill>
              </a:rPr>
              <a:t>The action we’re taking</a:t>
            </a:r>
            <a:endParaRPr lang="en-GB" sz="3600">
              <a:solidFill>
                <a:srgbClr val="5F2861"/>
              </a:solidFill>
            </a:endParaRPr>
          </a:p>
        </p:txBody>
      </p:sp>
      <p:grpSp>
        <p:nvGrpSpPr>
          <p:cNvPr id="9" name="Group 8">
            <a:extLst>
              <a:ext uri="{FF2B5EF4-FFF2-40B4-BE49-F238E27FC236}">
                <a16:creationId xmlns:a16="http://schemas.microsoft.com/office/drawing/2014/main" id="{23DA4B83-A38B-B0F5-7017-B7977DB9571A}"/>
              </a:ext>
            </a:extLst>
          </p:cNvPr>
          <p:cNvGrpSpPr/>
          <p:nvPr/>
        </p:nvGrpSpPr>
        <p:grpSpPr>
          <a:xfrm>
            <a:off x="2769716" y="1270811"/>
            <a:ext cx="9119578" cy="1624766"/>
            <a:chOff x="3718561" y="1754870"/>
            <a:chExt cx="7423601" cy="1992284"/>
          </a:xfrm>
        </p:grpSpPr>
        <p:sp>
          <p:nvSpPr>
            <p:cNvPr id="10" name="Rectangle: Rounded Corners 9">
              <a:extLst>
                <a:ext uri="{FF2B5EF4-FFF2-40B4-BE49-F238E27FC236}">
                  <a16:creationId xmlns:a16="http://schemas.microsoft.com/office/drawing/2014/main" id="{72A69284-9B8B-A423-E1A4-90C71DCA2C4A}"/>
                </a:ext>
              </a:extLst>
            </p:cNvPr>
            <p:cNvSpPr/>
            <p:nvPr/>
          </p:nvSpPr>
          <p:spPr>
            <a:xfrm>
              <a:off x="3718561" y="2306281"/>
              <a:ext cx="1795549" cy="144087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Unblocking ‘stuck’ assessments</a:t>
              </a:r>
            </a:p>
          </p:txBody>
        </p:sp>
        <p:sp>
          <p:nvSpPr>
            <p:cNvPr id="13" name="Rectangle: Rounded Corners 12">
              <a:extLst>
                <a:ext uri="{FF2B5EF4-FFF2-40B4-BE49-F238E27FC236}">
                  <a16:creationId xmlns:a16="http://schemas.microsoft.com/office/drawing/2014/main" id="{279FE6FC-2600-B60A-44B9-7AF15F1B499D}"/>
                </a:ext>
              </a:extLst>
            </p:cNvPr>
            <p:cNvSpPr/>
            <p:nvPr/>
          </p:nvSpPr>
          <p:spPr>
            <a:xfrm>
              <a:off x="5588925" y="2306281"/>
              <a:ext cx="1795549" cy="144087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Enabling new assessments</a:t>
              </a:r>
            </a:p>
          </p:txBody>
        </p:sp>
        <p:sp>
          <p:nvSpPr>
            <p:cNvPr id="14" name="Rectangle: Rounded Corners 13">
              <a:extLst>
                <a:ext uri="{FF2B5EF4-FFF2-40B4-BE49-F238E27FC236}">
                  <a16:creationId xmlns:a16="http://schemas.microsoft.com/office/drawing/2014/main" id="{30936BFF-99F6-4C8B-0232-E60DC9B570A4}"/>
                </a:ext>
              </a:extLst>
            </p:cNvPr>
            <p:cNvSpPr/>
            <p:nvPr/>
          </p:nvSpPr>
          <p:spPr>
            <a:xfrm>
              <a:off x="7459289" y="2306280"/>
              <a:ext cx="1795549" cy="144087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Backlog of IOC Cases and Notifications</a:t>
              </a:r>
            </a:p>
          </p:txBody>
        </p:sp>
        <p:sp>
          <p:nvSpPr>
            <p:cNvPr id="15" name="Rectangle: Rounded Corners 14">
              <a:extLst>
                <a:ext uri="{FF2B5EF4-FFF2-40B4-BE49-F238E27FC236}">
                  <a16:creationId xmlns:a16="http://schemas.microsoft.com/office/drawing/2014/main" id="{DC61BE4B-259B-269D-3CCA-01A11655E7B5}"/>
                </a:ext>
              </a:extLst>
            </p:cNvPr>
            <p:cNvSpPr/>
            <p:nvPr/>
          </p:nvSpPr>
          <p:spPr>
            <a:xfrm>
              <a:off x="9329653" y="2306279"/>
              <a:ext cx="1795549" cy="144087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Registration Backlog and transfer from Reg Platform</a:t>
              </a:r>
            </a:p>
          </p:txBody>
        </p:sp>
        <p:sp>
          <p:nvSpPr>
            <p:cNvPr id="18" name="Rectangle: Rounded Corners 17">
              <a:extLst>
                <a:ext uri="{FF2B5EF4-FFF2-40B4-BE49-F238E27FC236}">
                  <a16:creationId xmlns:a16="http://schemas.microsoft.com/office/drawing/2014/main" id="{72CF2AB0-FC0C-9D5E-C779-B63BA5D93C8F}"/>
                </a:ext>
              </a:extLst>
            </p:cNvPr>
            <p:cNvSpPr/>
            <p:nvPr/>
          </p:nvSpPr>
          <p:spPr>
            <a:xfrm>
              <a:off x="3735520" y="1754870"/>
              <a:ext cx="7406642" cy="46274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Immediate Actions</a:t>
              </a:r>
            </a:p>
          </p:txBody>
        </p:sp>
      </p:grpSp>
      <p:sp>
        <p:nvSpPr>
          <p:cNvPr id="19" name="Rectangle: Rounded Corners 18">
            <a:extLst>
              <a:ext uri="{FF2B5EF4-FFF2-40B4-BE49-F238E27FC236}">
                <a16:creationId xmlns:a16="http://schemas.microsoft.com/office/drawing/2014/main" id="{32E1939E-C294-A221-377C-E365A4C85A69}"/>
              </a:ext>
            </a:extLst>
          </p:cNvPr>
          <p:cNvSpPr/>
          <p:nvPr/>
        </p:nvSpPr>
        <p:spPr>
          <a:xfrm>
            <a:off x="2769716" y="3121358"/>
            <a:ext cx="9190648" cy="46274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Foundational Improvements</a:t>
            </a:r>
          </a:p>
        </p:txBody>
      </p:sp>
      <p:grpSp>
        <p:nvGrpSpPr>
          <p:cNvPr id="21" name="Group 20">
            <a:extLst>
              <a:ext uri="{FF2B5EF4-FFF2-40B4-BE49-F238E27FC236}">
                <a16:creationId xmlns:a16="http://schemas.microsoft.com/office/drawing/2014/main" id="{F66A4926-05DF-3A28-7ABE-98C519CBA2C1}"/>
              </a:ext>
            </a:extLst>
          </p:cNvPr>
          <p:cNvGrpSpPr/>
          <p:nvPr/>
        </p:nvGrpSpPr>
        <p:grpSpPr>
          <a:xfrm>
            <a:off x="2732305" y="3706558"/>
            <a:ext cx="9272848" cy="1040089"/>
            <a:chOff x="4538750" y="4409399"/>
            <a:chExt cx="7406638" cy="1440875"/>
          </a:xfrm>
          <a:solidFill>
            <a:schemeClr val="accent3">
              <a:lumMod val="40000"/>
              <a:lumOff val="60000"/>
            </a:schemeClr>
          </a:solidFill>
        </p:grpSpPr>
        <p:sp>
          <p:nvSpPr>
            <p:cNvPr id="22" name="Rectangle: Rounded Corners 21">
              <a:extLst>
                <a:ext uri="{FF2B5EF4-FFF2-40B4-BE49-F238E27FC236}">
                  <a16:creationId xmlns:a16="http://schemas.microsoft.com/office/drawing/2014/main" id="{B3084F6F-E570-06B7-EFED-78F186F4A316}"/>
                </a:ext>
              </a:extLst>
            </p:cNvPr>
            <p:cNvSpPr/>
            <p:nvPr/>
          </p:nvSpPr>
          <p:spPr>
            <a:xfrm>
              <a:off x="4538750" y="4409401"/>
              <a:ext cx="1795549" cy="144087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Operations and Regulatory Leadership Integration</a:t>
              </a:r>
            </a:p>
          </p:txBody>
        </p:sp>
        <p:sp>
          <p:nvSpPr>
            <p:cNvPr id="23" name="Rectangle: Rounded Corners 22">
              <a:extLst>
                <a:ext uri="{FF2B5EF4-FFF2-40B4-BE49-F238E27FC236}">
                  <a16:creationId xmlns:a16="http://schemas.microsoft.com/office/drawing/2014/main" id="{0D103108-AE23-4BA0-2294-7C622C2ED6BA}"/>
                </a:ext>
              </a:extLst>
            </p:cNvPr>
            <p:cNvSpPr/>
            <p:nvPr/>
          </p:nvSpPr>
          <p:spPr>
            <a:xfrm>
              <a:off x="6409113" y="4409400"/>
              <a:ext cx="1795549" cy="144087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Assessment Framework</a:t>
              </a:r>
            </a:p>
          </p:txBody>
        </p:sp>
        <p:sp>
          <p:nvSpPr>
            <p:cNvPr id="24" name="Rectangle: Rounded Corners 23">
              <a:extLst>
                <a:ext uri="{FF2B5EF4-FFF2-40B4-BE49-F238E27FC236}">
                  <a16:creationId xmlns:a16="http://schemas.microsoft.com/office/drawing/2014/main" id="{85B5BA96-FB62-970C-8F43-027CC2C46172}"/>
                </a:ext>
              </a:extLst>
            </p:cNvPr>
            <p:cNvSpPr/>
            <p:nvPr/>
          </p:nvSpPr>
          <p:spPr>
            <a:xfrm>
              <a:off x="8279476" y="4409400"/>
              <a:ext cx="1795549" cy="144087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Systems (including Regulatory Platform)</a:t>
              </a:r>
            </a:p>
          </p:txBody>
        </p:sp>
        <p:sp>
          <p:nvSpPr>
            <p:cNvPr id="26" name="Rectangle: Rounded Corners 25">
              <a:extLst>
                <a:ext uri="{FF2B5EF4-FFF2-40B4-BE49-F238E27FC236}">
                  <a16:creationId xmlns:a16="http://schemas.microsoft.com/office/drawing/2014/main" id="{F90E595F-4DEF-C288-B6CC-DA4D3D9A3ACF}"/>
                </a:ext>
              </a:extLst>
            </p:cNvPr>
            <p:cNvSpPr/>
            <p:nvPr/>
          </p:nvSpPr>
          <p:spPr>
            <a:xfrm>
              <a:off x="10149839" y="4409399"/>
              <a:ext cx="1795549" cy="144087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Organisational Data, Ratings and Register</a:t>
              </a:r>
            </a:p>
          </p:txBody>
        </p:sp>
      </p:grpSp>
      <p:sp>
        <p:nvSpPr>
          <p:cNvPr id="27" name="Rectangle: Rounded Corners 26">
            <a:extLst>
              <a:ext uri="{FF2B5EF4-FFF2-40B4-BE49-F238E27FC236}">
                <a16:creationId xmlns:a16="http://schemas.microsoft.com/office/drawing/2014/main" id="{5FABA342-1E2F-742B-C5EC-1FC2F061F8C7}"/>
              </a:ext>
            </a:extLst>
          </p:cNvPr>
          <p:cNvSpPr/>
          <p:nvPr/>
        </p:nvSpPr>
        <p:spPr>
          <a:xfrm>
            <a:off x="2725057" y="4844582"/>
            <a:ext cx="9272220" cy="1040089"/>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The CQC Way</a:t>
            </a:r>
          </a:p>
          <a:p>
            <a:pPr algn="ctr"/>
            <a:r>
              <a:rPr lang="en-GB" sz="1400">
                <a:solidFill>
                  <a:schemeClr val="tx1"/>
                </a:solidFill>
              </a:rPr>
              <a:t>A new “agreement” with our people and sector </a:t>
            </a:r>
            <a:br>
              <a:rPr lang="en-GB" sz="1400">
                <a:solidFill>
                  <a:schemeClr val="tx1"/>
                </a:solidFill>
              </a:rPr>
            </a:br>
            <a:r>
              <a:rPr lang="en-GB" sz="1400">
                <a:solidFill>
                  <a:schemeClr val="tx1"/>
                </a:solidFill>
              </a:rPr>
              <a:t>to help us align on our WHY, WHAT and HOW.</a:t>
            </a:r>
          </a:p>
        </p:txBody>
      </p:sp>
      <p:sp>
        <p:nvSpPr>
          <p:cNvPr id="28" name="Flowchart: Document 27">
            <a:extLst>
              <a:ext uri="{FF2B5EF4-FFF2-40B4-BE49-F238E27FC236}">
                <a16:creationId xmlns:a16="http://schemas.microsoft.com/office/drawing/2014/main" id="{D59F6FBC-2CF4-7087-4344-9409B209F2BB}"/>
              </a:ext>
            </a:extLst>
          </p:cNvPr>
          <p:cNvSpPr/>
          <p:nvPr/>
        </p:nvSpPr>
        <p:spPr>
          <a:xfrm>
            <a:off x="283516" y="2275597"/>
            <a:ext cx="1673629" cy="700187"/>
          </a:xfrm>
          <a:prstGeom prst="flowChartDocumen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Dr Penny Dash Report</a:t>
            </a:r>
          </a:p>
        </p:txBody>
      </p:sp>
      <p:sp>
        <p:nvSpPr>
          <p:cNvPr id="29" name="Flowchart: Document 28">
            <a:extLst>
              <a:ext uri="{FF2B5EF4-FFF2-40B4-BE49-F238E27FC236}">
                <a16:creationId xmlns:a16="http://schemas.microsoft.com/office/drawing/2014/main" id="{7A44DAFF-F78F-8C55-46CA-9D4F9FA7AADE}"/>
              </a:ext>
            </a:extLst>
          </p:cNvPr>
          <p:cNvSpPr/>
          <p:nvPr/>
        </p:nvSpPr>
        <p:spPr>
          <a:xfrm>
            <a:off x="293694" y="3236841"/>
            <a:ext cx="1673629" cy="700187"/>
          </a:xfrm>
          <a:prstGeom prst="flowChartDocumen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Sir Mike Richards report</a:t>
            </a:r>
          </a:p>
        </p:txBody>
      </p:sp>
      <p:sp>
        <p:nvSpPr>
          <p:cNvPr id="30" name="Flowchart: Document 29">
            <a:extLst>
              <a:ext uri="{FF2B5EF4-FFF2-40B4-BE49-F238E27FC236}">
                <a16:creationId xmlns:a16="http://schemas.microsoft.com/office/drawing/2014/main" id="{941185EC-29E5-A127-4499-9118DCD614EB}"/>
              </a:ext>
            </a:extLst>
          </p:cNvPr>
          <p:cNvSpPr/>
          <p:nvPr/>
        </p:nvSpPr>
        <p:spPr>
          <a:xfrm>
            <a:off x="293692" y="5168443"/>
            <a:ext cx="1673629" cy="700187"/>
          </a:xfrm>
          <a:prstGeom prst="flowChartDocumen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Colleague Feedback</a:t>
            </a:r>
          </a:p>
        </p:txBody>
      </p:sp>
      <p:sp>
        <p:nvSpPr>
          <p:cNvPr id="31" name="Rectangle 30">
            <a:extLst>
              <a:ext uri="{FF2B5EF4-FFF2-40B4-BE49-F238E27FC236}">
                <a16:creationId xmlns:a16="http://schemas.microsoft.com/office/drawing/2014/main" id="{99F4A046-94B9-2524-9ACD-D08F24EB16EC}"/>
              </a:ext>
            </a:extLst>
          </p:cNvPr>
          <p:cNvSpPr/>
          <p:nvPr/>
        </p:nvSpPr>
        <p:spPr>
          <a:xfrm>
            <a:off x="109641" y="1199334"/>
            <a:ext cx="1989513" cy="4810288"/>
          </a:xfrm>
          <a:prstGeom prst="rect">
            <a:avLst/>
          </a:prstGeom>
          <a:noFill/>
          <a:ln>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0292DDB7-DF96-E2C4-9EEA-9A77F3B1BF0D}"/>
              </a:ext>
            </a:extLst>
          </p:cNvPr>
          <p:cNvCxnSpPr>
            <a:cxnSpLocks/>
          </p:cNvCxnSpPr>
          <p:nvPr/>
        </p:nvCxnSpPr>
        <p:spPr>
          <a:xfrm>
            <a:off x="2136548" y="3292753"/>
            <a:ext cx="459970" cy="0"/>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8C864F69-0559-FFF5-6EFC-DBDA56FDFF97}"/>
              </a:ext>
            </a:extLst>
          </p:cNvPr>
          <p:cNvSpPr/>
          <p:nvPr/>
        </p:nvSpPr>
        <p:spPr>
          <a:xfrm>
            <a:off x="2648005" y="1192641"/>
            <a:ext cx="9475817" cy="4810288"/>
          </a:xfrm>
          <a:prstGeom prst="rect">
            <a:avLst/>
          </a:prstGeom>
          <a:noFill/>
          <a:ln>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Document 33">
            <a:extLst>
              <a:ext uri="{FF2B5EF4-FFF2-40B4-BE49-F238E27FC236}">
                <a16:creationId xmlns:a16="http://schemas.microsoft.com/office/drawing/2014/main" id="{8C94403E-1DF3-26A1-11C2-7F6F027EC42B}"/>
              </a:ext>
            </a:extLst>
          </p:cNvPr>
          <p:cNvSpPr/>
          <p:nvPr/>
        </p:nvSpPr>
        <p:spPr>
          <a:xfrm>
            <a:off x="293692" y="1314353"/>
            <a:ext cx="1673629" cy="700187"/>
          </a:xfrm>
          <a:prstGeom prst="flowChartDocumen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Sector Feedback</a:t>
            </a:r>
          </a:p>
        </p:txBody>
      </p:sp>
      <p:sp>
        <p:nvSpPr>
          <p:cNvPr id="35" name="Flowchart: Document 34">
            <a:extLst>
              <a:ext uri="{FF2B5EF4-FFF2-40B4-BE49-F238E27FC236}">
                <a16:creationId xmlns:a16="http://schemas.microsoft.com/office/drawing/2014/main" id="{FB3A28C9-9535-261D-03FA-E7BF48A50439}"/>
              </a:ext>
            </a:extLst>
          </p:cNvPr>
          <p:cNvSpPr/>
          <p:nvPr/>
        </p:nvSpPr>
        <p:spPr>
          <a:xfrm>
            <a:off x="293693" y="4198085"/>
            <a:ext cx="1673629" cy="709302"/>
          </a:xfrm>
          <a:prstGeom prst="flowChartDocumen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Care Provider Alliance Report</a:t>
            </a:r>
          </a:p>
        </p:txBody>
      </p:sp>
    </p:spTree>
    <p:extLst>
      <p:ext uri="{BB962C8B-B14F-4D97-AF65-F5344CB8AC3E}">
        <p14:creationId xmlns:p14="http://schemas.microsoft.com/office/powerpoint/2010/main" val="317608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7870-E66F-DEF0-5646-0E28DA7D565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D028FE-58E2-E909-99BB-C2A59D303610}"/>
              </a:ext>
            </a:extLst>
          </p:cNvPr>
          <p:cNvSpPr/>
          <p:nvPr/>
        </p:nvSpPr>
        <p:spPr>
          <a:xfrm rot="5400000">
            <a:off x="-2840958" y="3127542"/>
            <a:ext cx="7334250" cy="469565"/>
          </a:xfrm>
          <a:prstGeom prst="rect">
            <a:avLst/>
          </a:prstGeom>
          <a:solidFill>
            <a:srgbClr val="743669"/>
          </a:solidFill>
          <a:ln w="38100">
            <a:solidFill>
              <a:srgbClr val="D0BDD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11DF4ECF-8E6E-AF35-4FAF-B607196B319E}"/>
              </a:ext>
            </a:extLst>
          </p:cNvPr>
          <p:cNvGrpSpPr/>
          <p:nvPr/>
        </p:nvGrpSpPr>
        <p:grpSpPr>
          <a:xfrm>
            <a:off x="-258268" y="938571"/>
            <a:ext cx="2168869" cy="2168869"/>
            <a:chOff x="474667" y="2578385"/>
            <a:chExt cx="1593715" cy="1593715"/>
          </a:xfrm>
        </p:grpSpPr>
        <p:sp>
          <p:nvSpPr>
            <p:cNvPr id="12" name="Oval 11">
              <a:extLst>
                <a:ext uri="{FF2B5EF4-FFF2-40B4-BE49-F238E27FC236}">
                  <a16:creationId xmlns:a16="http://schemas.microsoft.com/office/drawing/2014/main" id="{17ACFCB8-3265-B3FF-8030-E225A3ADF7D7}"/>
                </a:ext>
              </a:extLst>
            </p:cNvPr>
            <p:cNvSpPr/>
            <p:nvPr/>
          </p:nvSpPr>
          <p:spPr>
            <a:xfrm>
              <a:off x="474667"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D23E081E-061A-6762-AF93-C5448281F227}"/>
                </a:ext>
              </a:extLst>
            </p:cNvPr>
            <p:cNvSpPr/>
            <p:nvPr/>
          </p:nvSpPr>
          <p:spPr>
            <a:xfrm>
              <a:off x="661816"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Management with solid fill">
              <a:extLst>
                <a:ext uri="{FF2B5EF4-FFF2-40B4-BE49-F238E27FC236}">
                  <a16:creationId xmlns:a16="http://schemas.microsoft.com/office/drawing/2014/main" id="{AEE97EE1-FB01-1EA9-BDD3-1C7DA05AC85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2375" y="3019846"/>
              <a:ext cx="766517" cy="710793"/>
            </a:xfrm>
            <a:prstGeom prst="rect">
              <a:avLst/>
            </a:prstGeom>
          </p:spPr>
        </p:pic>
      </p:grpSp>
      <p:sp>
        <p:nvSpPr>
          <p:cNvPr id="45" name="Title: Use the accesibility checker">
            <a:extLst>
              <a:ext uri="{FF2B5EF4-FFF2-40B4-BE49-F238E27FC236}">
                <a16:creationId xmlns:a16="http://schemas.microsoft.com/office/drawing/2014/main" id="{0C4E7E1E-77C9-AC0B-BC77-B7F3ED308885}"/>
              </a:ext>
            </a:extLst>
          </p:cNvPr>
          <p:cNvSpPr>
            <a:spLocks noGrp="1"/>
          </p:cNvSpPr>
          <p:nvPr>
            <p:ph type="title"/>
          </p:nvPr>
        </p:nvSpPr>
        <p:spPr>
          <a:xfrm>
            <a:off x="1512360" y="380538"/>
            <a:ext cx="9896722" cy="838605"/>
          </a:xfrm>
        </p:spPr>
        <p:txBody>
          <a:bodyPr lIns="91440" tIns="45720" rIns="91440" bIns="45720" anchor="t"/>
          <a:lstStyle/>
          <a:p>
            <a:r>
              <a:rPr lang="en-US" sz="3600">
                <a:solidFill>
                  <a:srgbClr val="5F2861"/>
                </a:solidFill>
              </a:rPr>
              <a:t>Working in partnership – The CQC Way</a:t>
            </a:r>
            <a:endParaRPr lang="en-GB" sz="3600">
              <a:solidFill>
                <a:srgbClr val="5F2861"/>
              </a:solidFill>
            </a:endParaRPr>
          </a:p>
        </p:txBody>
      </p:sp>
      <p:sp>
        <p:nvSpPr>
          <p:cNvPr id="46" name="Shape 23">
            <a:extLst>
              <a:ext uri="{FF2B5EF4-FFF2-40B4-BE49-F238E27FC236}">
                <a16:creationId xmlns:a16="http://schemas.microsoft.com/office/drawing/2014/main" id="{3A809B41-1AD6-3027-A997-BE0BECD9FD5C}"/>
              </a:ext>
            </a:extLst>
          </p:cNvPr>
          <p:cNvSpPr>
            <a:spLocks noChangeArrowheads="1"/>
          </p:cNvSpPr>
          <p:nvPr/>
        </p:nvSpPr>
        <p:spPr bwMode="auto">
          <a:xfrm>
            <a:off x="2093515" y="1067753"/>
            <a:ext cx="9694175"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1000s of colleagues, providers and stakeholders have come together – thank you</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a:latin typeface="Arial"/>
              <a:ea typeface="ヒラギノ角ゴ Pro W3"/>
            </a:endParaRP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We’ll use these views to set out a charter for how CQC will work and what you should expect</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a:latin typeface="Arial"/>
              <a:ea typeface="ヒラギノ角ゴ Pro W3"/>
            </a:endParaRP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These expectations will be a public commitment to work better and more effectively</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a:latin typeface="Arial"/>
              <a:ea typeface="ヒラギノ角ゴ Pro W3"/>
            </a:endParaRP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This work can only be a success if it is genuinely co-designed with colleagues, providers and stakeholders having the opportunity to be part of it </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a:latin typeface="Arial"/>
              <a:ea typeface="ヒラギノ角ゴ Pro W3"/>
            </a:endParaRP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Looking forward – develop proposals that set out:</a:t>
            </a:r>
          </a:p>
          <a:p>
            <a:pPr marL="1085850" lvl="1" indent="-342900" defTabSz="457189" eaLnBrk="1" fontAlgn="base" hangingPunct="1">
              <a:lnSpc>
                <a:spcPct val="100000"/>
              </a:lnSpc>
              <a:spcBef>
                <a:spcPts val="0"/>
              </a:spcBef>
              <a:spcAft>
                <a:spcPct val="0"/>
              </a:spcAft>
              <a:buClrTx/>
              <a:buSzTx/>
              <a:buFont typeface="+mj-lt"/>
              <a:buAutoNum type="arabicPeriod"/>
              <a:defRPr/>
            </a:pPr>
            <a:r>
              <a:rPr lang="en-US" altLang="en-US" sz="1700" b="1">
                <a:latin typeface="Arial"/>
                <a:ea typeface="ヒラギノ角ゴ Pro W3"/>
              </a:rPr>
              <a:t>Why CQC exists </a:t>
            </a:r>
            <a:r>
              <a:rPr lang="en-US" altLang="en-US" sz="1700">
                <a:latin typeface="Arial"/>
                <a:ea typeface="ヒラギノ角ゴ Pro W3"/>
              </a:rPr>
              <a:t>- reconnecting to our core purpose</a:t>
            </a:r>
          </a:p>
          <a:p>
            <a:pPr marL="1085850" lvl="1" indent="-342900" defTabSz="457189" eaLnBrk="1" fontAlgn="base" hangingPunct="1">
              <a:lnSpc>
                <a:spcPct val="100000"/>
              </a:lnSpc>
              <a:spcBef>
                <a:spcPts val="0"/>
              </a:spcBef>
              <a:spcAft>
                <a:spcPct val="0"/>
              </a:spcAft>
              <a:buClrTx/>
              <a:buSzTx/>
              <a:buFont typeface="+mj-lt"/>
              <a:buAutoNum type="arabicPeriod"/>
              <a:defRPr/>
            </a:pPr>
            <a:r>
              <a:rPr lang="en-US" altLang="en-US" sz="1700" b="1">
                <a:latin typeface="Arial"/>
                <a:ea typeface="ヒラギノ角ゴ Pro W3"/>
              </a:rPr>
              <a:t>What we aim to achieve </a:t>
            </a:r>
            <a:r>
              <a:rPr lang="en-US" altLang="en-US" sz="1700">
                <a:latin typeface="Arial"/>
                <a:ea typeface="ヒラギノ角ゴ Pro W3"/>
              </a:rPr>
              <a:t>- setting medium and long-term priorities for our assessment and improvement work, addressing immediate needs, while ensuring we deliver effective regulation in the long term</a:t>
            </a:r>
          </a:p>
          <a:p>
            <a:pPr marL="1085850" lvl="1" indent="-342900" defTabSz="457189" eaLnBrk="1" fontAlgn="base" hangingPunct="1">
              <a:lnSpc>
                <a:spcPct val="100000"/>
              </a:lnSpc>
              <a:spcBef>
                <a:spcPts val="0"/>
              </a:spcBef>
              <a:spcAft>
                <a:spcPct val="0"/>
              </a:spcAft>
              <a:buClrTx/>
              <a:buSzTx/>
              <a:buFont typeface="+mj-lt"/>
              <a:buAutoNum type="arabicPeriod"/>
              <a:defRPr/>
            </a:pPr>
            <a:r>
              <a:rPr lang="en-US" altLang="en-US" sz="1700" b="1">
                <a:latin typeface="Arial"/>
                <a:ea typeface="ヒラギノ角ゴ Pro W3"/>
              </a:rPr>
              <a:t>How we work </a:t>
            </a:r>
            <a:r>
              <a:rPr lang="en-US" altLang="en-US" sz="1700">
                <a:latin typeface="Arial"/>
                <a:ea typeface="ヒラギノ角ゴ Pro W3"/>
              </a:rPr>
              <a:t>- setting shared values, and clear </a:t>
            </a:r>
            <a:r>
              <a:rPr lang="en-US" altLang="en-US" sz="1700" err="1">
                <a:latin typeface="Arial"/>
                <a:ea typeface="ヒラギノ角ゴ Pro W3"/>
              </a:rPr>
              <a:t>behavioural</a:t>
            </a:r>
            <a:r>
              <a:rPr lang="en-US" altLang="en-US" sz="1700">
                <a:latin typeface="Arial"/>
                <a:ea typeface="ヒラギノ角ゴ Pro W3"/>
              </a:rPr>
              <a:t> expectations for how CQC colleagues work together and how CQC works with providers</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a:latin typeface="Arial"/>
              <a:ea typeface="ヒラギノ角ゴ Pro W3"/>
            </a:endParaRP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r>
              <a:rPr lang="en-US" altLang="en-US" sz="1700">
                <a:latin typeface="Arial"/>
                <a:ea typeface="ヒラギノ角ゴ Pro W3"/>
              </a:rPr>
              <a:t>We’ll then engage again on these draft proposals with our staff, people who use services, providers and other stakeholders</a:t>
            </a:r>
          </a:p>
          <a:p>
            <a:pPr marL="342900" indent="-342900" defTabSz="457189" eaLnBrk="1" fontAlgn="base" hangingPunct="1">
              <a:lnSpc>
                <a:spcPct val="100000"/>
              </a:lnSpc>
              <a:spcBef>
                <a:spcPts val="0"/>
              </a:spcBef>
              <a:spcAft>
                <a:spcPct val="0"/>
              </a:spcAft>
              <a:buClrTx/>
              <a:buSzTx/>
              <a:buFont typeface="Arial" panose="020B0604020202020204" pitchFamily="34" charset="0"/>
              <a:buChar char="•"/>
              <a:defRPr/>
            </a:pPr>
            <a:endParaRPr lang="en-US" altLang="en-US" sz="800" b="1">
              <a:latin typeface="Arial"/>
              <a:ea typeface="ヒラギノ角ゴ Pro W3"/>
            </a:endParaRPr>
          </a:p>
          <a:p>
            <a:pPr algn="ctr" defTabSz="457189" eaLnBrk="1" fontAlgn="base" hangingPunct="1">
              <a:lnSpc>
                <a:spcPct val="100000"/>
              </a:lnSpc>
              <a:spcBef>
                <a:spcPts val="0"/>
              </a:spcBef>
              <a:spcAft>
                <a:spcPct val="0"/>
              </a:spcAft>
              <a:buClrTx/>
              <a:buSzTx/>
              <a:defRPr/>
            </a:pPr>
            <a:r>
              <a:rPr lang="en-US" altLang="en-US" sz="1800" b="1">
                <a:latin typeface="Arial"/>
                <a:ea typeface="ヒラギノ角ゴ Pro W3"/>
              </a:rPr>
              <a:t>By working this way, we will ensure that the output of this work reflects the needs of everyone involved in delivering good quality regulation</a:t>
            </a: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endParaRPr lang="en-US" altLang="en-US" sz="1400">
              <a:latin typeface="Arial"/>
              <a:ea typeface="ヒラギノ角ゴ Pro W3"/>
            </a:endParaRPr>
          </a:p>
          <a:p>
            <a:pPr marL="342900" indent="-342900" defTabSz="457189" eaLnBrk="1" fontAlgn="base" hangingPunct="1">
              <a:lnSpc>
                <a:spcPct val="100000"/>
              </a:lnSpc>
              <a:spcBef>
                <a:spcPts val="1200"/>
              </a:spcBef>
              <a:spcAft>
                <a:spcPct val="0"/>
              </a:spcAft>
              <a:buClrTx/>
              <a:buSzTx/>
              <a:buFont typeface="Arial" panose="020B0604020202020204" pitchFamily="34" charset="0"/>
              <a:buChar char="•"/>
              <a:defRPr/>
            </a:pPr>
            <a:endParaRPr lang="en-US" altLang="en-US" sz="2400">
              <a:latin typeface="Arial"/>
              <a:ea typeface="ヒラギノ角ゴ Pro W3"/>
            </a:endParaRPr>
          </a:p>
        </p:txBody>
      </p:sp>
      <p:grpSp>
        <p:nvGrpSpPr>
          <p:cNvPr id="2" name="Group 1">
            <a:extLst>
              <a:ext uri="{FF2B5EF4-FFF2-40B4-BE49-F238E27FC236}">
                <a16:creationId xmlns:a16="http://schemas.microsoft.com/office/drawing/2014/main" id="{C80E359B-FFCD-786D-8654-BC53BAA81C31}"/>
              </a:ext>
            </a:extLst>
          </p:cNvPr>
          <p:cNvGrpSpPr/>
          <p:nvPr/>
        </p:nvGrpSpPr>
        <p:grpSpPr>
          <a:xfrm>
            <a:off x="-258268" y="938571"/>
            <a:ext cx="2168869" cy="2168869"/>
            <a:chOff x="7711625" y="2578385"/>
            <a:chExt cx="1593715" cy="1593715"/>
          </a:xfrm>
        </p:grpSpPr>
        <p:sp>
          <p:nvSpPr>
            <p:cNvPr id="3" name="Oval 2">
              <a:extLst>
                <a:ext uri="{FF2B5EF4-FFF2-40B4-BE49-F238E27FC236}">
                  <a16:creationId xmlns:a16="http://schemas.microsoft.com/office/drawing/2014/main" id="{5E7371BD-8F1A-1EF6-E95F-D3EC0791FCFA}"/>
                </a:ext>
              </a:extLst>
            </p:cNvPr>
            <p:cNvSpPr/>
            <p:nvPr/>
          </p:nvSpPr>
          <p:spPr>
            <a:xfrm>
              <a:off x="7711625" y="2578385"/>
              <a:ext cx="1593715" cy="1593715"/>
            </a:xfrm>
            <a:prstGeom prst="ellipse">
              <a:avLst/>
            </a:prstGeom>
            <a:solidFill>
              <a:srgbClr val="D0BDD0"/>
            </a:solidFill>
            <a:ln w="19050">
              <a:solidFill>
                <a:srgbClr val="743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25C6DAE2-5AA0-1218-1395-C0EB65609D67}"/>
                </a:ext>
              </a:extLst>
            </p:cNvPr>
            <p:cNvSpPr/>
            <p:nvPr/>
          </p:nvSpPr>
          <p:spPr>
            <a:xfrm>
              <a:off x="7898774" y="2784553"/>
              <a:ext cx="1231144" cy="1181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Graphic 6" descr="Handshake with solid fill">
              <a:extLst>
                <a:ext uri="{FF2B5EF4-FFF2-40B4-BE49-F238E27FC236}">
                  <a16:creationId xmlns:a16="http://schemas.microsoft.com/office/drawing/2014/main" id="{8B67DAF9-7A55-D2ED-624C-C04221E5B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9644" y="2983832"/>
              <a:ext cx="675758" cy="782820"/>
            </a:xfrm>
            <a:prstGeom prst="rect">
              <a:avLst/>
            </a:prstGeom>
          </p:spPr>
        </p:pic>
      </p:grpSp>
      <p:sp>
        <p:nvSpPr>
          <p:cNvPr id="10" name="TextBox 9">
            <a:extLst>
              <a:ext uri="{FF2B5EF4-FFF2-40B4-BE49-F238E27FC236}">
                <a16:creationId xmlns:a16="http://schemas.microsoft.com/office/drawing/2014/main" id="{4EE9DD5E-9606-F57D-A2FD-0EF158CA2666}"/>
              </a:ext>
            </a:extLst>
          </p:cNvPr>
          <p:cNvSpPr txBox="1"/>
          <p:nvPr/>
        </p:nvSpPr>
        <p:spPr>
          <a:xfrm>
            <a:off x="1243864" y="6459702"/>
            <a:ext cx="9125652" cy="307777"/>
          </a:xfrm>
          <a:prstGeom prst="rect">
            <a:avLst/>
          </a:prstGeom>
          <a:noFill/>
        </p:spPr>
        <p:txBody>
          <a:bodyPr wrap="square" rtlCol="0">
            <a:spAutoFit/>
          </a:bodyPr>
          <a:lstStyle/>
          <a:p>
            <a:r>
              <a:rPr lang="en-GB" sz="1400">
                <a:solidFill>
                  <a:schemeClr val="bg1"/>
                </a:solidFill>
              </a:rPr>
              <a:t>https://carequalitycomm.medium.com/an-update-on-the-cqc-way-58b26e658148</a:t>
            </a:r>
          </a:p>
        </p:txBody>
      </p:sp>
    </p:spTree>
    <p:extLst>
      <p:ext uri="{BB962C8B-B14F-4D97-AF65-F5344CB8AC3E}">
        <p14:creationId xmlns:p14="http://schemas.microsoft.com/office/powerpoint/2010/main" val="299120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35F90-F08B-7B11-1DDC-82309A1F8FD1}"/>
              </a:ext>
            </a:extLst>
          </p:cNvPr>
          <p:cNvPicPr>
            <a:picLocks noChangeAspect="1"/>
          </p:cNvPicPr>
          <p:nvPr/>
        </p:nvPicPr>
        <p:blipFill>
          <a:blip r:embed="rId3"/>
          <a:srcRect r="865"/>
          <a:stretch/>
        </p:blipFill>
        <p:spPr>
          <a:xfrm>
            <a:off x="5813966" y="0"/>
            <a:ext cx="6378034" cy="6313018"/>
          </a:xfrm>
          <a:prstGeom prst="rect">
            <a:avLst/>
          </a:prstGeom>
        </p:spPr>
      </p:pic>
      <p:pic>
        <p:nvPicPr>
          <p:cNvPr id="3" name="Picture 2">
            <a:extLst>
              <a:ext uri="{FF2B5EF4-FFF2-40B4-BE49-F238E27FC236}">
                <a16:creationId xmlns:a16="http://schemas.microsoft.com/office/drawing/2014/main" id="{06CAA4EE-1610-DF3E-332C-342C3111752B}"/>
              </a:ext>
            </a:extLst>
          </p:cNvPr>
          <p:cNvPicPr>
            <a:picLocks noChangeAspect="1"/>
          </p:cNvPicPr>
          <p:nvPr/>
        </p:nvPicPr>
        <p:blipFill>
          <a:blip r:embed="rId4"/>
          <a:stretch>
            <a:fillRect/>
          </a:stretch>
        </p:blipFill>
        <p:spPr>
          <a:xfrm>
            <a:off x="172725" y="6365849"/>
            <a:ext cx="1568528" cy="360145"/>
          </a:xfrm>
          <a:prstGeom prst="rect">
            <a:avLst/>
          </a:prstGeom>
        </p:spPr>
      </p:pic>
      <p:sp>
        <p:nvSpPr>
          <p:cNvPr id="2" name="TextBox 1">
            <a:extLst>
              <a:ext uri="{FF2B5EF4-FFF2-40B4-BE49-F238E27FC236}">
                <a16:creationId xmlns:a16="http://schemas.microsoft.com/office/drawing/2014/main" id="{B6B9CA53-B993-0745-6A44-CAD02F73ED8C}"/>
              </a:ext>
            </a:extLst>
          </p:cNvPr>
          <p:cNvSpPr txBox="1"/>
          <p:nvPr/>
        </p:nvSpPr>
        <p:spPr>
          <a:xfrm>
            <a:off x="772357" y="1430481"/>
            <a:ext cx="470516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a:solidFill>
                  <a:srgbClr val="5F2861"/>
                </a:solidFill>
                <a:latin typeface="+mj-lt"/>
                <a:cs typeface="Arial"/>
                <a:sym typeface="Arial"/>
                <a:rtl val="0"/>
              </a:rPr>
              <a:t>Timely access to good care continues to be a struggle for many and inequalities persist </a:t>
            </a:r>
          </a:p>
        </p:txBody>
      </p:sp>
    </p:spTree>
    <p:extLst>
      <p:ext uri="{BB962C8B-B14F-4D97-AF65-F5344CB8AC3E}">
        <p14:creationId xmlns:p14="http://schemas.microsoft.com/office/powerpoint/2010/main" val="303889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96574-8611-279E-EB12-6FDB3E533ED9}"/>
              </a:ext>
            </a:extLst>
          </p:cNvPr>
          <p:cNvPicPr>
            <a:picLocks noChangeAspect="1"/>
          </p:cNvPicPr>
          <p:nvPr/>
        </p:nvPicPr>
        <p:blipFill>
          <a:blip r:embed="rId3"/>
          <a:srcRect r="5030"/>
          <a:stretch/>
        </p:blipFill>
        <p:spPr>
          <a:xfrm>
            <a:off x="10103466" y="4140502"/>
            <a:ext cx="2088534" cy="2072278"/>
          </a:xfrm>
          <a:prstGeom prst="rect">
            <a:avLst/>
          </a:prstGeom>
        </p:spPr>
      </p:pic>
      <p:sp>
        <p:nvSpPr>
          <p:cNvPr id="4" name="Title: Use the accesibility checker">
            <a:extLst>
              <a:ext uri="{FF2B5EF4-FFF2-40B4-BE49-F238E27FC236}">
                <a16:creationId xmlns:a16="http://schemas.microsoft.com/office/drawing/2014/main" id="{116664F9-B734-97B9-B1A3-D6A77453542D}"/>
              </a:ext>
            </a:extLst>
          </p:cNvPr>
          <p:cNvSpPr>
            <a:spLocks noGrp="1"/>
          </p:cNvSpPr>
          <p:nvPr>
            <p:ph type="title"/>
          </p:nvPr>
        </p:nvSpPr>
        <p:spPr>
          <a:xfrm>
            <a:off x="284116" y="208990"/>
            <a:ext cx="11482568" cy="794188"/>
          </a:xfrm>
        </p:spPr>
        <p:txBody>
          <a:bodyPr lIns="91440" tIns="45720" rIns="91440" bIns="45720" anchor="t">
            <a:normAutofit/>
          </a:bodyPr>
          <a:lstStyle/>
          <a:p>
            <a:pPr>
              <a:lnSpc>
                <a:spcPct val="100000"/>
              </a:lnSpc>
              <a:spcBef>
                <a:spcPts val="0"/>
              </a:spcBef>
            </a:pPr>
            <a:r>
              <a:rPr lang="en-US" sz="4000" b="1">
                <a:solidFill>
                  <a:srgbClr val="5F2861"/>
                </a:solidFill>
                <a:latin typeface="Arial"/>
                <a:cs typeface="Arial"/>
                <a:rtl val="0"/>
              </a:rPr>
              <a:t>State of Care – focus on adult social care </a:t>
            </a:r>
          </a:p>
        </p:txBody>
      </p:sp>
      <p:sp>
        <p:nvSpPr>
          <p:cNvPr id="7" name="TextBox 6">
            <a:extLst>
              <a:ext uri="{FF2B5EF4-FFF2-40B4-BE49-F238E27FC236}">
                <a16:creationId xmlns:a16="http://schemas.microsoft.com/office/drawing/2014/main" id="{81F46E6C-CB41-D3DD-3E23-3F4616EDDFC7}"/>
              </a:ext>
            </a:extLst>
          </p:cNvPr>
          <p:cNvSpPr txBox="1"/>
          <p:nvPr/>
        </p:nvSpPr>
        <p:spPr>
          <a:xfrm>
            <a:off x="344989" y="858554"/>
            <a:ext cx="11562895" cy="5447645"/>
          </a:xfrm>
          <a:prstGeom prst="rect">
            <a:avLst/>
          </a:prstGeom>
          <a:noFill/>
        </p:spPr>
        <p:txBody>
          <a:bodyPr wrap="square" rtlCol="0">
            <a:spAutoFit/>
          </a:bodyPr>
          <a:lstStyle/>
          <a:p>
            <a:pPr marL="0" marR="0" lvl="0" indent="0" algn="l" defTabSz="1881188" rtl="0" eaLnBrk="1" fontAlgn="auto" latinLnBrk="0" hangingPunct="1">
              <a:lnSpc>
                <a:spcPct val="100000"/>
              </a:lnSpc>
              <a:spcBef>
                <a:spcPts val="0"/>
              </a:spcBef>
              <a:spcAft>
                <a:spcPts val="0"/>
              </a:spcAft>
              <a:buClrTx/>
              <a:buSzTx/>
              <a:buFontTx/>
              <a:buNone/>
              <a:tabLst>
                <a:tab pos="1339850" algn="l"/>
              </a:tabLst>
              <a:defRPr/>
            </a:pPr>
            <a:r>
              <a:rPr lang="en-GB" sz="2200" b="1">
                <a:latin typeface="Arial" panose="020B0604020202020204"/>
                <a:ea typeface="ヒラギノ角ゴ Pro W3" pitchFamily="1" charset="-128"/>
                <a:cs typeface="Arial" panose="020B0604020202020204" pitchFamily="34" charset="0"/>
              </a:rPr>
              <a:t>Waiting for adult social care</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t>The need for social care continues to increase including when people are discharged from hospital.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kumimoji="0" lang="en-GB" sz="2200" b="1"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t>Supply has not always kept up with pace meaning more people are not getting the support they need to maximise their independence.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latin typeface="Arial" panose="020B0604020202020204"/>
                <a:ea typeface="ヒラギノ角ゴ Pro W3" pitchFamily="1" charset="-128"/>
                <a:cs typeface="Arial" panose="020B0604020202020204" pitchFamily="34" charset="0"/>
              </a:rPr>
              <a:t>April 2024 - waits for care home beds and home-based care accounted for </a:t>
            </a:r>
            <a:r>
              <a:rPr lang="en-GB" sz="2200">
                <a:solidFill>
                  <a:srgbClr val="DD0068"/>
                </a:solidFill>
                <a:latin typeface="Arial" pitchFamily="34" charset="0"/>
                <a:ea typeface="ヒラギノ角ゴ Pro W3" charset="-128"/>
                <a:cs typeface="Arial" panose="020B0604020202020204"/>
              </a:rPr>
              <a:t>45% of delays in discharging people who had been in hospital &gt;14 days </a:t>
            </a:r>
            <a:r>
              <a:rPr lang="en-GB" sz="2200">
                <a:latin typeface="Arial" panose="020B0604020202020204"/>
                <a:ea typeface="ヒラギノ角ゴ Pro W3" pitchFamily="1" charset="-128"/>
                <a:cs typeface="Arial" panose="020B0604020202020204" pitchFamily="34" charset="0"/>
              </a:rPr>
              <a:t>= an avg. 4000 per day</a:t>
            </a:r>
            <a:endPar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endParaRP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latin typeface="Arial" panose="020B0604020202020204"/>
                <a:ea typeface="ヒラギノ角ゴ Pro W3" pitchFamily="1" charset="-128"/>
                <a:cs typeface="Arial" panose="020B0604020202020204" pitchFamily="34" charset="0"/>
              </a:rPr>
              <a:t>When people’s care is funded by LAs, the availability of services is </a:t>
            </a:r>
            <a:br>
              <a:rPr lang="en-GB" sz="2200">
                <a:latin typeface="Arial" panose="020B0604020202020204"/>
                <a:ea typeface="ヒラギノ角ゴ Pro W3" pitchFamily="1" charset="-128"/>
                <a:cs typeface="Arial" panose="020B0604020202020204" pitchFamily="34" charset="0"/>
              </a:rPr>
            </a:br>
            <a:r>
              <a:rPr lang="en-GB" sz="2200">
                <a:latin typeface="Arial" panose="020B0604020202020204"/>
                <a:ea typeface="ヒラギノ角ゴ Pro W3" pitchFamily="1" charset="-128"/>
                <a:cs typeface="Arial" panose="020B0604020202020204" pitchFamily="34" charset="0"/>
              </a:rPr>
              <a:t>increasingly struggling to keep up with overall level of demand.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lang="en-GB" sz="2200">
                <a:solidFill>
                  <a:srgbClr val="DD0068"/>
                </a:solidFill>
                <a:latin typeface="Arial" pitchFamily="34" charset="0"/>
                <a:ea typeface="ヒラギノ角ゴ Pro W3" charset="-128"/>
                <a:cs typeface="Arial" panose="020B0604020202020204"/>
              </a:rPr>
              <a:t>Since 2017/18, the number of new requests for support has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increased by 9%. </a:t>
            </a:r>
          </a:p>
          <a:p>
            <a:pPr marL="342900" marR="0" lvl="0" indent="-342900" algn="l" defTabSz="1881188" rtl="0" eaLnBrk="1" fontAlgn="auto" latinLnBrk="0" hangingPunct="1">
              <a:lnSpc>
                <a:spcPct val="100000"/>
              </a:lnSpc>
              <a:spcBef>
                <a:spcPts val="800"/>
              </a:spcBef>
              <a:spcAft>
                <a:spcPts val="0"/>
              </a:spcAft>
              <a:buClrTx/>
              <a:buSzTx/>
              <a:buFont typeface="Arial" panose="020B0604020202020204" pitchFamily="34" charset="0"/>
              <a:buChar char="•"/>
              <a:tabLst>
                <a:tab pos="1339850" algn="l"/>
              </a:tabLst>
              <a:defRPr/>
            </a:pPr>
            <a:r>
              <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t>Increased new requests for adult social support in 2022/23 was </a:t>
            </a:r>
            <a:br>
              <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br>
            <a:r>
              <a:rPr kumimoji="0" lang="en-GB" sz="2200" i="0" u="none" strike="noStrike" kern="1200" cap="none" spc="0" normalizeH="0" baseline="0" noProof="0">
                <a:ln>
                  <a:noFill/>
                </a:ln>
                <a:effectLst/>
                <a:uLnTx/>
                <a:uFillTx/>
                <a:latin typeface="Arial" panose="020B0604020202020204"/>
                <a:ea typeface="ヒラギノ角ゴ Pro W3" pitchFamily="1" charset="-128"/>
                <a:cs typeface="Arial" panose="020B0604020202020204" pitchFamily="34" charset="0"/>
              </a:rPr>
              <a:t>not matched by numbers of requests granted. </a:t>
            </a:r>
            <a:r>
              <a:rPr lang="en-GB" sz="2200">
                <a:solidFill>
                  <a:srgbClr val="DD0068"/>
                </a:solidFill>
                <a:latin typeface="Arial" pitchFamily="34" charset="0"/>
                <a:ea typeface="ヒラギノ角ゴ Pro W3" charset="-128"/>
                <a:cs typeface="Arial" panose="020B0604020202020204"/>
              </a:rPr>
              <a:t>Result: 27% less </a:t>
            </a:r>
            <a:br>
              <a:rPr lang="en-GB" sz="2200">
                <a:solidFill>
                  <a:srgbClr val="DD0068"/>
                </a:solidFill>
                <a:latin typeface="Arial" pitchFamily="34" charset="0"/>
                <a:ea typeface="ヒラギノ角ゴ Pro W3" charset="-128"/>
                <a:cs typeface="Arial" panose="020B0604020202020204"/>
              </a:rPr>
            </a:br>
            <a:r>
              <a:rPr lang="en-GB" sz="2200">
                <a:solidFill>
                  <a:srgbClr val="DD0068"/>
                </a:solidFill>
                <a:latin typeface="Arial" pitchFamily="34" charset="0"/>
                <a:ea typeface="ヒラギノ角ゴ Pro W3" charset="-128"/>
                <a:cs typeface="Arial" panose="020B0604020202020204"/>
              </a:rPr>
              <a:t>requests granted since 2017/18.</a:t>
            </a:r>
          </a:p>
        </p:txBody>
      </p:sp>
      <p:pic>
        <p:nvPicPr>
          <p:cNvPr id="2" name="Picture 1">
            <a:extLst>
              <a:ext uri="{FF2B5EF4-FFF2-40B4-BE49-F238E27FC236}">
                <a16:creationId xmlns:a16="http://schemas.microsoft.com/office/drawing/2014/main" id="{596E09AE-078F-5E0C-F3A5-BE2D0544C230}"/>
              </a:ext>
            </a:extLst>
          </p:cNvPr>
          <p:cNvPicPr>
            <a:picLocks noChangeAspect="1"/>
          </p:cNvPicPr>
          <p:nvPr/>
        </p:nvPicPr>
        <p:blipFill>
          <a:blip r:embed="rId4"/>
          <a:stretch>
            <a:fillRect/>
          </a:stretch>
        </p:blipFill>
        <p:spPr>
          <a:xfrm>
            <a:off x="172725" y="6365849"/>
            <a:ext cx="1568528" cy="360145"/>
          </a:xfrm>
          <a:prstGeom prst="rect">
            <a:avLst/>
          </a:prstGeom>
        </p:spPr>
      </p:pic>
    </p:spTree>
    <p:extLst>
      <p:ext uri="{BB962C8B-B14F-4D97-AF65-F5344CB8AC3E}">
        <p14:creationId xmlns:p14="http://schemas.microsoft.com/office/powerpoint/2010/main" val="1213080851"/>
      </p:ext>
    </p:extLst>
  </p:cSld>
  <p:clrMapOvr>
    <a:masterClrMapping/>
  </p:clrMapOvr>
</p:sld>
</file>

<file path=ppt/theme/theme1.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2" ma:contentTypeDescription="Create a new document." ma:contentTypeScope="" ma:versionID="bc2b92fb17a2a65a8dea04352f1dc3e6">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d55c8279f6eaed046d000f4d9050984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4B3BBC78-5648-4A7F-915C-C05A2070B420}">
  <ds:schemaRefs>
    <ds:schemaRef ds:uri="1d162527-c308-4a98-98b8-9e726c57dd8b"/>
    <ds:schemaRef ds:uri="c497441b-d3fe-4788-8629-aff52d38f5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25F88C-BF2A-4396-9E8E-C1ADBD6F1FCE}">
  <ds:schemaRefs>
    <ds:schemaRef ds:uri="http://schemas.microsoft.com/sharepoint/v3/contenttype/forms"/>
  </ds:schemaRefs>
</ds:datastoreItem>
</file>

<file path=customXml/itemProps3.xml><?xml version="1.0" encoding="utf-8"?>
<ds:datastoreItem xmlns:ds="http://schemas.openxmlformats.org/officeDocument/2006/customXml" ds:itemID="{DE5D5D1F-0BF4-4F52-B632-9604E2B52F83}">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4953</Words>
  <Application>Microsoft Office PowerPoint</Application>
  <PresentationFormat>Widescreen</PresentationFormat>
  <Paragraphs>273</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-apple-system</vt:lpstr>
      <vt:lpstr>Aptos</vt:lpstr>
      <vt:lpstr>Arial</vt:lpstr>
      <vt:lpstr>Calibri</vt:lpstr>
      <vt:lpstr>Helvetica</vt:lpstr>
      <vt:lpstr>Open Sans</vt:lpstr>
      <vt:lpstr>source-serif-pro</vt:lpstr>
      <vt:lpstr>GDS style presentation template (letterbox version)</vt:lpstr>
      <vt:lpstr>PowerPoint Presentation</vt:lpstr>
      <vt:lpstr>PowerPoint Presentation</vt:lpstr>
      <vt:lpstr>Re-building a trusted approach to our regulation</vt:lpstr>
      <vt:lpstr>Leadership and expertise</vt:lpstr>
      <vt:lpstr>Care Provider Alliance's review </vt:lpstr>
      <vt:lpstr>The action we’re taking</vt:lpstr>
      <vt:lpstr>Working in partnership – The CQC Way</vt:lpstr>
      <vt:lpstr>PowerPoint Presentation</vt:lpstr>
      <vt:lpstr>State of Care – focus on adult social care </vt:lpstr>
      <vt:lpstr>State of Care – focus on adult social care </vt:lpstr>
      <vt:lpstr>Advocating for adult social care</vt:lpstr>
      <vt:lpstr>Stay informed and stay in touch</vt:lpstr>
      <vt:lpstr>PowerPoint Presentation</vt:lpstr>
    </vt:vector>
  </TitlesOfParts>
  <Company>Care Quality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Ayse Sema</dc:creator>
  <cp:lastModifiedBy>Lisa Barry</cp:lastModifiedBy>
  <cp:revision>4</cp:revision>
  <dcterms:created xsi:type="dcterms:W3CDTF">2024-10-07T15:52:18Z</dcterms:created>
  <dcterms:modified xsi:type="dcterms:W3CDTF">2025-03-06T15:48:07Z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