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85" r:id="rId5"/>
    <p:sldId id="293" r:id="rId6"/>
    <p:sldId id="294" r:id="rId7"/>
    <p:sldId id="296" r:id="rId8"/>
    <p:sldId id="295" r:id="rId9"/>
    <p:sldId id="292" r:id="rId10"/>
    <p:sldId id="298" r:id="rId11"/>
    <p:sldId id="357" r:id="rId12"/>
    <p:sldId id="297" r:id="rId13"/>
    <p:sldId id="291" r:id="rId14"/>
    <p:sldId id="290" r:id="rId15"/>
    <p:sldId id="358" r:id="rId16"/>
    <p:sldId id="359" r:id="rId17"/>
    <p:sldId id="360" r:id="rId18"/>
    <p:sldId id="361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A60"/>
    <a:srgbClr val="102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8"/>
    <p:restoredTop sz="94674"/>
  </p:normalViewPr>
  <p:slideViewPr>
    <p:cSldViewPr>
      <p:cViewPr varScale="1">
        <p:scale>
          <a:sx n="98" d="100"/>
          <a:sy n="98" d="100"/>
        </p:scale>
        <p:origin x="380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00"/>
    </p:cViewPr>
  </p:sorterViewPr>
  <p:notesViewPr>
    <p:cSldViewPr>
      <p:cViewPr>
        <p:scale>
          <a:sx n="100" d="100"/>
          <a:sy n="100" d="100"/>
        </p:scale>
        <p:origin x="162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8A3AD-0D24-4E0C-ACAD-1623C226B536}" type="datetimeFigureOut">
              <a:rPr lang="en-US" smtClean="0"/>
              <a:pPr/>
              <a:t>3/17/2025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F055D-1F7E-4844-B892-7AF1329EED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3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 or VT</a:t>
            </a:r>
          </a:p>
          <a:p>
            <a:r>
              <a:rPr lang="en-GB" dirty="0"/>
              <a:t>Introduction and plan for the session.</a:t>
            </a:r>
          </a:p>
          <a:p>
            <a:r>
              <a:rPr lang="en-GB" dirty="0"/>
              <a:t>Bring the project to life through the film.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F055D-1F7E-4844-B892-7AF1329EED7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896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 – 2018 campaign</a:t>
            </a:r>
          </a:p>
          <a:p>
            <a:r>
              <a:rPr lang="en-GB" dirty="0"/>
              <a:t>DAW – online resources based on our findings encouraging people to create their own resources.</a:t>
            </a:r>
          </a:p>
          <a:p>
            <a:endParaRPr lang="en-GB" dirty="0"/>
          </a:p>
          <a:p>
            <a:r>
              <a:rPr lang="en-GB" dirty="0"/>
              <a:t>Practical guide on what can be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F055D-1F7E-4844-B892-7AF1329EED7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61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 – Memory box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F055D-1F7E-4844-B892-7AF1329EED7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703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VT – further research – occupational focus on pharmacy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F055D-1F7E-4844-B892-7AF1329EED7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572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VT – further research – occupational focus on pharmacy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F055D-1F7E-4844-B892-7AF1329EED7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1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 - Value of using Business Archives – everyday items at certain moments in life.</a:t>
            </a:r>
          </a:p>
          <a:p>
            <a:endParaRPr lang="en-GB" dirty="0"/>
          </a:p>
          <a:p>
            <a:r>
              <a:rPr lang="en-GB" dirty="0"/>
              <a:t>Variety of material.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F055D-1F7E-4844-B892-7AF1329EED7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345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moment for me and the personal/forgotten recollection associated with this item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F055D-1F7E-4844-B892-7AF1329EED7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02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Ability to re-create smell using archives</a:t>
            </a:r>
          </a:p>
          <a:p>
            <a:endParaRPr lang="en-GB" dirty="0"/>
          </a:p>
          <a:p>
            <a:r>
              <a:rPr lang="en-GB" dirty="0"/>
              <a:t>Inclusion of perfume in old products.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F055D-1F7E-4844-B892-7AF1329EED7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276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VT – significance of smell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F055D-1F7E-4844-B892-7AF1329EED7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427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 – Skylark project</a:t>
            </a:r>
          </a:p>
          <a:p>
            <a:r>
              <a:rPr lang="en-GB" dirty="0"/>
              <a:t>Development of the boxes – themed sessions</a:t>
            </a:r>
          </a:p>
          <a:p>
            <a:r>
              <a:rPr lang="en-GB" dirty="0"/>
              <a:t>Spark conversation rather than a memory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F055D-1F7E-4844-B892-7AF1329EED7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VT – clinical evaluation and findings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F055D-1F7E-4844-B892-7AF1329EED7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465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VT – further research/PhD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F055D-1F7E-4844-B892-7AF1329EED7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234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VT – shared findings in publications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F055D-1F7E-4844-B892-7AF1329EED7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89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"/>
            <a:ext cx="9144000" cy="513693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034" y="2500312"/>
            <a:ext cx="4572032" cy="857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00034" y="1928808"/>
            <a:ext cx="4572032" cy="571504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b="1" dirty="0"/>
              <a:t>TITLE STYLE &amp; POSITION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46D96B-6966-4B4F-A80C-8E10740734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1" r="55485" b="6274"/>
          <a:stretch/>
        </p:blipFill>
        <p:spPr>
          <a:xfrm>
            <a:off x="4283969" y="-1"/>
            <a:ext cx="4860032" cy="516441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38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"/>
            <a:ext cx="9144000" cy="5136934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624156E3-014F-D74D-A20C-196A046D74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34" y="1928808"/>
            <a:ext cx="4500594" cy="571504"/>
          </a:xfrm>
        </p:spPr>
        <p:txBody>
          <a:bodyPr/>
          <a:lstStyle>
            <a:lvl1pPr algn="l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8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"/>
            <a:ext cx="9144000" cy="5136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205979"/>
            <a:ext cx="8115328" cy="360000"/>
          </a:xfrm>
        </p:spPr>
        <p:txBody>
          <a:bodyPr lIns="0" tIns="0" rIns="0" bIns="0">
            <a:noAutofit/>
          </a:bodyPr>
          <a:lstStyle>
            <a:lvl1pPr algn="l">
              <a:defRPr sz="2800"/>
            </a:lvl1pPr>
          </a:lstStyle>
          <a:p>
            <a:r>
              <a:rPr lang="en-US" dirty="0"/>
              <a:t>Header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099" y="1034459"/>
            <a:ext cx="8436652" cy="3394472"/>
          </a:xfrm>
        </p:spPr>
        <p:txBody>
          <a:bodyPr lIns="0" tIns="0" rIns="0" bIns="0"/>
          <a:lstStyle>
            <a:lvl1pPr>
              <a:buFont typeface="Arial" pitchFamily="34" charset="0"/>
              <a:buNone/>
              <a:defRPr sz="1800"/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5450" y="4743390"/>
            <a:ext cx="400024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2060"/>
                </a:solidFill>
              </a:defRPr>
            </a:lvl1pPr>
          </a:lstStyle>
          <a:p>
            <a:fld id="{4B0BCA46-5116-4C58-B499-05F16B0FC1D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"/>
            <a:ext cx="9144000" cy="5136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5D0629-9895-494A-A050-5C1FBCEB7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1" r="55485" b="6274"/>
          <a:stretch/>
        </p:blipFill>
        <p:spPr>
          <a:xfrm>
            <a:off x="4283969" y="-1"/>
            <a:ext cx="4860032" cy="5164417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624156E3-014F-D74D-A20C-196A046D74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34" y="1928808"/>
            <a:ext cx="4500594" cy="571504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513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"/>
            <a:ext cx="9144000" cy="5136934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624156E3-014F-D74D-A20C-196A046D74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34" y="1928808"/>
            <a:ext cx="4500594" cy="571504"/>
          </a:xfrm>
        </p:spPr>
        <p:txBody>
          <a:bodyPr/>
          <a:lstStyle>
            <a:lvl1pPr algn="l">
              <a:defRPr b="0">
                <a:solidFill>
                  <a:srgbClr val="10245F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488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"/>
            <a:ext cx="9144000" cy="5136934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624156E3-014F-D74D-A20C-196A046D74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34" y="1928808"/>
            <a:ext cx="4500594" cy="571504"/>
          </a:xfrm>
        </p:spPr>
        <p:txBody>
          <a:bodyPr/>
          <a:lstStyle>
            <a:lvl1pPr algn="l">
              <a:defRPr b="0">
                <a:solidFill>
                  <a:srgbClr val="10245F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860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"/>
            <a:ext cx="9144000" cy="5136934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624156E3-014F-D74D-A20C-196A046D74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34" y="1928808"/>
            <a:ext cx="4500594" cy="571504"/>
          </a:xfrm>
        </p:spPr>
        <p:txBody>
          <a:bodyPr/>
          <a:lstStyle>
            <a:lvl1pPr algn="l">
              <a:defRPr b="0">
                <a:solidFill>
                  <a:srgbClr val="10245F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335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"/>
            <a:ext cx="9144000" cy="5136934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624156E3-014F-D74D-A20C-196A046D74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34" y="1928808"/>
            <a:ext cx="4500594" cy="571504"/>
          </a:xfrm>
        </p:spPr>
        <p:txBody>
          <a:bodyPr/>
          <a:lstStyle>
            <a:lvl1pPr algn="l">
              <a:defRPr b="0">
                <a:solidFill>
                  <a:srgbClr val="10245F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17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"/>
            <a:ext cx="9144000" cy="513693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034" y="2500312"/>
            <a:ext cx="4572032" cy="857256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1024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00034" y="1928808"/>
            <a:ext cx="4572032" cy="571504"/>
          </a:xfrm>
        </p:spPr>
        <p:txBody>
          <a:bodyPr/>
          <a:lstStyle>
            <a:lvl1pPr algn="l">
              <a:defRPr b="1">
                <a:solidFill>
                  <a:srgbClr val="10245F"/>
                </a:solidFill>
              </a:defRPr>
            </a:lvl1pPr>
          </a:lstStyle>
          <a:p>
            <a:r>
              <a:rPr lang="en-GB" b="1" dirty="0"/>
              <a:t>TITLE STYLE &amp; 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25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"/>
            <a:ext cx="9144000" cy="513693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034" y="2500312"/>
            <a:ext cx="4572032" cy="857256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1024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00034" y="1928808"/>
            <a:ext cx="4572032" cy="571504"/>
          </a:xfrm>
        </p:spPr>
        <p:txBody>
          <a:bodyPr/>
          <a:lstStyle>
            <a:lvl1pPr algn="l">
              <a:defRPr b="1">
                <a:solidFill>
                  <a:srgbClr val="10245F"/>
                </a:solidFill>
              </a:defRPr>
            </a:lvl1pPr>
          </a:lstStyle>
          <a:p>
            <a:r>
              <a:rPr lang="en-GB" b="1" dirty="0"/>
              <a:t>TITLE STYLE &amp; 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71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"/>
            <a:ext cx="9144000" cy="513693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034" y="2500312"/>
            <a:ext cx="4572032" cy="857256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1024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00034" y="1928808"/>
            <a:ext cx="4572032" cy="571504"/>
          </a:xfrm>
        </p:spPr>
        <p:txBody>
          <a:bodyPr/>
          <a:lstStyle>
            <a:lvl1pPr algn="l">
              <a:defRPr b="1">
                <a:solidFill>
                  <a:srgbClr val="10245F"/>
                </a:solidFill>
              </a:defRPr>
            </a:lvl1pPr>
          </a:lstStyle>
          <a:p>
            <a:r>
              <a:rPr lang="en-GB" b="1" dirty="0"/>
              <a:t>TITLE STYLE &amp; 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92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"/>
            <a:ext cx="9144000" cy="513693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034" y="2500312"/>
            <a:ext cx="4572032" cy="857256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1024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00034" y="1928808"/>
            <a:ext cx="4572032" cy="571504"/>
          </a:xfrm>
        </p:spPr>
        <p:txBody>
          <a:bodyPr/>
          <a:lstStyle>
            <a:lvl1pPr algn="l">
              <a:defRPr b="1">
                <a:solidFill>
                  <a:srgbClr val="10245F"/>
                </a:solidFill>
              </a:defRPr>
            </a:lvl1pPr>
          </a:lstStyle>
          <a:p>
            <a:r>
              <a:rPr lang="en-GB" b="1" dirty="0"/>
              <a:t>TITLE STYLE &amp; 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85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"/>
            <a:ext cx="9144000" cy="5136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727800-3B5E-144B-9CCB-E49AB1317A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1" r="55485" b="6274"/>
          <a:stretch/>
        </p:blipFill>
        <p:spPr>
          <a:xfrm>
            <a:off x="4283969" y="-1"/>
            <a:ext cx="4860032" cy="5164417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624156E3-014F-D74D-A20C-196A046D74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34" y="1928808"/>
            <a:ext cx="4500594" cy="571504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"/>
            <a:ext cx="9144000" cy="5136934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624156E3-014F-D74D-A20C-196A046D74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34" y="1928808"/>
            <a:ext cx="4500594" cy="571504"/>
          </a:xfrm>
        </p:spPr>
        <p:txBody>
          <a:bodyPr/>
          <a:lstStyle>
            <a:lvl1pPr algn="l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00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"/>
            <a:ext cx="9144000" cy="5136934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624156E3-014F-D74D-A20C-196A046D74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34" y="1928808"/>
            <a:ext cx="4500594" cy="571504"/>
          </a:xfrm>
        </p:spPr>
        <p:txBody>
          <a:bodyPr/>
          <a:lstStyle>
            <a:lvl1pPr algn="l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24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"/>
            <a:ext cx="9144000" cy="5136934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624156E3-014F-D74D-A20C-196A046D74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34" y="1928808"/>
            <a:ext cx="4500594" cy="571504"/>
          </a:xfrm>
        </p:spPr>
        <p:txBody>
          <a:bodyPr/>
          <a:lstStyle>
            <a:lvl1pPr algn="l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98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2570" y="285734"/>
            <a:ext cx="400024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2060"/>
                </a:solidFill>
              </a:defRPr>
            </a:lvl1pPr>
          </a:lstStyle>
          <a:p>
            <a:fld id="{4B0BCA46-5116-4C58-B499-05F16B0FC1D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7" r:id="rId3"/>
    <p:sldLayoutId id="2147483668" r:id="rId4"/>
    <p:sldLayoutId id="2147483669" r:id="rId5"/>
    <p:sldLayoutId id="2147483659" r:id="rId6"/>
    <p:sldLayoutId id="2147483664" r:id="rId7"/>
    <p:sldLayoutId id="2147483670" r:id="rId8"/>
    <p:sldLayoutId id="2147483671" r:id="rId9"/>
    <p:sldLayoutId id="2147483672" r:id="rId10"/>
    <p:sldLayoutId id="2147483650" r:id="rId11"/>
    <p:sldLayoutId id="2147483663" r:id="rId12"/>
    <p:sldLayoutId id="2147483666" r:id="rId13"/>
    <p:sldLayoutId id="2147483673" r:id="rId14"/>
    <p:sldLayoutId id="2147483674" r:id="rId15"/>
    <p:sldLayoutId id="214748367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rgbClr val="002060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060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002060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060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6175755-6338-4993-9720-B4CD46E00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6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Sophie Clapp, Boots UK and Victoria Tischler, University of Surrey</a:t>
            </a:r>
            <a:endParaRPr lang="en-GB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244573-2F81-4021-AD3B-C73031C0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Smell and memory</a:t>
            </a:r>
            <a:b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en-GB" dirty="0"/>
          </a:p>
        </p:txBody>
      </p:sp>
      <p:pic>
        <p:nvPicPr>
          <p:cNvPr id="3" name="Picture 2" descr="A black text on a white background">
            <a:extLst>
              <a:ext uri="{FF2B5EF4-FFF2-40B4-BE49-F238E27FC236}">
                <a16:creationId xmlns:a16="http://schemas.microsoft.com/office/drawing/2014/main" id="{05786AC8-91DD-40F5-98F2-D23CBEE99C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98" y="4371950"/>
            <a:ext cx="1907704" cy="50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4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937A0B-C0A2-D2EB-1B6B-924E9915D5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48" t="32683" r="28293" b="10894"/>
          <a:stretch/>
        </p:blipFill>
        <p:spPr>
          <a:xfrm>
            <a:off x="4603085" y="1096608"/>
            <a:ext cx="4020375" cy="2876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77531-BA7D-BC21-CF78-D5C761F5C7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82" t="22365" r="28201" b="20650"/>
          <a:stretch/>
        </p:blipFill>
        <p:spPr>
          <a:xfrm>
            <a:off x="285390" y="1096608"/>
            <a:ext cx="3926571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288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3D4C8-0B41-4D5B-8E6F-55DAEE9B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1270"/>
            <a:ext cx="8115328" cy="360000"/>
          </a:xfrm>
        </p:spPr>
        <p:txBody>
          <a:bodyPr/>
          <a:lstStyle/>
          <a:p>
            <a:r>
              <a:rPr lang="en-GB" b="1" dirty="0"/>
              <a:t>Online resources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24A931-F33B-5D2E-DE7E-DE25EBBE1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8853" t="17695" r="28638" b="5927"/>
          <a:stretch/>
        </p:blipFill>
        <p:spPr>
          <a:xfrm>
            <a:off x="789970" y="1543081"/>
            <a:ext cx="4072453" cy="3332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9DCE0-C241-449E-ABFE-2BAD485EC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CA46-5116-4C58-B499-05F16B0FC1DF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C0957A-0330-BEB4-5A43-FE163A71BF16}"/>
              </a:ext>
            </a:extLst>
          </p:cNvPr>
          <p:cNvSpPr txBox="1"/>
          <p:nvPr/>
        </p:nvSpPr>
        <p:spPr>
          <a:xfrm>
            <a:off x="2555776" y="909228"/>
            <a:ext cx="4608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archives.walgreensbootsalliance.com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DF553E-5694-6DA9-8B52-B97521C5E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06" y="1436626"/>
            <a:ext cx="2133860" cy="3525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8978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9CADE-85DC-3F4B-A5DF-8D7204DEE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Future plans – memory boxes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3E629-C155-FBAA-FBA7-D1B63273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CA46-5116-4C58-B499-05F16B0FC1DF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89314CBF-6388-6953-0B48-EA88F330C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080" t="9210" r="10737" b="18656"/>
          <a:stretch/>
        </p:blipFill>
        <p:spPr>
          <a:xfrm>
            <a:off x="1434666" y="1035050"/>
            <a:ext cx="6288955" cy="3394075"/>
          </a:xfrm>
        </p:spPr>
      </p:pic>
    </p:spTree>
    <p:extLst>
      <p:ext uri="{BB962C8B-B14F-4D97-AF65-F5344CB8AC3E}">
        <p14:creationId xmlns:p14="http://schemas.microsoft.com/office/powerpoint/2010/main" val="3003692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9CADE-85DC-3F4B-A5DF-8D7204DEE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Future plans -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3E629-C155-FBAA-FBA7-D1B63273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CA46-5116-4C58-B499-05F16B0FC1DF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8" name="Content Placeholder 7" descr="A wooden grater with a handle&#10;&#10;Description automatically generated">
            <a:extLst>
              <a:ext uri="{FF2B5EF4-FFF2-40B4-BE49-F238E27FC236}">
                <a16:creationId xmlns:a16="http://schemas.microsoft.com/office/drawing/2014/main" id="{7F60B720-1F48-CFEC-A48E-54EBAECAB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1349315"/>
            <a:ext cx="4242593" cy="3394075"/>
          </a:xfrm>
        </p:spPr>
      </p:pic>
      <p:pic>
        <p:nvPicPr>
          <p:cNvPr id="10" name="Picture 9" descr="A person in a lab coat pouring liquid into a glass bottle&#10;&#10;Description automatically generated">
            <a:extLst>
              <a:ext uri="{FF2B5EF4-FFF2-40B4-BE49-F238E27FC236}">
                <a16:creationId xmlns:a16="http://schemas.microsoft.com/office/drawing/2014/main" id="{DFBC4A6C-6BFF-6050-3F2C-1A051D8FE2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26" y="1349315"/>
            <a:ext cx="4101568" cy="322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24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9CADE-85DC-3F4B-A5DF-8D7204DE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96080"/>
            <a:ext cx="8115328" cy="360000"/>
          </a:xfrm>
        </p:spPr>
        <p:txBody>
          <a:bodyPr/>
          <a:lstStyle/>
          <a:p>
            <a:r>
              <a:rPr lang="en-GB" b="1" dirty="0"/>
              <a:t>See for yourselves……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3E629-C155-FBAA-FBA7-D1B63273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CA46-5116-4C58-B499-05F16B0FC1DF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3BBAA-D1E5-DC09-3C1D-0EAC4F47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177270"/>
            <a:ext cx="2674590" cy="3566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5779E4-2B03-C4B0-75C6-0B5CD32500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47614"/>
            <a:ext cx="4252061" cy="3189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4547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AD07AF-6266-9FCA-39CC-D643BBA6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05181-D9F9-1A6E-376D-EC37A4538B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43950" y="4743450"/>
            <a:ext cx="400050" cy="273050"/>
          </a:xfrm>
        </p:spPr>
        <p:txBody>
          <a:bodyPr/>
          <a:lstStyle/>
          <a:p>
            <a:fld id="{4B0BCA46-5116-4C58-B499-05F16B0FC1DF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03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card&#10;&#10;Description automatically generated">
            <a:extLst>
              <a:ext uri="{FF2B5EF4-FFF2-40B4-BE49-F238E27FC236}">
                <a16:creationId xmlns:a16="http://schemas.microsoft.com/office/drawing/2014/main" id="{1E00DD9C-7B6E-15B3-B053-DFBE643FC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56" y="744147"/>
            <a:ext cx="3749997" cy="2755523"/>
          </a:xfrm>
          <a:prstGeom prst="rect">
            <a:avLst/>
          </a:prstGeom>
        </p:spPr>
      </p:pic>
      <p:pic>
        <p:nvPicPr>
          <p:cNvPr id="14" name="Picture 13" descr="A book with pictures of people playing instruments&#10;&#10;Description automatically generated">
            <a:extLst>
              <a:ext uri="{FF2B5EF4-FFF2-40B4-BE49-F238E27FC236}">
                <a16:creationId xmlns:a16="http://schemas.microsoft.com/office/drawing/2014/main" id="{4DE33185-159C-FD67-A1A4-C3A83FCBE5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033"/>
            <a:ext cx="3871756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1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ckage of cookies in a box&#10;&#10;Description automatically generated">
            <a:extLst>
              <a:ext uri="{FF2B5EF4-FFF2-40B4-BE49-F238E27FC236}">
                <a16:creationId xmlns:a16="http://schemas.microsoft.com/office/drawing/2014/main" id="{CB8BDE6A-69A3-2DE0-47A8-53FE24A7F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5" t="5347" r="16195" b="8277"/>
          <a:stretch/>
        </p:blipFill>
        <p:spPr>
          <a:xfrm>
            <a:off x="2051720" y="267494"/>
            <a:ext cx="4464496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1570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print with writing on it&#10;&#10;Description automatically generated">
            <a:extLst>
              <a:ext uri="{FF2B5EF4-FFF2-40B4-BE49-F238E27FC236}">
                <a16:creationId xmlns:a16="http://schemas.microsoft.com/office/drawing/2014/main" id="{C4EEFCD2-210D-C613-5DDC-F482F6A31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1510"/>
            <a:ext cx="4303454" cy="3435846"/>
          </a:xfrm>
          <a:prstGeom prst="rect">
            <a:avLst/>
          </a:prstGeom>
        </p:spPr>
      </p:pic>
      <p:pic>
        <p:nvPicPr>
          <p:cNvPr id="7" name="Picture 6" descr="A group of makeup products&#10;&#10;Description automatically generated">
            <a:extLst>
              <a:ext uri="{FF2B5EF4-FFF2-40B4-BE49-F238E27FC236}">
                <a16:creationId xmlns:a16="http://schemas.microsoft.com/office/drawing/2014/main" id="{FE6473E5-5132-EBD3-3E4A-ACF83A7990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734" y="915566"/>
            <a:ext cx="3945266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1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0D69A8-91C8-677B-11CB-0C39B505B154}"/>
              </a:ext>
            </a:extLst>
          </p:cNvPr>
          <p:cNvSpPr txBox="1"/>
          <p:nvPr/>
        </p:nvSpPr>
        <p:spPr>
          <a:xfrm>
            <a:off x="179512" y="1059582"/>
            <a:ext cx="70567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en-GB" dirty="0"/>
          </a:p>
          <a:p>
            <a:r>
              <a:rPr lang="en-GB" dirty="0">
                <a:solidFill>
                  <a:srgbClr val="002060"/>
                </a:solidFill>
              </a:rPr>
              <a:t>Olfaction (sense of smell) linked to</a:t>
            </a:r>
          </a:p>
          <a:p>
            <a:pPr marL="744529" lvl="1" indent="-342900">
              <a:buFont typeface="Arial"/>
              <a:buChar char="•"/>
            </a:pPr>
            <a:r>
              <a:rPr lang="en-GB" dirty="0">
                <a:solidFill>
                  <a:srgbClr val="002060"/>
                </a:solidFill>
              </a:rPr>
              <a:t>emotional processing</a:t>
            </a:r>
          </a:p>
          <a:p>
            <a:pPr marL="744529" lvl="1" indent="-342900">
              <a:buFont typeface="Arial"/>
              <a:buChar char="•"/>
            </a:pPr>
            <a:r>
              <a:rPr lang="en-GB" dirty="0">
                <a:solidFill>
                  <a:srgbClr val="002060"/>
                </a:solidFill>
              </a:rPr>
              <a:t>autobiographical memory </a:t>
            </a:r>
          </a:p>
          <a:p>
            <a:pPr marL="744529" lvl="1" indent="-342900">
              <a:buFont typeface="Arial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pPr marL="401629" lvl="1"/>
            <a:endParaRPr lang="en-GB" dirty="0">
              <a:solidFill>
                <a:srgbClr val="002060"/>
              </a:solidFill>
            </a:endParaRPr>
          </a:p>
          <a:p>
            <a:r>
              <a:rPr lang="en-US" i="1" dirty="0">
                <a:solidFill>
                  <a:srgbClr val="002060"/>
                </a:solidFill>
              </a:rPr>
              <a:t>“when from a long-distant past nothing subsists . . . the smell and taste of things remain poised for a long time . . . and bear unfaltering, in the tiny and almost impalpable drop of their essence, the vast structure of recollection.” (Proust, 1928)</a:t>
            </a:r>
          </a:p>
          <a:p>
            <a:endParaRPr lang="en-US" i="1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Lack of research – aromatherapy, object handling, Snoezelen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B3BA2C-298B-0831-E632-4A67FC6209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0000">
            <a:off x="5173776" y="486650"/>
            <a:ext cx="3137030" cy="2026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F3F21BE-50AE-A2E3-1F00-A2EF27FA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Power of smell</a:t>
            </a:r>
          </a:p>
        </p:txBody>
      </p:sp>
    </p:spTree>
    <p:extLst>
      <p:ext uri="{BB962C8B-B14F-4D97-AF65-F5344CB8AC3E}">
        <p14:creationId xmlns:p14="http://schemas.microsoft.com/office/powerpoint/2010/main" val="63423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E48521-2AA2-B3B3-B8A2-6AB9C1309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843558"/>
            <a:ext cx="3017405" cy="3017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MG_0828.JPG">
            <a:extLst>
              <a:ext uri="{FF2B5EF4-FFF2-40B4-BE49-F238E27FC236}">
                <a16:creationId xmlns:a16="http://schemas.microsoft.com/office/drawing/2014/main" id="{0D66B877-01E3-81BD-D70D-C485C6C8768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2808" y="948976"/>
            <a:ext cx="3882649" cy="2911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132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A344F8-3E2A-C640-D015-FE7D68D15A31}"/>
              </a:ext>
            </a:extLst>
          </p:cNvPr>
          <p:cNvSpPr txBox="1"/>
          <p:nvPr/>
        </p:nvSpPr>
        <p:spPr>
          <a:xfrm>
            <a:off x="395536" y="1203598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Engagement - emotional involvement</a:t>
            </a:r>
          </a:p>
          <a:p>
            <a:endParaRPr lang="en-GB" sz="18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Curiosity -</a:t>
            </a:r>
            <a:r>
              <a:rPr lang="en-GB" sz="1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GB" sz="1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alue of olfactory stimuli</a:t>
            </a:r>
          </a:p>
          <a:p>
            <a:endParaRPr lang="en-GB" sz="18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Opportunity for self-expression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E4D07-0214-7FB4-FCED-308B8C2991BE}"/>
              </a:ext>
            </a:extLst>
          </p:cNvPr>
          <p:cNvSpPr txBox="1"/>
          <p:nvPr/>
        </p:nvSpPr>
        <p:spPr>
          <a:xfrm>
            <a:off x="241200" y="3795886"/>
            <a:ext cx="83529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dirty="0">
                <a:solidFill>
                  <a:srgbClr val="002060"/>
                </a:solidFill>
                <a:effectLst/>
                <a:latin typeface="blinkmacsystemfont"/>
              </a:rPr>
              <a:t>“</a:t>
            </a:r>
            <a:r>
              <a:rPr lang="en-GB" sz="1800" b="1" dirty="0">
                <a:solidFill>
                  <a:srgbClr val="002060"/>
                </a:solidFill>
              </a:rPr>
              <a:t>Multisensory Mementos from Boots boxes, with a focus on olfactory stimulation, can be an engaging, enjoyable and effective psychosocial intervention for people with dementia.</a:t>
            </a:r>
            <a:r>
              <a:rPr lang="en-GB" sz="1800" b="1" i="0" dirty="0">
                <a:solidFill>
                  <a:srgbClr val="002060"/>
                </a:solidFill>
                <a:effectLst/>
                <a:latin typeface="blinkmacsystemfont"/>
              </a:rPr>
              <a:t>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7BD036-08E3-3A21-0D77-58420A3682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122" y="843558"/>
            <a:ext cx="4239206" cy="2766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8E80D34-E644-C544-29AE-66BB06BB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Key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insights</a:t>
            </a:r>
            <a:br>
              <a:rPr lang="en-GB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688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1" descr="a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5" r="-10195"/>
          <a:stretch/>
        </p:blipFill>
        <p:spPr>
          <a:xfrm>
            <a:off x="611560" y="2051501"/>
            <a:ext cx="3347864" cy="28952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38E6FC-AC86-87C2-E4FD-A8B3C109C358}"/>
              </a:ext>
            </a:extLst>
          </p:cNvPr>
          <p:cNvSpPr txBox="1"/>
          <p:nvPr/>
        </p:nvSpPr>
        <p:spPr>
          <a:xfrm>
            <a:off x="360458" y="123042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Olfactory profiles (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Wellcome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Trust)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CCF70-936C-20B6-1570-7C7037E711F1}"/>
              </a:ext>
            </a:extLst>
          </p:cNvPr>
          <p:cNvSpPr txBox="1"/>
          <p:nvPr/>
        </p:nvSpPr>
        <p:spPr>
          <a:xfrm>
            <a:off x="4464496" y="120359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Multisensory stimulation: olfaction and dementia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– Federica d’Andrea PhD study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0C50C-3F69-E844-FDDC-68999A8643F1}"/>
              </a:ext>
            </a:extLst>
          </p:cNvPr>
          <p:cNvSpPr txBox="1"/>
          <p:nvPr/>
        </p:nvSpPr>
        <p:spPr>
          <a:xfrm>
            <a:off x="4572000" y="2416409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Realist review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Design multi-sensory intervention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Feasibility study with people living with dementia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CF26EAA-AB91-A33E-3EE4-463A1B98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Further research</a:t>
            </a:r>
          </a:p>
        </p:txBody>
      </p:sp>
    </p:spTree>
    <p:extLst>
      <p:ext uri="{BB962C8B-B14F-4D97-AF65-F5344CB8AC3E}">
        <p14:creationId xmlns:p14="http://schemas.microsoft.com/office/powerpoint/2010/main" val="231181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14B7E-80B4-905F-AEFA-E156C35102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664" y="123478"/>
            <a:ext cx="3700045" cy="423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187BD8-8861-008E-B8AE-E1EEF54667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123478"/>
            <a:ext cx="3528392" cy="18030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FFCA3-BD40-0C0A-F9BF-C234FA22AF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713" t="26200" r="18500" b="8000"/>
          <a:stretch/>
        </p:blipFill>
        <p:spPr>
          <a:xfrm>
            <a:off x="5508104" y="2307739"/>
            <a:ext cx="3528392" cy="2047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2404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D87222C674834EB5DECCE95C066584" ma:contentTypeVersion="4" ma:contentTypeDescription="Create a new document." ma:contentTypeScope="" ma:versionID="1dd9737533e9de002cf244d0ccf3c1d1">
  <xsd:schema xmlns:xsd="http://www.w3.org/2001/XMLSchema" xmlns:xs="http://www.w3.org/2001/XMLSchema" xmlns:p="http://schemas.microsoft.com/office/2006/metadata/properties" xmlns:ns2="2d4bdb16-326c-402d-a594-7dc74fb12fdf" xmlns:ns3="6c5b4b63-5f00-40a4-af50-f6f43d8c2cb7" targetNamespace="http://schemas.microsoft.com/office/2006/metadata/properties" ma:root="true" ma:fieldsID="86af0276930986889a650193088a6c5e" ns2:_="" ns3:_="">
    <xsd:import namespace="2d4bdb16-326c-402d-a594-7dc74fb12fdf"/>
    <xsd:import namespace="6c5b4b63-5f00-40a4-af50-f6f43d8c2c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4bdb16-326c-402d-a594-7dc74fb12f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b4b63-5f00-40a4-af50-f6f43d8c2c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48CE78-AA0F-4A23-99A4-0E4E184231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1523F5-8944-4528-8F0A-C228F1F729EE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E43F1E9-C7CD-4333-BD78-3C86F7655DE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d4bdb16-326c-402d-a594-7dc74fb12fdf"/>
    <ds:schemaRef ds:uri="6c5b4b63-5f00-40a4-af50-f6f43d8c2cb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369</Words>
  <Application>Microsoft Office PowerPoint</Application>
  <PresentationFormat>On-screen Show (16:9)</PresentationFormat>
  <Paragraphs>76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blinkmacsystemfont</vt:lpstr>
      <vt:lpstr>Calibri</vt:lpstr>
      <vt:lpstr>Century Gothic</vt:lpstr>
      <vt:lpstr>Office Theme</vt:lpstr>
      <vt:lpstr>Smell and memory </vt:lpstr>
      <vt:lpstr>PowerPoint Presentation</vt:lpstr>
      <vt:lpstr>PowerPoint Presentation</vt:lpstr>
      <vt:lpstr>PowerPoint Presentation</vt:lpstr>
      <vt:lpstr>Power of smell</vt:lpstr>
      <vt:lpstr>PowerPoint Presentation</vt:lpstr>
      <vt:lpstr> Key insights </vt:lpstr>
      <vt:lpstr>Further research</vt:lpstr>
      <vt:lpstr>PowerPoint Presentation</vt:lpstr>
      <vt:lpstr>PowerPoint Presentation</vt:lpstr>
      <vt:lpstr>Online resources </vt:lpstr>
      <vt:lpstr>Future plans – memory boxes</vt:lpstr>
      <vt:lpstr>Future plans - research</vt:lpstr>
      <vt:lpstr>See for yourselves……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hana.long</dc:creator>
  <cp:lastModifiedBy>Jozsef Gecsei</cp:lastModifiedBy>
  <cp:revision>84</cp:revision>
  <dcterms:created xsi:type="dcterms:W3CDTF">2019-03-28T14:52:21Z</dcterms:created>
  <dcterms:modified xsi:type="dcterms:W3CDTF">2025-03-17T10:47:05Z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0x010100DCD87222C674834EB5DECCE95C066584</vt:lpwstr>
  </property>
</Properties>
</file>