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9" r:id="rId4"/>
  </p:sldMasterIdLst>
  <p:notesMasterIdLst>
    <p:notesMasterId r:id="rId37"/>
  </p:notesMasterIdLst>
  <p:sldIdLst>
    <p:sldId id="278" r:id="rId5"/>
    <p:sldId id="285" r:id="rId6"/>
    <p:sldId id="2145706628" r:id="rId7"/>
    <p:sldId id="2145706621" r:id="rId8"/>
    <p:sldId id="2145706624" r:id="rId9"/>
    <p:sldId id="2145706625" r:id="rId10"/>
    <p:sldId id="2145706631" r:id="rId11"/>
    <p:sldId id="2145706632" r:id="rId12"/>
    <p:sldId id="2145706633" r:id="rId13"/>
    <p:sldId id="2145706626" r:id="rId14"/>
    <p:sldId id="2145706612" r:id="rId15"/>
    <p:sldId id="2145706630" r:id="rId16"/>
    <p:sldId id="2145706611" r:id="rId17"/>
    <p:sldId id="2145706627" r:id="rId18"/>
    <p:sldId id="1899" r:id="rId19"/>
    <p:sldId id="291" r:id="rId20"/>
    <p:sldId id="1901" r:id="rId21"/>
    <p:sldId id="2145706629" r:id="rId22"/>
    <p:sldId id="1902" r:id="rId23"/>
    <p:sldId id="1983" r:id="rId24"/>
    <p:sldId id="1900" r:id="rId25"/>
    <p:sldId id="1982" r:id="rId26"/>
    <p:sldId id="2145706610" r:id="rId27"/>
    <p:sldId id="2145706619" r:id="rId28"/>
    <p:sldId id="1985" r:id="rId29"/>
    <p:sldId id="2145706618" r:id="rId30"/>
    <p:sldId id="2147475242" r:id="rId31"/>
    <p:sldId id="2079" r:id="rId32"/>
    <p:sldId id="2147475248" r:id="rId33"/>
    <p:sldId id="2147475249" r:id="rId34"/>
    <p:sldId id="2074" r:id="rId35"/>
    <p:sldId id="1990" r:id="rId36"/>
  </p:sldIdLst>
  <p:sldSz cx="12192000" cy="6858000"/>
  <p:notesSz cx="6858000" cy="9144000"/>
  <p:embeddedFontLst>
    <p:embeddedFont>
      <p:font typeface="Avenir Next LT Pro" panose="020B050402020202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D1E"/>
    <a:srgbClr val="DA1E73"/>
    <a:srgbClr val="FAECD3"/>
    <a:srgbClr val="F3CCDD"/>
    <a:srgbClr val="E68500"/>
    <a:srgbClr val="2B2A29"/>
    <a:srgbClr val="373635"/>
    <a:srgbClr val="EFEFEF"/>
    <a:srgbClr val="E6E3E3"/>
    <a:srgbClr val="ACBB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94477" autoAdjust="0"/>
  </p:normalViewPr>
  <p:slideViewPr>
    <p:cSldViewPr showGuides="1">
      <p:cViewPr varScale="1">
        <p:scale>
          <a:sx n="152" d="100"/>
          <a:sy n="152" d="100"/>
        </p:scale>
        <p:origin x="368" y="100"/>
      </p:cViewPr>
      <p:guideLst>
        <p:guide orient="horz" pos="2160"/>
        <p:guide pos="3840"/>
      </p:guideLst>
    </p:cSldViewPr>
  </p:slideViewPr>
  <p:notesTextViewPr>
    <p:cViewPr>
      <p:scale>
        <a:sx n="1" d="1"/>
        <a:sy n="1" d="1"/>
      </p:scale>
      <p:origin x="0" y="0"/>
    </p:cViewPr>
  </p:notesTextViewPr>
  <p:sorterViewPr>
    <p:cViewPr varScale="1">
      <p:scale>
        <a:sx n="1" d="1"/>
        <a:sy n="1" d="1"/>
      </p:scale>
      <p:origin x="0" y="-4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B819A-2BB6-2549-8B9D-90CB7A6B3141}"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AF7D-B2CE-6C42-A4CA-9D83CE827112}" type="slidenum">
              <a:rPr lang="en-US" smtClean="0"/>
              <a:t>‹#›</a:t>
            </a:fld>
            <a:endParaRPr lang="en-US"/>
          </a:p>
        </p:txBody>
      </p:sp>
    </p:spTree>
    <p:extLst>
      <p:ext uri="{BB962C8B-B14F-4D97-AF65-F5344CB8AC3E}">
        <p14:creationId xmlns:p14="http://schemas.microsoft.com/office/powerpoint/2010/main" val="3232240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a:t>
            </a:fld>
            <a:endParaRPr lang="en-US"/>
          </a:p>
        </p:txBody>
      </p:sp>
    </p:spTree>
    <p:extLst>
      <p:ext uri="{BB962C8B-B14F-4D97-AF65-F5344CB8AC3E}">
        <p14:creationId xmlns:p14="http://schemas.microsoft.com/office/powerpoint/2010/main" val="4270817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CAF7D-B2CE-6C42-A4CA-9D83CE82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8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15</a:t>
            </a:fld>
            <a:endParaRPr lang="en-US"/>
          </a:p>
        </p:txBody>
      </p:sp>
    </p:spTree>
    <p:extLst>
      <p:ext uri="{BB962C8B-B14F-4D97-AF65-F5344CB8AC3E}">
        <p14:creationId xmlns:p14="http://schemas.microsoft.com/office/powerpoint/2010/main" val="2146626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cs typeface="Times New Roman" panose="02020603050405020304" pitchFamily="18" charset="0"/>
              </a:rPr>
              <a:t>Handout Reg 19 sec 3</a:t>
            </a:r>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16</a:t>
            </a:fld>
            <a:endParaRPr lang="en-US"/>
          </a:p>
        </p:txBody>
      </p:sp>
    </p:spTree>
    <p:extLst>
      <p:ext uri="{BB962C8B-B14F-4D97-AF65-F5344CB8AC3E}">
        <p14:creationId xmlns:p14="http://schemas.microsoft.com/office/powerpoint/2010/main" val="54585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17</a:t>
            </a:fld>
            <a:endParaRPr lang="en-US"/>
          </a:p>
        </p:txBody>
      </p:sp>
    </p:spTree>
    <p:extLst>
      <p:ext uri="{BB962C8B-B14F-4D97-AF65-F5344CB8AC3E}">
        <p14:creationId xmlns:p14="http://schemas.microsoft.com/office/powerpoint/2010/main" val="1180496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CAF7D-B2CE-6C42-A4CA-9D83CE82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918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19</a:t>
            </a:fld>
            <a:endParaRPr lang="en-US"/>
          </a:p>
        </p:txBody>
      </p:sp>
    </p:spTree>
    <p:extLst>
      <p:ext uri="{BB962C8B-B14F-4D97-AF65-F5344CB8AC3E}">
        <p14:creationId xmlns:p14="http://schemas.microsoft.com/office/powerpoint/2010/main" val="157284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dirty="0"/>
              <a:t>Includes - Roles, responsibilities and accountability/ Governance, quality assurance and management/ Cyber security and data security and protection toolkit (DSPT)</a:t>
            </a:r>
            <a:endParaRPr lang="en-US" dirty="0"/>
          </a:p>
          <a:p>
            <a:pPr>
              <a:spcAft>
                <a:spcPts val="600"/>
              </a:spcAft>
            </a:pPr>
            <a:r>
              <a:rPr lang="en-GB" dirty="0"/>
              <a:t>Emergency preparedness, including climate events / Sustainability, including financial and workforce/ Data security/data protection/ Statutory and regulatory requirements</a:t>
            </a:r>
            <a:endParaRPr lang="en-US" dirty="0"/>
          </a:p>
          <a:p>
            <a:pPr>
              <a:spcAft>
                <a:spcPts val="600"/>
              </a:spcAft>
            </a:pPr>
            <a:r>
              <a:rPr lang="en-GB" dirty="0"/>
              <a:t>Workforce planning/ External recommendations, for example safety alerts/ Records/digital records</a:t>
            </a:r>
          </a:p>
        </p:txBody>
      </p:sp>
      <p:sp>
        <p:nvSpPr>
          <p:cNvPr id="4" name="Slide Number Placeholder 3"/>
          <p:cNvSpPr>
            <a:spLocks noGrp="1"/>
          </p:cNvSpPr>
          <p:nvPr>
            <p:ph type="sldNum" sz="quarter" idx="5"/>
          </p:nvPr>
        </p:nvSpPr>
        <p:spPr/>
        <p:txBody>
          <a:bodyPr/>
          <a:lstStyle/>
          <a:p>
            <a:fld id="{8F4CAF7D-B2CE-6C42-A4CA-9D83CE827112}" type="slidenum">
              <a:rPr lang="en-US" smtClean="0"/>
              <a:t>20</a:t>
            </a:fld>
            <a:endParaRPr lang="en-US"/>
          </a:p>
        </p:txBody>
      </p:sp>
    </p:spTree>
    <p:extLst>
      <p:ext uri="{BB962C8B-B14F-4D97-AF65-F5344CB8AC3E}">
        <p14:creationId xmlns:p14="http://schemas.microsoft.com/office/powerpoint/2010/main" val="2612669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21</a:t>
            </a:fld>
            <a:endParaRPr lang="en-US"/>
          </a:p>
        </p:txBody>
      </p:sp>
    </p:spTree>
    <p:extLst>
      <p:ext uri="{BB962C8B-B14F-4D97-AF65-F5344CB8AC3E}">
        <p14:creationId xmlns:p14="http://schemas.microsoft.com/office/powerpoint/2010/main" val="1569574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Quality Statement: Workforce wellbeing and enablement. We listen to and understand people’s needs, views and wishes. We respond to these in that moment and will act to minimise any discomfort, concern or distress.</a:t>
            </a:r>
          </a:p>
          <a:p>
            <a:r>
              <a:rPr lang="en-GB" dirty="0"/>
              <a:t>Evidence categories set by CQC	Specific evidence opportunities in line with the above.</a:t>
            </a:r>
          </a:p>
          <a:p>
            <a:endParaRPr lang="en-GB" dirty="0"/>
          </a:p>
          <a:p>
            <a:r>
              <a:rPr lang="en-GB" dirty="0"/>
              <a:t>Feedback from staff and leaders	Evidence that can demonstrate the following:</a:t>
            </a:r>
          </a:p>
          <a:p>
            <a:r>
              <a:rPr lang="en-GB" dirty="0"/>
              <a:t>Managers are supportive and understanding.</a:t>
            </a:r>
          </a:p>
          <a:p>
            <a:r>
              <a:rPr lang="en-GB" dirty="0"/>
              <a:t>Staff have a good work-life balance.</a:t>
            </a:r>
          </a:p>
          <a:p>
            <a:r>
              <a:rPr lang="en-GB" dirty="0"/>
              <a:t>Staff can develop their skills and knowledge.</a:t>
            </a:r>
          </a:p>
          <a:p>
            <a:r>
              <a:rPr lang="en-GB" dirty="0"/>
              <a:t>Leaders are committed to supporting the wellbeing of their staff.</a:t>
            </a:r>
          </a:p>
          <a:p>
            <a:r>
              <a:rPr lang="en-GB" dirty="0"/>
              <a:t>Staff are listened to and understood by their managers and colleagues.</a:t>
            </a:r>
          </a:p>
          <a:p>
            <a:r>
              <a:rPr lang="en-GB" dirty="0"/>
              <a:t>Leaders are committed to supporting staff wellbeing, the systems they have in place to collect and respond to feedback from staff, and the challenges they face in supporting staff wellbeing.</a:t>
            </a:r>
          </a:p>
          <a:p>
            <a:r>
              <a:rPr lang="en-GB" dirty="0"/>
              <a:t>Processes	Evidence that can demonstrate the following:</a:t>
            </a:r>
          </a:p>
          <a:p>
            <a:r>
              <a:rPr lang="en-GB" dirty="0"/>
              <a:t>The care service has a process for listening to and responding to staff feedback. Staff can submit their feedback at any time, there is a system in place to review staff feedback and develop recommendations for improvement.</a:t>
            </a:r>
          </a:p>
          <a:p>
            <a:r>
              <a:rPr lang="en-GB" dirty="0"/>
              <a:t>The service supports staff to meet with their manager to discuss their work and provide feedback. This is supported by Human Resource policies such as supervision and appraisal.</a:t>
            </a:r>
          </a:p>
          <a:p>
            <a:r>
              <a:rPr lang="en-GB" dirty="0"/>
              <a:t>The service provides staff with training, resources, tools and support to deliver person </a:t>
            </a:r>
            <a:r>
              <a:rPr lang="en-GB" dirty="0" err="1"/>
              <a:t>centered</a:t>
            </a:r>
            <a:r>
              <a:rPr lang="en-GB" dirty="0"/>
              <a:t> care. </a:t>
            </a:r>
          </a:p>
          <a:p>
            <a:r>
              <a:rPr lang="en-GB" dirty="0"/>
              <a:t>The service recognises and rewards staff for their contributions. Staff achievements and successes are celebrated </a:t>
            </a:r>
          </a:p>
          <a:p>
            <a:r>
              <a:rPr lang="en-GB" dirty="0"/>
              <a:t>The service has systems that provide staff with opportunities for professional development and advancement.</a:t>
            </a:r>
          </a:p>
          <a:p>
            <a:r>
              <a:rPr lang="en-GB" dirty="0"/>
              <a:t>The service creates a positive and supportive work environment where staff are valued and appreciated.</a:t>
            </a:r>
          </a:p>
          <a:p>
            <a:r>
              <a:rPr lang="en-GB" dirty="0"/>
              <a:t>Human resources process is available to support staff such as, flexible working, bereavement leave as examples. </a:t>
            </a:r>
          </a:p>
          <a:p>
            <a:r>
              <a:rPr lang="en-GB" dirty="0"/>
              <a:t>The service provides support for staff needing additional support such as talking therapies. </a:t>
            </a:r>
          </a:p>
          <a:p>
            <a:r>
              <a:rPr lang="en-GB" dirty="0"/>
              <a:t>Quality Statement: We value diversity in our workforce. We work towards an inclusive and fair culture by improving equality and equity for people who work for us.</a:t>
            </a:r>
          </a:p>
          <a:p>
            <a:r>
              <a:rPr lang="en-GB" dirty="0"/>
              <a:t>Evidence categories set by CQC	Specific evidence opportunities in line with the above.</a:t>
            </a:r>
          </a:p>
          <a:p>
            <a:r>
              <a:rPr lang="en-GB" dirty="0"/>
              <a:t>Feedback from staff and leaders	Evidence that can demonstrate the following:</a:t>
            </a:r>
          </a:p>
          <a:p>
            <a:r>
              <a:rPr lang="en-GB" dirty="0"/>
              <a:t>Staff are valued and respected. Their views are sought and used to develop any areas where improvement is needed.</a:t>
            </a:r>
          </a:p>
          <a:p>
            <a:r>
              <a:rPr lang="en-GB" dirty="0"/>
              <a:t>Staff have equality to progress in their careers.</a:t>
            </a:r>
          </a:p>
          <a:p>
            <a:r>
              <a:rPr lang="en-GB" dirty="0"/>
              <a:t>Staff are confident the service is committed to creating an inclusive and fair culture.</a:t>
            </a:r>
          </a:p>
          <a:p>
            <a:r>
              <a:rPr lang="en-GB" dirty="0"/>
              <a:t>All staff and leaders can raise concerns safely, these are appropriately listened to, investigated with feedback given.  </a:t>
            </a:r>
          </a:p>
          <a:p>
            <a:r>
              <a:rPr lang="en-GB" dirty="0"/>
              <a:t>There is a clear and transparent career progression framework. This framework is communicated to all staff and is used to guide decisions about promotions and other career development opportunities.</a:t>
            </a:r>
          </a:p>
          <a:p>
            <a:r>
              <a:rPr lang="en-GB" dirty="0"/>
              <a:t>Leaders value diversity in the workforce and to creating an inclusive and fair culture.</a:t>
            </a:r>
          </a:p>
          <a:p>
            <a:r>
              <a:rPr lang="en-GB" dirty="0"/>
              <a:t>Leaders are committed to creating a workplace where everyone is valued and respected, regardless of their background or circumstances.</a:t>
            </a:r>
          </a:p>
          <a:p>
            <a:r>
              <a:rPr lang="en-GB" dirty="0"/>
              <a:t>Processes	Evidence that can demonstrate the following:</a:t>
            </a:r>
          </a:p>
          <a:p>
            <a:r>
              <a:rPr lang="en-GB" dirty="0"/>
              <a:t>The service has a clear policy on equality, diversity and inclusion that meets legislative requirements. This policy is communicated to all staff and is upheld by all leaders and managers.</a:t>
            </a:r>
          </a:p>
          <a:p>
            <a:r>
              <a:rPr lang="en-GB" dirty="0"/>
              <a:t>The service has a workforce strategy that includes equality, diversity and inclusion. The strategy is monitored and evaluated to make sure that the service meets and progresses the strategy.  </a:t>
            </a:r>
          </a:p>
          <a:p>
            <a:r>
              <a:rPr lang="en-GB" dirty="0"/>
              <a:t>This service has processes to recruit and retain a more diverse workforce, or to provide training and support to staff on equality and diversity. This may include flexible working arrangements and reasonable adjustments. </a:t>
            </a:r>
          </a:p>
          <a:p>
            <a:r>
              <a:rPr lang="en-GB" dirty="0"/>
              <a:t>The service has a process in place for recording, investigating and responding to complaints of discrimination or harassment.</a:t>
            </a:r>
          </a:p>
          <a:p>
            <a:r>
              <a:rPr lang="en-GB" dirty="0"/>
              <a:t>The service collects data on the demographics of its workforce and uses this data to identify any areas where there is underrepresentation. The care service then takes steps to address these areas, such as by implementing targeted recruitment campaigns.</a:t>
            </a:r>
          </a:p>
          <a:p>
            <a:r>
              <a:rPr lang="en-GB" dirty="0"/>
              <a:t>Training is available and monitored to make sure that all staff understand their role to support equality, diversity and inclusion. </a:t>
            </a:r>
          </a:p>
          <a:p>
            <a:r>
              <a:rPr lang="en-GB" dirty="0"/>
              <a:t>The service has staff networks in place, such as a black, Asian, and minority ethnic (BAME) staff network, a LGBTQ+ staff network and a disability staff network as examples. </a:t>
            </a:r>
          </a:p>
          <a:p>
            <a:r>
              <a:rPr lang="en-GB" dirty="0"/>
              <a:t>Quality Statement: Learning, improvement and innovation. We focus on continuous learning, innovation and improvement across our organisation and the local system. We encourage creative ways of delivering equality of experience, outcome and quality of life for people. We actively contribute to safe, effective practice and research.</a:t>
            </a:r>
          </a:p>
          <a:p>
            <a:r>
              <a:rPr lang="en-GB" dirty="0"/>
              <a:t>Evidence categories set by CQC	Specific evidence opportunities in line with the above.</a:t>
            </a:r>
          </a:p>
          <a:p>
            <a:r>
              <a:rPr lang="en-GB" dirty="0"/>
              <a:t>Feedback from staff and leaders	Evidence that can demonstrate the following:</a:t>
            </a:r>
          </a:p>
          <a:p>
            <a:r>
              <a:rPr lang="en-GB" dirty="0"/>
              <a:t>Staff are supported to learn and develop and can put their learning into practice. They are provided with access to training and professional development opportunities, both internal and external.</a:t>
            </a:r>
          </a:p>
          <a:p>
            <a:r>
              <a:rPr lang="en-GB" dirty="0"/>
              <a:t>Staff are given the opportunity to be supportive of innovation and are committed to improving the quality of care.</a:t>
            </a:r>
          </a:p>
          <a:p>
            <a:r>
              <a:rPr lang="en-GB" dirty="0"/>
              <a:t>Staff are recognised and rewarded for their learning and development achievements. Celebrating and sharing the successes of staff who have implemented new ideas and innovations.</a:t>
            </a:r>
          </a:p>
          <a:p>
            <a:r>
              <a:rPr lang="en-GB" dirty="0"/>
              <a:t>Staff have the time and resources to develop and implement new ideas.</a:t>
            </a:r>
          </a:p>
          <a:p>
            <a:r>
              <a:rPr lang="en-GB" dirty="0"/>
              <a:t>Staff are that their organisation is committed to continuous improvement.</a:t>
            </a:r>
          </a:p>
          <a:p>
            <a:r>
              <a:rPr lang="en-GB" dirty="0"/>
              <a:t>Leaders have a strong culture of learning and improvement.</a:t>
            </a:r>
          </a:p>
          <a:p>
            <a:r>
              <a:rPr lang="en-GB" dirty="0"/>
              <a:t>Leaders can be innovative and forward-thinking.</a:t>
            </a:r>
          </a:p>
          <a:p>
            <a:r>
              <a:rPr lang="en-GB" dirty="0"/>
              <a:t>Leaders can make a positive contribution to safe, effective practice and research.</a:t>
            </a:r>
          </a:p>
          <a:p>
            <a:r>
              <a:rPr lang="en-GB" dirty="0"/>
              <a:t>Processes	Evidence that can demonstrate the following:</a:t>
            </a:r>
          </a:p>
          <a:p>
            <a:r>
              <a:rPr lang="en-GB" dirty="0"/>
              <a:t>The service has a clear and defined process for continuous learning, improvement, and innovation. This includes the allocation of resources to promote successful innovation.</a:t>
            </a:r>
          </a:p>
          <a:p>
            <a:r>
              <a:rPr lang="en-GB" dirty="0"/>
              <a:t>The service reviews its performance and outcomes. There are monitored improvement plans that are updated and shared. Quality initiatives are monitored to make sure that the improvements are embedded.</a:t>
            </a:r>
          </a:p>
          <a:p>
            <a:r>
              <a:rPr lang="en-GB" dirty="0"/>
              <a:t>The service has a clear and well-defined process for learning, improvement, and innovation. This includes a process for identifying, reviewing and approving new ideas. </a:t>
            </a:r>
          </a:p>
          <a:p>
            <a:r>
              <a:rPr lang="en-GB" dirty="0"/>
              <a:t>The service shares its learning with others and contributes to safe, effective practice and research.</a:t>
            </a:r>
          </a:p>
          <a:p>
            <a:r>
              <a:rPr lang="en-GB" dirty="0"/>
              <a:t>The service makes such it uses best practice guidance and any shared learning to improve quality. </a:t>
            </a:r>
          </a:p>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22</a:t>
            </a:fld>
            <a:endParaRPr lang="en-US"/>
          </a:p>
        </p:txBody>
      </p:sp>
    </p:spTree>
    <p:extLst>
      <p:ext uri="{BB962C8B-B14F-4D97-AF65-F5344CB8AC3E}">
        <p14:creationId xmlns:p14="http://schemas.microsoft.com/office/powerpoint/2010/main" val="3806967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23</a:t>
            </a:fld>
            <a:endParaRPr lang="en-US"/>
          </a:p>
        </p:txBody>
      </p:sp>
    </p:spTree>
    <p:extLst>
      <p:ext uri="{BB962C8B-B14F-4D97-AF65-F5344CB8AC3E}">
        <p14:creationId xmlns:p14="http://schemas.microsoft.com/office/powerpoint/2010/main" val="121102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bulletin: https://content.govdelivery.com/bulletins/gd/UKCQC-397786a?wgt_ref=UKCQC_WIDGET_3</a:t>
            </a:r>
          </a:p>
          <a:p>
            <a:r>
              <a:rPr lang="en-GB" dirty="0"/>
              <a:t>The above words were written as part of an introduction to Ian’s blog in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CAF7D-B2CE-6C42-A4CA-9D83CE82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985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24</a:t>
            </a:fld>
            <a:endParaRPr lang="en-US"/>
          </a:p>
        </p:txBody>
      </p:sp>
    </p:spTree>
    <p:extLst>
      <p:ext uri="{BB962C8B-B14F-4D97-AF65-F5344CB8AC3E}">
        <p14:creationId xmlns:p14="http://schemas.microsoft.com/office/powerpoint/2010/main" val="643448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25</a:t>
            </a:fld>
            <a:endParaRPr lang="en-US"/>
          </a:p>
        </p:txBody>
      </p:sp>
    </p:spTree>
    <p:extLst>
      <p:ext uri="{BB962C8B-B14F-4D97-AF65-F5344CB8AC3E}">
        <p14:creationId xmlns:p14="http://schemas.microsoft.com/office/powerpoint/2010/main" val="3724651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26</a:t>
            </a:fld>
            <a:endParaRPr lang="en-US"/>
          </a:p>
        </p:txBody>
      </p:sp>
    </p:spTree>
    <p:extLst>
      <p:ext uri="{BB962C8B-B14F-4D97-AF65-F5344CB8AC3E}">
        <p14:creationId xmlns:p14="http://schemas.microsoft.com/office/powerpoint/2010/main" val="2058059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479128-CD4F-4A1C-99CD-E5938AFE1D01}" type="slidenum">
              <a:rPr lang="en-GB" smtClean="0"/>
              <a:t>27</a:t>
            </a:fld>
            <a:endParaRPr lang="en-GB"/>
          </a:p>
        </p:txBody>
      </p:sp>
    </p:spTree>
    <p:extLst>
      <p:ext uri="{BB962C8B-B14F-4D97-AF65-F5344CB8AC3E}">
        <p14:creationId xmlns:p14="http://schemas.microsoft.com/office/powerpoint/2010/main" val="121629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bulletin: https://content.govdelivery.com/bulletins/gd/UKCQC-397786a?wgt_ref=UKCQC_WIDGET_3</a:t>
            </a:r>
          </a:p>
          <a:p>
            <a:r>
              <a:rPr lang="en-GB" dirty="0"/>
              <a:t>The above words were written as part of an introduction to Ian’s blog in the previous slide.</a:t>
            </a:r>
          </a:p>
        </p:txBody>
      </p:sp>
      <p:sp>
        <p:nvSpPr>
          <p:cNvPr id="4" name="Slide Number Placeholder 3"/>
          <p:cNvSpPr>
            <a:spLocks noGrp="1"/>
          </p:cNvSpPr>
          <p:nvPr>
            <p:ph type="sldNum" sz="quarter" idx="5"/>
          </p:nvPr>
        </p:nvSpPr>
        <p:spPr/>
        <p:txBody>
          <a:bodyPr/>
          <a:lstStyle/>
          <a:p>
            <a:fld id="{8F4CAF7D-B2CE-6C42-A4CA-9D83CE827112}" type="slidenum">
              <a:rPr lang="en-US" smtClean="0"/>
              <a:t>4</a:t>
            </a:fld>
            <a:endParaRPr lang="en-US"/>
          </a:p>
        </p:txBody>
      </p:sp>
    </p:spTree>
    <p:extLst>
      <p:ext uri="{BB962C8B-B14F-4D97-AF65-F5344CB8AC3E}">
        <p14:creationId xmlns:p14="http://schemas.microsoft.com/office/powerpoint/2010/main" val="117606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5</a:t>
            </a:fld>
            <a:endParaRPr lang="en-US"/>
          </a:p>
        </p:txBody>
      </p:sp>
    </p:spTree>
    <p:extLst>
      <p:ext uri="{BB962C8B-B14F-4D97-AF65-F5344CB8AC3E}">
        <p14:creationId xmlns:p14="http://schemas.microsoft.com/office/powerpoint/2010/main" val="741120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6</a:t>
            </a:fld>
            <a:endParaRPr lang="en-US"/>
          </a:p>
        </p:txBody>
      </p:sp>
    </p:spTree>
    <p:extLst>
      <p:ext uri="{BB962C8B-B14F-4D97-AF65-F5344CB8AC3E}">
        <p14:creationId xmlns:p14="http://schemas.microsoft.com/office/powerpoint/2010/main" val="121524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CAF7D-B2CE-6C42-A4CA-9D83CE82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4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11</a:t>
            </a:fld>
            <a:endParaRPr lang="en-US"/>
          </a:p>
        </p:txBody>
      </p:sp>
    </p:spTree>
    <p:extLst>
      <p:ext uri="{BB962C8B-B14F-4D97-AF65-F5344CB8AC3E}">
        <p14:creationId xmlns:p14="http://schemas.microsoft.com/office/powerpoint/2010/main" val="230637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CAF7D-B2CE-6C42-A4CA-9D83CE827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03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F4CAF7D-B2CE-6C42-A4CA-9D83CE827112}" type="slidenum">
              <a:rPr lang="en-US" smtClean="0"/>
              <a:t>13</a:t>
            </a:fld>
            <a:endParaRPr lang="en-US"/>
          </a:p>
        </p:txBody>
      </p:sp>
    </p:spTree>
    <p:extLst>
      <p:ext uri="{BB962C8B-B14F-4D97-AF65-F5344CB8AC3E}">
        <p14:creationId xmlns:p14="http://schemas.microsoft.com/office/powerpoint/2010/main" val="1184301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A person sitting at a desk&#10;&#10;Description automatically generated with medium confidence">
            <a:extLst>
              <a:ext uri="{FF2B5EF4-FFF2-40B4-BE49-F238E27FC236}">
                <a16:creationId xmlns:a16="http://schemas.microsoft.com/office/drawing/2014/main" id="{7B95F79E-DFF8-EA23-FEE8-D50B3B982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09" y="-11164"/>
            <a:ext cx="12221214" cy="6869164"/>
          </a:xfrm>
          <a:prstGeom prst="rect">
            <a:avLst/>
          </a:prstGeom>
        </p:spPr>
      </p:pic>
      <p:sp>
        <p:nvSpPr>
          <p:cNvPr id="10" name="Text Placeholder 9">
            <a:extLst>
              <a:ext uri="{FF2B5EF4-FFF2-40B4-BE49-F238E27FC236}">
                <a16:creationId xmlns:a16="http://schemas.microsoft.com/office/drawing/2014/main" id="{164CBEF4-6572-E11C-E46C-6E763756C111}"/>
              </a:ext>
            </a:extLst>
          </p:cNvPr>
          <p:cNvSpPr>
            <a:spLocks noGrp="1"/>
          </p:cNvSpPr>
          <p:nvPr>
            <p:ph type="body" sz="quarter" idx="10" hasCustomPrompt="1"/>
          </p:nvPr>
        </p:nvSpPr>
        <p:spPr>
          <a:xfrm>
            <a:off x="781050" y="2173148"/>
            <a:ext cx="4830763" cy="1584325"/>
          </a:xfrm>
        </p:spPr>
        <p:txBody>
          <a:bodyPr>
            <a:normAutofit/>
          </a:bodyPr>
          <a:lstStyle>
            <a:lvl1pPr marL="0" indent="0">
              <a:buNone/>
              <a:defRPr sz="4900" b="1" i="0">
                <a:solidFill>
                  <a:schemeClr val="bg1"/>
                </a:solidFill>
                <a:latin typeface="Avenir Next LT Pro" panose="020F0502020204030204" pitchFamily="34" charset="0"/>
              </a:defRPr>
            </a:lvl1pPr>
          </a:lstStyle>
          <a:p>
            <a:pPr lvl="0"/>
            <a:r>
              <a:rPr lang="en-GB" dirty="0"/>
              <a:t>Enter heading text here</a:t>
            </a:r>
            <a:endParaRPr lang="en-US" dirty="0"/>
          </a:p>
        </p:txBody>
      </p:sp>
      <p:sp>
        <p:nvSpPr>
          <p:cNvPr id="11" name="Text Placeholder 9">
            <a:extLst>
              <a:ext uri="{FF2B5EF4-FFF2-40B4-BE49-F238E27FC236}">
                <a16:creationId xmlns:a16="http://schemas.microsoft.com/office/drawing/2014/main" id="{44B48046-3E71-F330-8708-CC6F463EF6F2}"/>
              </a:ext>
            </a:extLst>
          </p:cNvPr>
          <p:cNvSpPr>
            <a:spLocks noGrp="1"/>
          </p:cNvSpPr>
          <p:nvPr>
            <p:ph type="body" sz="quarter" idx="11" hasCustomPrompt="1"/>
          </p:nvPr>
        </p:nvSpPr>
        <p:spPr>
          <a:xfrm>
            <a:off x="781051" y="3794130"/>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1088436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lumn Bullet Point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773654"/>
            <a:ext cx="4647852"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p>
        </p:txBody>
      </p:sp>
      <p:sp>
        <p:nvSpPr>
          <p:cNvPr id="21" name="Text Placeholder 9">
            <a:extLst>
              <a:ext uri="{FF2B5EF4-FFF2-40B4-BE49-F238E27FC236}">
                <a16:creationId xmlns:a16="http://schemas.microsoft.com/office/drawing/2014/main" id="{A2B561A9-E533-179F-B191-92F635AA0E14}"/>
              </a:ext>
            </a:extLst>
          </p:cNvPr>
          <p:cNvSpPr>
            <a:spLocks noGrp="1"/>
          </p:cNvSpPr>
          <p:nvPr>
            <p:ph type="body" sz="quarter" idx="15" hasCustomPrompt="1"/>
          </p:nvPr>
        </p:nvSpPr>
        <p:spPr>
          <a:xfrm>
            <a:off x="6542968" y="1773654"/>
            <a:ext cx="4647851" cy="4373325"/>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2B2A29"/>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2" name="Vertical Text Placeholder 13">
            <a:extLst>
              <a:ext uri="{FF2B5EF4-FFF2-40B4-BE49-F238E27FC236}">
                <a16:creationId xmlns:a16="http://schemas.microsoft.com/office/drawing/2014/main" id="{0DFE2606-54D0-93E6-05FB-70C68A384356}"/>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103D8A5E-DAFE-2B57-5C59-EF41D7058C10}"/>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131182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Collumn Bullet Point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21" name="Text Placeholder 9">
            <a:extLst>
              <a:ext uri="{FF2B5EF4-FFF2-40B4-BE49-F238E27FC236}">
                <a16:creationId xmlns:a16="http://schemas.microsoft.com/office/drawing/2014/main" id="{A2B561A9-E533-179F-B191-92F635AA0E14}"/>
              </a:ext>
            </a:extLst>
          </p:cNvPr>
          <p:cNvSpPr>
            <a:spLocks noGrp="1"/>
          </p:cNvSpPr>
          <p:nvPr>
            <p:ph type="body" sz="quarter" idx="15" hasCustomPrompt="1"/>
          </p:nvPr>
        </p:nvSpPr>
        <p:spPr>
          <a:xfrm>
            <a:off x="6542968" y="1773654"/>
            <a:ext cx="4647851" cy="4373325"/>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2B2A29"/>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2" name="Vertical Text Placeholder 13">
            <a:extLst>
              <a:ext uri="{FF2B5EF4-FFF2-40B4-BE49-F238E27FC236}">
                <a16:creationId xmlns:a16="http://schemas.microsoft.com/office/drawing/2014/main" id="{0DFE2606-54D0-93E6-05FB-70C68A384356}"/>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103D8A5E-DAFE-2B57-5C59-EF41D7058C10}"/>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4" name="Text Placeholder 9">
            <a:extLst>
              <a:ext uri="{FF2B5EF4-FFF2-40B4-BE49-F238E27FC236}">
                <a16:creationId xmlns:a16="http://schemas.microsoft.com/office/drawing/2014/main" id="{1C1DEC80-C86A-D022-8A1F-C8F31D96D2DB}"/>
              </a:ext>
            </a:extLst>
          </p:cNvPr>
          <p:cNvSpPr>
            <a:spLocks noGrp="1"/>
          </p:cNvSpPr>
          <p:nvPr>
            <p:ph type="body" sz="quarter" idx="16" hasCustomPrompt="1"/>
          </p:nvPr>
        </p:nvSpPr>
        <p:spPr>
          <a:xfrm>
            <a:off x="1134389" y="1773654"/>
            <a:ext cx="4647851" cy="4373325"/>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2B2A29"/>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Tree>
    <p:extLst>
      <p:ext uri="{BB962C8B-B14F-4D97-AF65-F5344CB8AC3E}">
        <p14:creationId xmlns:p14="http://schemas.microsoft.com/office/powerpoint/2010/main" val="176202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lumn Info Container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3" name="Picture 2">
            <a:extLst>
              <a:ext uri="{FF2B5EF4-FFF2-40B4-BE49-F238E27FC236}">
                <a16:creationId xmlns:a16="http://schemas.microsoft.com/office/drawing/2014/main" id="{4886319D-1C56-3DB5-2C40-08A429F9D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868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2"/>
            <a:ext cx="4030127" cy="1316017"/>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Three column and two information containers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2492896"/>
            <a:ext cx="4030127" cy="3654083"/>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p:txBody>
      </p:sp>
      <p:sp>
        <p:nvSpPr>
          <p:cNvPr id="4" name="Rounded Rectangle 3">
            <a:extLst>
              <a:ext uri="{FF2B5EF4-FFF2-40B4-BE49-F238E27FC236}">
                <a16:creationId xmlns:a16="http://schemas.microsoft.com/office/drawing/2014/main" id="{6CB3119D-C377-6D93-7232-8A3D833626DD}"/>
              </a:ext>
            </a:extLst>
          </p:cNvPr>
          <p:cNvSpPr/>
          <p:nvPr userDrawn="1"/>
        </p:nvSpPr>
        <p:spPr>
          <a:xfrm>
            <a:off x="5650144" y="672821"/>
            <a:ext cx="2966136" cy="5479200"/>
          </a:xfrm>
          <a:prstGeom prst="roundRect">
            <a:avLst/>
          </a:prstGeom>
          <a:solidFill>
            <a:schemeClr val="bg1"/>
          </a:solidFill>
          <a:ln w="28575">
            <a:solidFill>
              <a:srgbClr val="DA1E7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7822D499-368F-031E-8784-E9BC23C2E4E1}"/>
              </a:ext>
            </a:extLst>
          </p:cNvPr>
          <p:cNvSpPr>
            <a:spLocks noGrp="1"/>
          </p:cNvSpPr>
          <p:nvPr>
            <p:ph type="body" sz="quarter" idx="14" hasCustomPrompt="1"/>
          </p:nvPr>
        </p:nvSpPr>
        <p:spPr>
          <a:xfrm>
            <a:off x="5939473" y="1226094"/>
            <a:ext cx="2541411" cy="720079"/>
          </a:xfrm>
        </p:spPr>
        <p:txBody>
          <a:bodyPr>
            <a:normAutofit/>
          </a:bodyPr>
          <a:lstStyle>
            <a:lvl1pPr marL="0" indent="0">
              <a:buNone/>
              <a:defRPr sz="2400" b="1" i="0">
                <a:solidFill>
                  <a:srgbClr val="373635"/>
                </a:solidFill>
                <a:latin typeface="Avenir Next LT Pro" panose="020B0504020202020204" pitchFamily="34" charset="77"/>
              </a:defRPr>
            </a:lvl1pPr>
          </a:lstStyle>
          <a:p>
            <a:pPr lvl="0"/>
            <a:r>
              <a:rPr lang="en-GB" dirty="0"/>
              <a:t>Information container</a:t>
            </a:r>
            <a:endParaRPr lang="en-US" dirty="0"/>
          </a:p>
        </p:txBody>
      </p:sp>
      <p:sp>
        <p:nvSpPr>
          <p:cNvPr id="7" name="Text Placeholder 9">
            <a:extLst>
              <a:ext uri="{FF2B5EF4-FFF2-40B4-BE49-F238E27FC236}">
                <a16:creationId xmlns:a16="http://schemas.microsoft.com/office/drawing/2014/main" id="{EE809C74-8D30-046A-2007-C21E093EE1F1}"/>
              </a:ext>
            </a:extLst>
          </p:cNvPr>
          <p:cNvSpPr>
            <a:spLocks noGrp="1"/>
          </p:cNvSpPr>
          <p:nvPr>
            <p:ph type="body" sz="quarter" idx="15" hasCustomPrompt="1"/>
          </p:nvPr>
        </p:nvSpPr>
        <p:spPr>
          <a:xfrm>
            <a:off x="5939473" y="2132856"/>
            <a:ext cx="2453879" cy="3654083"/>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373635"/>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m</a:t>
            </a:r>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p:txBody>
      </p:sp>
      <p:sp>
        <p:nvSpPr>
          <p:cNvPr id="9" name="Rounded Rectangle 8">
            <a:extLst>
              <a:ext uri="{FF2B5EF4-FFF2-40B4-BE49-F238E27FC236}">
                <a16:creationId xmlns:a16="http://schemas.microsoft.com/office/drawing/2014/main" id="{5962EC46-630E-228C-BD96-3A5FE847E026}"/>
              </a:ext>
            </a:extLst>
          </p:cNvPr>
          <p:cNvSpPr/>
          <p:nvPr userDrawn="1"/>
        </p:nvSpPr>
        <p:spPr>
          <a:xfrm>
            <a:off x="8969416" y="672821"/>
            <a:ext cx="2966136" cy="5479200"/>
          </a:xfrm>
          <a:prstGeom prst="roundRect">
            <a:avLst/>
          </a:prstGeom>
          <a:solidFill>
            <a:schemeClr val="bg1"/>
          </a:solidFill>
          <a:ln w="28575">
            <a:solidFill>
              <a:srgbClr val="FF8D1E"/>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1" name="Text Placeholder 9">
            <a:extLst>
              <a:ext uri="{FF2B5EF4-FFF2-40B4-BE49-F238E27FC236}">
                <a16:creationId xmlns:a16="http://schemas.microsoft.com/office/drawing/2014/main" id="{9BCE4313-20BA-AE4B-05D4-57A6D7C447A0}"/>
              </a:ext>
            </a:extLst>
          </p:cNvPr>
          <p:cNvSpPr>
            <a:spLocks noGrp="1"/>
          </p:cNvSpPr>
          <p:nvPr>
            <p:ph type="body" sz="quarter" idx="16" hasCustomPrompt="1"/>
          </p:nvPr>
        </p:nvSpPr>
        <p:spPr>
          <a:xfrm>
            <a:off x="9258745" y="1226094"/>
            <a:ext cx="2541411" cy="720079"/>
          </a:xfrm>
        </p:spPr>
        <p:txBody>
          <a:bodyPr>
            <a:normAutofit/>
          </a:bodyPr>
          <a:lstStyle>
            <a:lvl1pPr marL="0" indent="0">
              <a:buNone/>
              <a:defRPr sz="2400" b="1" i="0">
                <a:solidFill>
                  <a:srgbClr val="373635"/>
                </a:solidFill>
                <a:latin typeface="Avenir Next LT Pro" panose="020B0504020202020204" pitchFamily="34" charset="77"/>
              </a:defRPr>
            </a:lvl1pPr>
          </a:lstStyle>
          <a:p>
            <a:pPr lvl="0"/>
            <a:r>
              <a:rPr lang="en-GB" dirty="0"/>
              <a:t>Information container</a:t>
            </a:r>
            <a:endParaRPr lang="en-US" dirty="0"/>
          </a:p>
        </p:txBody>
      </p:sp>
      <p:sp>
        <p:nvSpPr>
          <p:cNvPr id="12" name="Text Placeholder 9">
            <a:extLst>
              <a:ext uri="{FF2B5EF4-FFF2-40B4-BE49-F238E27FC236}">
                <a16:creationId xmlns:a16="http://schemas.microsoft.com/office/drawing/2014/main" id="{3B3EC00C-2F5D-674E-9157-5313CDC52BA2}"/>
              </a:ext>
            </a:extLst>
          </p:cNvPr>
          <p:cNvSpPr>
            <a:spLocks noGrp="1"/>
          </p:cNvSpPr>
          <p:nvPr>
            <p:ph type="body" sz="quarter" idx="17" hasCustomPrompt="1"/>
          </p:nvPr>
        </p:nvSpPr>
        <p:spPr>
          <a:xfrm>
            <a:off x="9246852" y="2158110"/>
            <a:ext cx="2453879" cy="3654083"/>
          </a:xfrm>
        </p:spPr>
        <p:txBody>
          <a:bodyPr>
            <a:noAutofit/>
          </a:bodyPr>
          <a:lstStyle>
            <a:lvl1pPr marL="285750" indent="-285750">
              <a:lnSpc>
                <a:spcPct val="100000"/>
              </a:lnSpc>
              <a:spcBef>
                <a:spcPts val="0"/>
              </a:spcBef>
              <a:spcAft>
                <a:spcPts val="2400"/>
              </a:spcAft>
              <a:buFont typeface="Arial" panose="020B0604020202020204" pitchFamily="34" charset="0"/>
              <a:buChar char="•"/>
              <a:defRPr sz="1300" b="0" i="0">
                <a:solidFill>
                  <a:srgbClr val="373635"/>
                </a:solidFill>
                <a:latin typeface="Avenir Next LT Pro" panose="020B0504020202020204" pitchFamily="34" charset="77"/>
              </a:defRPr>
            </a:lvl1pPr>
          </a:lstStyle>
          <a:p>
            <a:pPr lvl="0"/>
            <a:r>
              <a:rPr lang="en-GB" dirty="0" err="1"/>
              <a:t>Mrat</a:t>
            </a:r>
            <a:r>
              <a:rPr lang="en-GB" dirty="0"/>
              <a:t> </a:t>
            </a:r>
            <a:r>
              <a:rPr lang="en-GB" dirty="0" err="1"/>
              <a:t>volutpat</a:t>
            </a:r>
            <a:r>
              <a:rPr lang="en-GB" dirty="0"/>
              <a:t>. Ut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a:t>
            </a:r>
            <a:r>
              <a:rPr lang="en-GB" dirty="0" err="1"/>
              <a:t>exerci</a:t>
            </a:r>
            <a:r>
              <a:rPr lang="en-GB" dirty="0"/>
              <a:t> </a:t>
            </a:r>
            <a:r>
              <a:rPr lang="en-GB" dirty="0" err="1"/>
              <a:t>tation</a:t>
            </a:r>
            <a:endParaRPr lang="en-GB" dirty="0"/>
          </a:p>
          <a:p>
            <a:pPr lvl="0"/>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a:p>
            <a:pPr lvl="0"/>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m</a:t>
            </a:r>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GB" dirty="0"/>
              <a:t>autem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endParaRPr lang="en-GB" dirty="0"/>
          </a:p>
        </p:txBody>
      </p:sp>
      <p:sp>
        <p:nvSpPr>
          <p:cNvPr id="2" name="Vertical Text Placeholder 13">
            <a:extLst>
              <a:ext uri="{FF2B5EF4-FFF2-40B4-BE49-F238E27FC236}">
                <a16:creationId xmlns:a16="http://schemas.microsoft.com/office/drawing/2014/main" id="{C71B8E3A-ED6A-6932-385F-FA51D563EA87}"/>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5" name="Slide Number Placeholder 6">
            <a:extLst>
              <a:ext uri="{FF2B5EF4-FFF2-40B4-BE49-F238E27FC236}">
                <a16:creationId xmlns:a16="http://schemas.microsoft.com/office/drawing/2014/main" id="{9E8525C8-26C8-A1FD-BF1D-C75CDDAD9214}"/>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1912928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shots and Job Role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Example of how to crop headshots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8" y="1559650"/>
            <a:ext cx="9862775" cy="428008"/>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Picture Placeholder 2">
            <a:extLst>
              <a:ext uri="{FF2B5EF4-FFF2-40B4-BE49-F238E27FC236}">
                <a16:creationId xmlns:a16="http://schemas.microsoft.com/office/drawing/2014/main" id="{D2A673FE-D1F9-E278-62B3-C545A53ECD99}"/>
              </a:ext>
            </a:extLst>
          </p:cNvPr>
          <p:cNvSpPr>
            <a:spLocks noGrp="1"/>
          </p:cNvSpPr>
          <p:nvPr>
            <p:ph type="pic" sz="quarter" idx="14" hasCustomPrompt="1"/>
          </p:nvPr>
        </p:nvSpPr>
        <p:spPr>
          <a:xfrm>
            <a:off x="1793783" y="2492896"/>
            <a:ext cx="1663700" cy="1663700"/>
          </a:xfrm>
          <a:prstGeom prst="ellipse">
            <a:avLst/>
          </a:prstGeom>
        </p:spPr>
        <p:txBody>
          <a:bodyPr>
            <a:noAutofit/>
          </a:bodyPr>
          <a:lstStyle>
            <a:lvl1pPr marL="0" indent="0">
              <a:buNone/>
              <a:defRPr sz="1400"/>
            </a:lvl1pPr>
          </a:lstStyle>
          <a:p>
            <a:r>
              <a:rPr lang="en-US" dirty="0"/>
              <a:t>Click to add picture</a:t>
            </a:r>
          </a:p>
        </p:txBody>
      </p:sp>
      <p:sp>
        <p:nvSpPr>
          <p:cNvPr id="11" name="Text Placeholder 10">
            <a:extLst>
              <a:ext uri="{FF2B5EF4-FFF2-40B4-BE49-F238E27FC236}">
                <a16:creationId xmlns:a16="http://schemas.microsoft.com/office/drawing/2014/main" id="{46CF2BDF-126E-80B4-B57F-3AC4ACD17720}"/>
              </a:ext>
            </a:extLst>
          </p:cNvPr>
          <p:cNvSpPr>
            <a:spLocks noGrp="1"/>
          </p:cNvSpPr>
          <p:nvPr>
            <p:ph type="body" sz="quarter" idx="17" hasCustomPrompt="1"/>
          </p:nvPr>
        </p:nvSpPr>
        <p:spPr>
          <a:xfrm>
            <a:off x="1674237" y="4272072"/>
            <a:ext cx="1903858" cy="230187"/>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name here</a:t>
            </a:r>
            <a:endParaRPr lang="en-US" dirty="0"/>
          </a:p>
        </p:txBody>
      </p:sp>
      <p:sp>
        <p:nvSpPr>
          <p:cNvPr id="12" name="Text Placeholder 10">
            <a:extLst>
              <a:ext uri="{FF2B5EF4-FFF2-40B4-BE49-F238E27FC236}">
                <a16:creationId xmlns:a16="http://schemas.microsoft.com/office/drawing/2014/main" id="{D04A1E3D-60AC-9F1F-20E5-6D5823675877}"/>
              </a:ext>
            </a:extLst>
          </p:cNvPr>
          <p:cNvSpPr>
            <a:spLocks noGrp="1"/>
          </p:cNvSpPr>
          <p:nvPr>
            <p:ph type="body" sz="quarter" idx="18" hasCustomPrompt="1"/>
          </p:nvPr>
        </p:nvSpPr>
        <p:spPr>
          <a:xfrm>
            <a:off x="1602229" y="4610400"/>
            <a:ext cx="2047874" cy="230187"/>
          </a:xfrm>
        </p:spPr>
        <p:txBody>
          <a:bodyPr>
            <a:noAutofit/>
          </a:bodyPr>
          <a:lstStyle>
            <a:lvl1pPr marL="0" indent="0" algn="ctr">
              <a:buNone/>
              <a:defRPr sz="1600" b="1" i="0">
                <a:solidFill>
                  <a:srgbClr val="2B2A29"/>
                </a:solidFill>
                <a:latin typeface="Avenir Next LT Pro" panose="020B0504020202020204" pitchFamily="34" charset="77"/>
              </a:defRPr>
            </a:lvl1pPr>
          </a:lstStyle>
          <a:p>
            <a:pPr lvl="0"/>
            <a:r>
              <a:rPr lang="en-GB" dirty="0"/>
              <a:t>Enter job title here</a:t>
            </a:r>
            <a:endParaRPr lang="en-US" dirty="0"/>
          </a:p>
        </p:txBody>
      </p:sp>
      <p:sp>
        <p:nvSpPr>
          <p:cNvPr id="16" name="Text Placeholder 9">
            <a:extLst>
              <a:ext uri="{FF2B5EF4-FFF2-40B4-BE49-F238E27FC236}">
                <a16:creationId xmlns:a16="http://schemas.microsoft.com/office/drawing/2014/main" id="{FA6D8A7C-FFEB-9169-E332-490F55EAD381}"/>
              </a:ext>
            </a:extLst>
          </p:cNvPr>
          <p:cNvSpPr>
            <a:spLocks noGrp="1"/>
          </p:cNvSpPr>
          <p:nvPr>
            <p:ph type="body" sz="quarter" idx="19" hasCustomPrompt="1"/>
          </p:nvPr>
        </p:nvSpPr>
        <p:spPr>
          <a:xfrm>
            <a:off x="1170181" y="4973712"/>
            <a:ext cx="2888288" cy="1016630"/>
          </a:xfrm>
        </p:spPr>
        <p:txBody>
          <a:bodyPr>
            <a:noAutofit/>
          </a:bodyPr>
          <a:lstStyle>
            <a:lvl1pPr marL="0" indent="0" algn="ctr">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17" name="Text Placeholder 10">
            <a:extLst>
              <a:ext uri="{FF2B5EF4-FFF2-40B4-BE49-F238E27FC236}">
                <a16:creationId xmlns:a16="http://schemas.microsoft.com/office/drawing/2014/main" id="{276C087C-E432-3076-5307-EE2AF77DAEAD}"/>
              </a:ext>
            </a:extLst>
          </p:cNvPr>
          <p:cNvSpPr>
            <a:spLocks noGrp="1"/>
          </p:cNvSpPr>
          <p:nvPr>
            <p:ph type="body" sz="quarter" idx="20" hasCustomPrompt="1"/>
          </p:nvPr>
        </p:nvSpPr>
        <p:spPr>
          <a:xfrm>
            <a:off x="5489037" y="4272072"/>
            <a:ext cx="1903858" cy="230187"/>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name here</a:t>
            </a:r>
            <a:endParaRPr lang="en-US" dirty="0"/>
          </a:p>
        </p:txBody>
      </p:sp>
      <p:sp>
        <p:nvSpPr>
          <p:cNvPr id="22" name="Text Placeholder 10">
            <a:extLst>
              <a:ext uri="{FF2B5EF4-FFF2-40B4-BE49-F238E27FC236}">
                <a16:creationId xmlns:a16="http://schemas.microsoft.com/office/drawing/2014/main" id="{90284B70-CCE0-09E2-86DB-FC1FDB04655A}"/>
              </a:ext>
            </a:extLst>
          </p:cNvPr>
          <p:cNvSpPr>
            <a:spLocks noGrp="1"/>
          </p:cNvSpPr>
          <p:nvPr>
            <p:ph type="body" sz="quarter" idx="21" hasCustomPrompt="1"/>
          </p:nvPr>
        </p:nvSpPr>
        <p:spPr>
          <a:xfrm>
            <a:off x="5417029" y="4610400"/>
            <a:ext cx="2047874" cy="230187"/>
          </a:xfrm>
        </p:spPr>
        <p:txBody>
          <a:bodyPr>
            <a:noAutofit/>
          </a:bodyPr>
          <a:lstStyle>
            <a:lvl1pPr marL="0" indent="0" algn="ctr">
              <a:buNone/>
              <a:defRPr sz="1600" b="1" i="0">
                <a:solidFill>
                  <a:srgbClr val="2B2A29"/>
                </a:solidFill>
                <a:latin typeface="Avenir Next LT Pro" panose="020B0504020202020204" pitchFamily="34" charset="77"/>
              </a:defRPr>
            </a:lvl1pPr>
          </a:lstStyle>
          <a:p>
            <a:pPr lvl="0"/>
            <a:r>
              <a:rPr lang="en-GB" dirty="0"/>
              <a:t>Enter job title here</a:t>
            </a:r>
            <a:endParaRPr lang="en-US" dirty="0"/>
          </a:p>
        </p:txBody>
      </p:sp>
      <p:sp>
        <p:nvSpPr>
          <p:cNvPr id="23" name="Text Placeholder 9">
            <a:extLst>
              <a:ext uri="{FF2B5EF4-FFF2-40B4-BE49-F238E27FC236}">
                <a16:creationId xmlns:a16="http://schemas.microsoft.com/office/drawing/2014/main" id="{302493B5-CDD8-4498-7292-D4BABB0B6252}"/>
              </a:ext>
            </a:extLst>
          </p:cNvPr>
          <p:cNvSpPr>
            <a:spLocks noGrp="1"/>
          </p:cNvSpPr>
          <p:nvPr>
            <p:ph type="body" sz="quarter" idx="22" hasCustomPrompt="1"/>
          </p:nvPr>
        </p:nvSpPr>
        <p:spPr>
          <a:xfrm>
            <a:off x="4984981" y="4973712"/>
            <a:ext cx="2888288" cy="1016630"/>
          </a:xfrm>
        </p:spPr>
        <p:txBody>
          <a:bodyPr>
            <a:noAutofit/>
          </a:bodyPr>
          <a:lstStyle>
            <a:lvl1pPr marL="0" indent="0" algn="ctr">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4" name="Text Placeholder 10">
            <a:extLst>
              <a:ext uri="{FF2B5EF4-FFF2-40B4-BE49-F238E27FC236}">
                <a16:creationId xmlns:a16="http://schemas.microsoft.com/office/drawing/2014/main" id="{40CD65EA-279A-95AB-D5B9-CB4F4B35C74F}"/>
              </a:ext>
            </a:extLst>
          </p:cNvPr>
          <p:cNvSpPr>
            <a:spLocks noGrp="1"/>
          </p:cNvSpPr>
          <p:nvPr>
            <p:ph type="body" sz="quarter" idx="23" hasCustomPrompt="1"/>
          </p:nvPr>
        </p:nvSpPr>
        <p:spPr>
          <a:xfrm>
            <a:off x="9228656" y="4272072"/>
            <a:ext cx="1903858" cy="230187"/>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name here</a:t>
            </a:r>
            <a:endParaRPr lang="en-US" dirty="0"/>
          </a:p>
        </p:txBody>
      </p:sp>
      <p:sp>
        <p:nvSpPr>
          <p:cNvPr id="25" name="Text Placeholder 10">
            <a:extLst>
              <a:ext uri="{FF2B5EF4-FFF2-40B4-BE49-F238E27FC236}">
                <a16:creationId xmlns:a16="http://schemas.microsoft.com/office/drawing/2014/main" id="{B4ED70C9-E0A9-C0F7-005A-14048EE3554E}"/>
              </a:ext>
            </a:extLst>
          </p:cNvPr>
          <p:cNvSpPr>
            <a:spLocks noGrp="1"/>
          </p:cNvSpPr>
          <p:nvPr>
            <p:ph type="body" sz="quarter" idx="24" hasCustomPrompt="1"/>
          </p:nvPr>
        </p:nvSpPr>
        <p:spPr>
          <a:xfrm>
            <a:off x="9156648" y="4610400"/>
            <a:ext cx="2047874" cy="230187"/>
          </a:xfrm>
        </p:spPr>
        <p:txBody>
          <a:bodyPr>
            <a:noAutofit/>
          </a:bodyPr>
          <a:lstStyle>
            <a:lvl1pPr marL="0" indent="0" algn="ctr">
              <a:buNone/>
              <a:defRPr sz="1600" b="1" i="0">
                <a:solidFill>
                  <a:srgbClr val="2B2A29"/>
                </a:solidFill>
                <a:latin typeface="Avenir Next LT Pro" panose="020B0504020202020204" pitchFamily="34" charset="77"/>
              </a:defRPr>
            </a:lvl1pPr>
          </a:lstStyle>
          <a:p>
            <a:pPr lvl="0"/>
            <a:r>
              <a:rPr lang="en-GB" dirty="0"/>
              <a:t>Enter job title here</a:t>
            </a:r>
            <a:endParaRPr lang="en-US" dirty="0"/>
          </a:p>
        </p:txBody>
      </p:sp>
      <p:sp>
        <p:nvSpPr>
          <p:cNvPr id="26" name="Text Placeholder 9">
            <a:extLst>
              <a:ext uri="{FF2B5EF4-FFF2-40B4-BE49-F238E27FC236}">
                <a16:creationId xmlns:a16="http://schemas.microsoft.com/office/drawing/2014/main" id="{7B42B94A-A59C-0A81-9122-1E7459554040}"/>
              </a:ext>
            </a:extLst>
          </p:cNvPr>
          <p:cNvSpPr>
            <a:spLocks noGrp="1"/>
          </p:cNvSpPr>
          <p:nvPr>
            <p:ph type="body" sz="quarter" idx="25" hasCustomPrompt="1"/>
          </p:nvPr>
        </p:nvSpPr>
        <p:spPr>
          <a:xfrm>
            <a:off x="8724600" y="4973712"/>
            <a:ext cx="2888288" cy="1016630"/>
          </a:xfrm>
        </p:spPr>
        <p:txBody>
          <a:bodyPr>
            <a:noAutofit/>
          </a:bodyPr>
          <a:lstStyle>
            <a:lvl1pPr marL="0" indent="0" algn="ctr">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7" name="Picture Placeholder 2">
            <a:extLst>
              <a:ext uri="{FF2B5EF4-FFF2-40B4-BE49-F238E27FC236}">
                <a16:creationId xmlns:a16="http://schemas.microsoft.com/office/drawing/2014/main" id="{901A4DF5-4F91-E64A-683F-C962F9847BB5}"/>
              </a:ext>
            </a:extLst>
          </p:cNvPr>
          <p:cNvSpPr>
            <a:spLocks noGrp="1"/>
          </p:cNvSpPr>
          <p:nvPr>
            <p:ph type="pic" sz="quarter" idx="26" hasCustomPrompt="1"/>
          </p:nvPr>
        </p:nvSpPr>
        <p:spPr>
          <a:xfrm>
            <a:off x="5597687" y="2492896"/>
            <a:ext cx="1663700" cy="1663700"/>
          </a:xfrm>
          <a:prstGeom prst="ellipse">
            <a:avLst/>
          </a:prstGeom>
        </p:spPr>
        <p:txBody>
          <a:bodyPr>
            <a:noAutofit/>
          </a:bodyPr>
          <a:lstStyle>
            <a:lvl1pPr marL="0" indent="0">
              <a:buNone/>
              <a:defRPr sz="1400"/>
            </a:lvl1pPr>
          </a:lstStyle>
          <a:p>
            <a:r>
              <a:rPr lang="en-US" dirty="0"/>
              <a:t>Click to add picture</a:t>
            </a:r>
          </a:p>
        </p:txBody>
      </p:sp>
      <p:sp>
        <p:nvSpPr>
          <p:cNvPr id="28" name="Picture Placeholder 2">
            <a:extLst>
              <a:ext uri="{FF2B5EF4-FFF2-40B4-BE49-F238E27FC236}">
                <a16:creationId xmlns:a16="http://schemas.microsoft.com/office/drawing/2014/main" id="{FFC863BF-EA1A-3F5F-95E9-7BEFFF552C2F}"/>
              </a:ext>
            </a:extLst>
          </p:cNvPr>
          <p:cNvSpPr>
            <a:spLocks noGrp="1"/>
          </p:cNvSpPr>
          <p:nvPr>
            <p:ph type="pic" sz="quarter" idx="27" hasCustomPrompt="1"/>
          </p:nvPr>
        </p:nvSpPr>
        <p:spPr>
          <a:xfrm>
            <a:off x="9337583" y="2492896"/>
            <a:ext cx="1663700" cy="1663700"/>
          </a:xfrm>
          <a:prstGeom prst="ellipse">
            <a:avLst/>
          </a:prstGeom>
        </p:spPr>
        <p:txBody>
          <a:bodyPr>
            <a:noAutofit/>
          </a:bodyPr>
          <a:lstStyle>
            <a:lvl1pPr marL="0" indent="0">
              <a:buNone/>
              <a:defRPr sz="1400"/>
            </a:lvl1pPr>
          </a:lstStyle>
          <a:p>
            <a:r>
              <a:rPr lang="en-US" dirty="0"/>
              <a:t>Click to add picture</a:t>
            </a:r>
          </a:p>
        </p:txBody>
      </p:sp>
      <p:sp>
        <p:nvSpPr>
          <p:cNvPr id="2" name="Vertical Text Placeholder 13">
            <a:extLst>
              <a:ext uri="{FF2B5EF4-FFF2-40B4-BE49-F238E27FC236}">
                <a16:creationId xmlns:a16="http://schemas.microsoft.com/office/drawing/2014/main" id="{BBCCED66-610F-6700-1EE7-E8E8E23B2A11}"/>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27E1AF54-C3FA-6D97-A1E6-2A708FE40F18}"/>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984472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ner Image">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2"/>
            <a:ext cx="4742394" cy="1027985"/>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Two column example with corner image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2008003"/>
            <a:ext cx="4647852"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a:t>
            </a:r>
          </a:p>
        </p:txBody>
      </p:sp>
      <p:sp>
        <p:nvSpPr>
          <p:cNvPr id="4" name="Picture Placeholder 3">
            <a:extLst>
              <a:ext uri="{FF2B5EF4-FFF2-40B4-BE49-F238E27FC236}">
                <a16:creationId xmlns:a16="http://schemas.microsoft.com/office/drawing/2014/main" id="{749320FA-7AC8-FDC8-8478-1B430F2196BC}"/>
              </a:ext>
            </a:extLst>
          </p:cNvPr>
          <p:cNvSpPr>
            <a:spLocks noGrp="1"/>
          </p:cNvSpPr>
          <p:nvPr>
            <p:ph type="pic" sz="quarter" idx="14" hasCustomPrompt="1"/>
          </p:nvPr>
        </p:nvSpPr>
        <p:spPr>
          <a:xfrm>
            <a:off x="6558475" y="1"/>
            <a:ext cx="5633525" cy="6858000"/>
          </a:xfrm>
          <a:prstGeom prst="roundRect">
            <a:avLst>
              <a:gd name="adj" fmla="val 0"/>
            </a:avLst>
          </a:prstGeom>
        </p:spPr>
        <p:txBody>
          <a:bodyPr/>
          <a:lstStyle/>
          <a:p>
            <a:r>
              <a:rPr lang="en-US" dirty="0"/>
              <a:t>Click here to add picture</a:t>
            </a:r>
          </a:p>
        </p:txBody>
      </p:sp>
      <p:sp>
        <p:nvSpPr>
          <p:cNvPr id="2" name="Vertical Text Placeholder 13">
            <a:extLst>
              <a:ext uri="{FF2B5EF4-FFF2-40B4-BE49-F238E27FC236}">
                <a16:creationId xmlns:a16="http://schemas.microsoft.com/office/drawing/2014/main" id="{C180614E-21C0-4510-013D-3D63A32F7D87}"/>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616B0228-0229-AD73-B349-9AB808C589A8}"/>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1773556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wo Image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2"/>
            <a:ext cx="3074463" cy="1892081"/>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Three column with two images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2924944"/>
            <a:ext cx="3074463" cy="2808312"/>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endParaRPr lang="en-GB" dirty="0"/>
          </a:p>
        </p:txBody>
      </p:sp>
      <p:sp>
        <p:nvSpPr>
          <p:cNvPr id="3" name="Picture Placeholder 2">
            <a:extLst>
              <a:ext uri="{FF2B5EF4-FFF2-40B4-BE49-F238E27FC236}">
                <a16:creationId xmlns:a16="http://schemas.microsoft.com/office/drawing/2014/main" id="{35B71FDF-394F-894A-F451-B19EB2558E63}"/>
              </a:ext>
            </a:extLst>
          </p:cNvPr>
          <p:cNvSpPr>
            <a:spLocks noGrp="1"/>
          </p:cNvSpPr>
          <p:nvPr>
            <p:ph type="pic" sz="quarter" idx="14" hasCustomPrompt="1"/>
          </p:nvPr>
        </p:nvSpPr>
        <p:spPr>
          <a:xfrm>
            <a:off x="5035019" y="620688"/>
            <a:ext cx="2952750" cy="5656263"/>
          </a:xfrm>
          <a:prstGeom prst="roundRect">
            <a:avLst/>
          </a:prstGeom>
        </p:spPr>
        <p:txBody>
          <a:bodyPr/>
          <a:lstStyle>
            <a:lvl1pPr marL="0" indent="0">
              <a:buNone/>
              <a:defRPr/>
            </a:lvl1pPr>
          </a:lstStyle>
          <a:p>
            <a:r>
              <a:rPr lang="en-US" dirty="0"/>
              <a:t>Click here to add picture</a:t>
            </a:r>
          </a:p>
        </p:txBody>
      </p:sp>
      <p:sp>
        <p:nvSpPr>
          <p:cNvPr id="5" name="Picture Placeholder 2">
            <a:extLst>
              <a:ext uri="{FF2B5EF4-FFF2-40B4-BE49-F238E27FC236}">
                <a16:creationId xmlns:a16="http://schemas.microsoft.com/office/drawing/2014/main" id="{A34BAC14-325D-57F5-A277-5C51AFAC6CA3}"/>
              </a:ext>
            </a:extLst>
          </p:cNvPr>
          <p:cNvSpPr>
            <a:spLocks noGrp="1"/>
          </p:cNvSpPr>
          <p:nvPr>
            <p:ph type="pic" sz="quarter" idx="15" hasCustomPrompt="1"/>
          </p:nvPr>
        </p:nvSpPr>
        <p:spPr>
          <a:xfrm>
            <a:off x="8684523" y="620688"/>
            <a:ext cx="2952750" cy="5656263"/>
          </a:xfrm>
          <a:prstGeom prst="roundRect">
            <a:avLst/>
          </a:prstGeom>
        </p:spPr>
        <p:txBody>
          <a:bodyPr/>
          <a:lstStyle>
            <a:lvl1pPr marL="0" indent="0">
              <a:buFont typeface="Arial" panose="020B0604020202020204" pitchFamily="34" charset="0"/>
              <a:buNone/>
              <a:defRPr/>
            </a:lvl1pPr>
          </a:lstStyle>
          <a:p>
            <a:r>
              <a:rPr lang="en-US" dirty="0"/>
              <a:t>Click here to add picture</a:t>
            </a:r>
          </a:p>
        </p:txBody>
      </p:sp>
      <p:sp>
        <p:nvSpPr>
          <p:cNvPr id="2" name="Vertical Text Placeholder 13">
            <a:extLst>
              <a:ext uri="{FF2B5EF4-FFF2-40B4-BE49-F238E27FC236}">
                <a16:creationId xmlns:a16="http://schemas.microsoft.com/office/drawing/2014/main" id="{1F8C1D31-4CFC-B84F-80B7-DA97D1D6E9CC}"/>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0FD6D8D3-7C84-A811-F8DF-E141573F5F45}"/>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331830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Icon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Three columns with icons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8" y="1559650"/>
            <a:ext cx="9862775" cy="428008"/>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11" name="Text Placeholder 10">
            <a:extLst>
              <a:ext uri="{FF2B5EF4-FFF2-40B4-BE49-F238E27FC236}">
                <a16:creationId xmlns:a16="http://schemas.microsoft.com/office/drawing/2014/main" id="{46CF2BDF-126E-80B4-B57F-3AC4ACD17720}"/>
              </a:ext>
            </a:extLst>
          </p:cNvPr>
          <p:cNvSpPr>
            <a:spLocks noGrp="1"/>
          </p:cNvSpPr>
          <p:nvPr>
            <p:ph type="body" sz="quarter" idx="17" hasCustomPrompt="1"/>
          </p:nvPr>
        </p:nvSpPr>
        <p:spPr>
          <a:xfrm>
            <a:off x="1354494" y="4272136"/>
            <a:ext cx="2543344" cy="230188"/>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heading here</a:t>
            </a:r>
            <a:endParaRPr lang="en-US" dirty="0"/>
          </a:p>
        </p:txBody>
      </p:sp>
      <p:sp>
        <p:nvSpPr>
          <p:cNvPr id="16" name="Text Placeholder 9">
            <a:extLst>
              <a:ext uri="{FF2B5EF4-FFF2-40B4-BE49-F238E27FC236}">
                <a16:creationId xmlns:a16="http://schemas.microsoft.com/office/drawing/2014/main" id="{FA6D8A7C-FFEB-9169-E332-490F55EAD381}"/>
              </a:ext>
            </a:extLst>
          </p:cNvPr>
          <p:cNvSpPr>
            <a:spLocks noGrp="1"/>
          </p:cNvSpPr>
          <p:nvPr>
            <p:ph type="body" sz="quarter" idx="19" hasCustomPrompt="1"/>
          </p:nvPr>
        </p:nvSpPr>
        <p:spPr>
          <a:xfrm>
            <a:off x="1170181" y="4716626"/>
            <a:ext cx="2888288" cy="1016630"/>
          </a:xfrm>
        </p:spPr>
        <p:txBody>
          <a:bodyPr>
            <a:noAutofit/>
          </a:bodyPr>
          <a:lstStyle>
            <a:lvl1pPr marL="0" indent="0" algn="ctr">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3" name="Text Placeholder 9">
            <a:extLst>
              <a:ext uri="{FF2B5EF4-FFF2-40B4-BE49-F238E27FC236}">
                <a16:creationId xmlns:a16="http://schemas.microsoft.com/office/drawing/2014/main" id="{302493B5-CDD8-4498-7292-D4BABB0B6252}"/>
              </a:ext>
            </a:extLst>
          </p:cNvPr>
          <p:cNvSpPr>
            <a:spLocks noGrp="1"/>
          </p:cNvSpPr>
          <p:nvPr>
            <p:ph type="body" sz="quarter" idx="22" hasCustomPrompt="1"/>
          </p:nvPr>
        </p:nvSpPr>
        <p:spPr>
          <a:xfrm>
            <a:off x="4984981" y="4716626"/>
            <a:ext cx="2888288" cy="1016630"/>
          </a:xfrm>
        </p:spPr>
        <p:txBody>
          <a:bodyPr>
            <a:noAutofit/>
          </a:bodyPr>
          <a:lstStyle>
            <a:lvl1pPr marL="0" indent="0" algn="ctr">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6" name="Text Placeholder 9">
            <a:extLst>
              <a:ext uri="{FF2B5EF4-FFF2-40B4-BE49-F238E27FC236}">
                <a16:creationId xmlns:a16="http://schemas.microsoft.com/office/drawing/2014/main" id="{7B42B94A-A59C-0A81-9122-1E7459554040}"/>
              </a:ext>
            </a:extLst>
          </p:cNvPr>
          <p:cNvSpPr>
            <a:spLocks noGrp="1"/>
          </p:cNvSpPr>
          <p:nvPr>
            <p:ph type="body" sz="quarter" idx="25" hasCustomPrompt="1"/>
          </p:nvPr>
        </p:nvSpPr>
        <p:spPr>
          <a:xfrm>
            <a:off x="8724600" y="4716626"/>
            <a:ext cx="2888288" cy="1016630"/>
          </a:xfrm>
        </p:spPr>
        <p:txBody>
          <a:bodyPr>
            <a:noAutofit/>
          </a:bodyPr>
          <a:lstStyle>
            <a:lvl1pPr marL="0" indent="0" algn="ctr">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2" name="Text Placeholder 10">
            <a:extLst>
              <a:ext uri="{FF2B5EF4-FFF2-40B4-BE49-F238E27FC236}">
                <a16:creationId xmlns:a16="http://schemas.microsoft.com/office/drawing/2014/main" id="{8649746B-4026-39D4-E847-BCA0418CA94D}"/>
              </a:ext>
            </a:extLst>
          </p:cNvPr>
          <p:cNvSpPr>
            <a:spLocks noGrp="1"/>
          </p:cNvSpPr>
          <p:nvPr>
            <p:ph type="body" sz="quarter" idx="26" hasCustomPrompt="1"/>
          </p:nvPr>
        </p:nvSpPr>
        <p:spPr>
          <a:xfrm>
            <a:off x="5159896" y="4272136"/>
            <a:ext cx="2543344" cy="230188"/>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heading here</a:t>
            </a:r>
            <a:endParaRPr lang="en-US" dirty="0"/>
          </a:p>
        </p:txBody>
      </p:sp>
      <p:sp>
        <p:nvSpPr>
          <p:cNvPr id="5" name="Text Placeholder 10">
            <a:extLst>
              <a:ext uri="{FF2B5EF4-FFF2-40B4-BE49-F238E27FC236}">
                <a16:creationId xmlns:a16="http://schemas.microsoft.com/office/drawing/2014/main" id="{B6A2F885-EA62-BDB4-28FE-47E9D64B22B3}"/>
              </a:ext>
            </a:extLst>
          </p:cNvPr>
          <p:cNvSpPr>
            <a:spLocks noGrp="1"/>
          </p:cNvSpPr>
          <p:nvPr>
            <p:ph type="body" sz="quarter" idx="27" hasCustomPrompt="1"/>
          </p:nvPr>
        </p:nvSpPr>
        <p:spPr>
          <a:xfrm>
            <a:off x="8870048" y="4272136"/>
            <a:ext cx="2543344" cy="230188"/>
          </a:xfrm>
        </p:spPr>
        <p:txBody>
          <a:bodyPr>
            <a:noAutofit/>
          </a:bodyPr>
          <a:lstStyle>
            <a:lvl1pPr marL="0" indent="0" algn="ctr">
              <a:buNone/>
              <a:defRPr sz="1600" b="1" i="0">
                <a:solidFill>
                  <a:srgbClr val="DA1E73"/>
                </a:solidFill>
                <a:latin typeface="Avenir Next LT Pro" panose="020B0504020202020204" pitchFamily="34" charset="77"/>
              </a:defRPr>
            </a:lvl1pPr>
          </a:lstStyle>
          <a:p>
            <a:pPr lvl="0"/>
            <a:r>
              <a:rPr lang="en-GB" dirty="0"/>
              <a:t>Enter heading here</a:t>
            </a:r>
            <a:endParaRPr lang="en-US" dirty="0"/>
          </a:p>
        </p:txBody>
      </p:sp>
      <p:sp>
        <p:nvSpPr>
          <p:cNvPr id="3" name="Vertical Text Placeholder 13">
            <a:extLst>
              <a:ext uri="{FF2B5EF4-FFF2-40B4-BE49-F238E27FC236}">
                <a16:creationId xmlns:a16="http://schemas.microsoft.com/office/drawing/2014/main" id="{AACD3CFA-D7AB-86AC-DF0B-8DFBA751B75B}"/>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9E685BE2-47AC-7C52-BB6A-E7D49263AF9C}"/>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3527085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ughnut Char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Doughnut chart</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559649"/>
            <a:ext cx="4276108" cy="717223"/>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Text Placeholder 10">
            <a:extLst>
              <a:ext uri="{FF2B5EF4-FFF2-40B4-BE49-F238E27FC236}">
                <a16:creationId xmlns:a16="http://schemas.microsoft.com/office/drawing/2014/main" id="{448DB39A-70C3-3F84-197B-0168C88D6DEF}"/>
              </a:ext>
            </a:extLst>
          </p:cNvPr>
          <p:cNvSpPr>
            <a:spLocks noGrp="1"/>
          </p:cNvSpPr>
          <p:nvPr>
            <p:ph type="body" sz="quarter" idx="17" hasCustomPrompt="1"/>
          </p:nvPr>
        </p:nvSpPr>
        <p:spPr>
          <a:xfrm>
            <a:off x="1129768" y="2568735"/>
            <a:ext cx="778478" cy="333910"/>
          </a:xfrm>
        </p:spPr>
        <p:txBody>
          <a:bodyPr>
            <a:noAutofit/>
          </a:bodyPr>
          <a:lstStyle>
            <a:lvl1pPr marL="0" indent="0" algn="l">
              <a:buNone/>
              <a:defRPr sz="2000" b="1" i="0">
                <a:solidFill>
                  <a:srgbClr val="DA1E73"/>
                </a:solidFill>
                <a:latin typeface="Avenir Next LT Pro" panose="020B0504020202020204" pitchFamily="34" charset="77"/>
              </a:defRPr>
            </a:lvl1pPr>
          </a:lstStyle>
          <a:p>
            <a:pPr lvl="0"/>
            <a:r>
              <a:rPr lang="en-GB" dirty="0"/>
              <a:t>45%</a:t>
            </a:r>
            <a:endParaRPr lang="en-US" dirty="0"/>
          </a:p>
        </p:txBody>
      </p:sp>
      <p:sp>
        <p:nvSpPr>
          <p:cNvPr id="4" name="Text Placeholder 9">
            <a:extLst>
              <a:ext uri="{FF2B5EF4-FFF2-40B4-BE49-F238E27FC236}">
                <a16:creationId xmlns:a16="http://schemas.microsoft.com/office/drawing/2014/main" id="{A63B1320-335E-032C-4732-62E5047A9339}"/>
              </a:ext>
            </a:extLst>
          </p:cNvPr>
          <p:cNvSpPr>
            <a:spLocks noGrp="1"/>
          </p:cNvSpPr>
          <p:nvPr>
            <p:ph type="body" sz="quarter" idx="19" hasCustomPrompt="1"/>
          </p:nvPr>
        </p:nvSpPr>
        <p:spPr>
          <a:xfrm>
            <a:off x="1129768" y="2974976"/>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25" name="Text Placeholder 10">
            <a:extLst>
              <a:ext uri="{FF2B5EF4-FFF2-40B4-BE49-F238E27FC236}">
                <a16:creationId xmlns:a16="http://schemas.microsoft.com/office/drawing/2014/main" id="{A09455EA-149E-91FE-2212-D7B5C6E12976}"/>
              </a:ext>
            </a:extLst>
          </p:cNvPr>
          <p:cNvSpPr>
            <a:spLocks noGrp="1"/>
          </p:cNvSpPr>
          <p:nvPr>
            <p:ph type="body" sz="quarter" idx="20" hasCustomPrompt="1"/>
          </p:nvPr>
        </p:nvSpPr>
        <p:spPr>
          <a:xfrm>
            <a:off x="1129768" y="3556707"/>
            <a:ext cx="778478" cy="333910"/>
          </a:xfrm>
        </p:spPr>
        <p:txBody>
          <a:bodyPr>
            <a:noAutofit/>
          </a:bodyPr>
          <a:lstStyle>
            <a:lvl1pPr marL="0" indent="0" algn="l">
              <a:buNone/>
              <a:defRPr sz="2000" b="1" i="0">
                <a:solidFill>
                  <a:srgbClr val="E68500"/>
                </a:solidFill>
                <a:latin typeface="Avenir Next LT Pro" panose="020B0504020202020204" pitchFamily="34" charset="77"/>
              </a:defRPr>
            </a:lvl1pPr>
          </a:lstStyle>
          <a:p>
            <a:pPr lvl="0"/>
            <a:r>
              <a:rPr lang="en-GB" dirty="0"/>
              <a:t>25%</a:t>
            </a:r>
            <a:endParaRPr lang="en-US" dirty="0"/>
          </a:p>
        </p:txBody>
      </p:sp>
      <p:sp>
        <p:nvSpPr>
          <p:cNvPr id="27" name="Text Placeholder 9">
            <a:extLst>
              <a:ext uri="{FF2B5EF4-FFF2-40B4-BE49-F238E27FC236}">
                <a16:creationId xmlns:a16="http://schemas.microsoft.com/office/drawing/2014/main" id="{FD42AB22-3CEB-ADDA-D169-B14696E291CC}"/>
              </a:ext>
            </a:extLst>
          </p:cNvPr>
          <p:cNvSpPr>
            <a:spLocks noGrp="1"/>
          </p:cNvSpPr>
          <p:nvPr>
            <p:ph type="body" sz="quarter" idx="21" hasCustomPrompt="1"/>
          </p:nvPr>
        </p:nvSpPr>
        <p:spPr>
          <a:xfrm>
            <a:off x="1129768" y="3962948"/>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28" name="Text Placeholder 10">
            <a:extLst>
              <a:ext uri="{FF2B5EF4-FFF2-40B4-BE49-F238E27FC236}">
                <a16:creationId xmlns:a16="http://schemas.microsoft.com/office/drawing/2014/main" id="{30C63414-3F42-23E1-3A69-E64F7F1A5202}"/>
              </a:ext>
            </a:extLst>
          </p:cNvPr>
          <p:cNvSpPr>
            <a:spLocks noGrp="1"/>
          </p:cNvSpPr>
          <p:nvPr>
            <p:ph type="body" sz="quarter" idx="22" hasCustomPrompt="1"/>
          </p:nvPr>
        </p:nvSpPr>
        <p:spPr>
          <a:xfrm>
            <a:off x="1129768" y="4502638"/>
            <a:ext cx="778478" cy="333910"/>
          </a:xfrm>
        </p:spPr>
        <p:txBody>
          <a:bodyPr>
            <a:noAutofit/>
          </a:bodyPr>
          <a:lstStyle>
            <a:lvl1pPr marL="0" indent="0" algn="l">
              <a:buNone/>
              <a:defRPr sz="2000" b="1" i="0">
                <a:solidFill>
                  <a:srgbClr val="ACBB49"/>
                </a:solidFill>
                <a:latin typeface="Avenir Next LT Pro" panose="020B0504020202020204" pitchFamily="34" charset="77"/>
              </a:defRPr>
            </a:lvl1pPr>
          </a:lstStyle>
          <a:p>
            <a:pPr lvl="0"/>
            <a:r>
              <a:rPr lang="en-GB" dirty="0"/>
              <a:t>20%</a:t>
            </a:r>
            <a:endParaRPr lang="en-US" dirty="0"/>
          </a:p>
        </p:txBody>
      </p:sp>
      <p:sp>
        <p:nvSpPr>
          <p:cNvPr id="29" name="Text Placeholder 9">
            <a:extLst>
              <a:ext uri="{FF2B5EF4-FFF2-40B4-BE49-F238E27FC236}">
                <a16:creationId xmlns:a16="http://schemas.microsoft.com/office/drawing/2014/main" id="{F74AE3A6-BF84-3C34-D25B-C20070A8E78D}"/>
              </a:ext>
            </a:extLst>
          </p:cNvPr>
          <p:cNvSpPr>
            <a:spLocks noGrp="1"/>
          </p:cNvSpPr>
          <p:nvPr>
            <p:ph type="body" sz="quarter" idx="23" hasCustomPrompt="1"/>
          </p:nvPr>
        </p:nvSpPr>
        <p:spPr>
          <a:xfrm>
            <a:off x="1129768" y="4908879"/>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30" name="Text Placeholder 10">
            <a:extLst>
              <a:ext uri="{FF2B5EF4-FFF2-40B4-BE49-F238E27FC236}">
                <a16:creationId xmlns:a16="http://schemas.microsoft.com/office/drawing/2014/main" id="{88DE13BF-C2E3-8E2F-C90F-969ED07447AC}"/>
              </a:ext>
            </a:extLst>
          </p:cNvPr>
          <p:cNvSpPr>
            <a:spLocks noGrp="1"/>
          </p:cNvSpPr>
          <p:nvPr>
            <p:ph type="body" sz="quarter" idx="24" hasCustomPrompt="1"/>
          </p:nvPr>
        </p:nvSpPr>
        <p:spPr>
          <a:xfrm>
            <a:off x="1129768" y="5469590"/>
            <a:ext cx="778478" cy="333910"/>
          </a:xfrm>
        </p:spPr>
        <p:txBody>
          <a:bodyPr>
            <a:noAutofit/>
          </a:bodyPr>
          <a:lstStyle>
            <a:lvl1pPr marL="0" indent="0" algn="l">
              <a:buNone/>
              <a:defRPr sz="2000" b="1" i="0">
                <a:solidFill>
                  <a:srgbClr val="0092D6"/>
                </a:solidFill>
                <a:latin typeface="Avenir Next LT Pro" panose="020B0504020202020204" pitchFamily="34" charset="77"/>
              </a:defRPr>
            </a:lvl1pPr>
          </a:lstStyle>
          <a:p>
            <a:pPr lvl="0"/>
            <a:r>
              <a:rPr lang="en-GB" dirty="0"/>
              <a:t>10%</a:t>
            </a:r>
            <a:endParaRPr lang="en-US" dirty="0"/>
          </a:p>
        </p:txBody>
      </p:sp>
      <p:sp>
        <p:nvSpPr>
          <p:cNvPr id="31" name="Text Placeholder 9">
            <a:extLst>
              <a:ext uri="{FF2B5EF4-FFF2-40B4-BE49-F238E27FC236}">
                <a16:creationId xmlns:a16="http://schemas.microsoft.com/office/drawing/2014/main" id="{5F4AC62D-072B-73C7-5091-93CEDFE0F908}"/>
              </a:ext>
            </a:extLst>
          </p:cNvPr>
          <p:cNvSpPr>
            <a:spLocks noGrp="1"/>
          </p:cNvSpPr>
          <p:nvPr>
            <p:ph type="body" sz="quarter" idx="25" hasCustomPrompt="1"/>
          </p:nvPr>
        </p:nvSpPr>
        <p:spPr>
          <a:xfrm>
            <a:off x="1129768" y="5875831"/>
            <a:ext cx="4894224" cy="331392"/>
          </a:xfrm>
        </p:spPr>
        <p:txBody>
          <a:bodyPr>
            <a:noAutofit/>
          </a:bodyPr>
          <a:lstStyle>
            <a:lvl1pPr marL="0" indent="0" algn="l">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endParaRPr lang="en-GB" dirty="0"/>
          </a:p>
        </p:txBody>
      </p:sp>
      <p:sp>
        <p:nvSpPr>
          <p:cNvPr id="2" name="Vertical Text Placeholder 13">
            <a:extLst>
              <a:ext uri="{FF2B5EF4-FFF2-40B4-BE49-F238E27FC236}">
                <a16:creationId xmlns:a16="http://schemas.microsoft.com/office/drawing/2014/main" id="{6D52AAAE-60B3-0467-2362-E0D8F8977E42}"/>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5" name="Slide Number Placeholder 6">
            <a:extLst>
              <a:ext uri="{FF2B5EF4-FFF2-40B4-BE49-F238E27FC236}">
                <a16:creationId xmlns:a16="http://schemas.microsoft.com/office/drawing/2014/main" id="{112EB032-C4AB-6A47-8432-3B8900F2DEC7}"/>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42642104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Bar chart</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559649"/>
            <a:ext cx="7342494" cy="717223"/>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Vertical Text Placeholder 13">
            <a:extLst>
              <a:ext uri="{FF2B5EF4-FFF2-40B4-BE49-F238E27FC236}">
                <a16:creationId xmlns:a16="http://schemas.microsoft.com/office/drawing/2014/main" id="{E8D30DBF-CA74-8E3A-2BA2-A7C27B7C7BAB}"/>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DE4EAD91-3CF1-8F08-C917-D4EBF6A8B6C2}"/>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59730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Example stats</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559649"/>
            <a:ext cx="7342494" cy="717223"/>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Vertical Text Placeholder 13">
            <a:extLst>
              <a:ext uri="{FF2B5EF4-FFF2-40B4-BE49-F238E27FC236}">
                <a16:creationId xmlns:a16="http://schemas.microsoft.com/office/drawing/2014/main" id="{E8D30DBF-CA74-8E3A-2BA2-A7C27B7C7BAB}"/>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4" name="Slide Number Placeholder 6">
            <a:extLst>
              <a:ext uri="{FF2B5EF4-FFF2-40B4-BE49-F238E27FC236}">
                <a16:creationId xmlns:a16="http://schemas.microsoft.com/office/drawing/2014/main" id="{DE4EAD91-3CF1-8F08-C917-D4EBF6A8B6C2}"/>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7" name="Text Placeholder 16">
            <a:extLst>
              <a:ext uri="{FF2B5EF4-FFF2-40B4-BE49-F238E27FC236}">
                <a16:creationId xmlns:a16="http://schemas.microsoft.com/office/drawing/2014/main" id="{73CD3CCD-4D5C-7581-172F-CE811F9C30DD}"/>
              </a:ext>
            </a:extLst>
          </p:cNvPr>
          <p:cNvSpPr>
            <a:spLocks noGrp="1"/>
          </p:cNvSpPr>
          <p:nvPr>
            <p:ph type="body" sz="quarter" idx="14" hasCustomPrompt="1"/>
          </p:nvPr>
        </p:nvSpPr>
        <p:spPr>
          <a:xfrm>
            <a:off x="1487488" y="2728885"/>
            <a:ext cx="2376488" cy="504825"/>
          </a:xfrm>
        </p:spPr>
        <p:txBody>
          <a:bodyPr>
            <a:noAutofit/>
          </a:bodyPr>
          <a:lstStyle>
            <a:lvl1pPr marL="0" indent="0">
              <a:buNone/>
              <a:defRPr sz="4800" b="1">
                <a:solidFill>
                  <a:srgbClr val="E68500"/>
                </a:solidFill>
              </a:defRPr>
            </a:lvl1pPr>
          </a:lstStyle>
          <a:p>
            <a:pPr lvl="0"/>
            <a:r>
              <a:rPr lang="en-GB" dirty="0"/>
              <a:t>60,000</a:t>
            </a:r>
            <a:endParaRPr lang="en-US" dirty="0"/>
          </a:p>
        </p:txBody>
      </p:sp>
      <p:sp>
        <p:nvSpPr>
          <p:cNvPr id="20" name="Text Placeholder 9">
            <a:extLst>
              <a:ext uri="{FF2B5EF4-FFF2-40B4-BE49-F238E27FC236}">
                <a16:creationId xmlns:a16="http://schemas.microsoft.com/office/drawing/2014/main" id="{8CF00C68-B177-A788-6703-B33D5ABD2873}"/>
              </a:ext>
            </a:extLst>
          </p:cNvPr>
          <p:cNvSpPr>
            <a:spLocks noGrp="1"/>
          </p:cNvSpPr>
          <p:nvPr>
            <p:ph type="body" sz="quarter" idx="15" hasCustomPrompt="1"/>
          </p:nvPr>
        </p:nvSpPr>
        <p:spPr>
          <a:xfrm>
            <a:off x="1471298" y="3425631"/>
            <a:ext cx="2384583" cy="397320"/>
          </a:xfrm>
        </p:spPr>
        <p:txBody>
          <a:bodyPr>
            <a:noAutofit/>
          </a:bodyPr>
          <a:lstStyle>
            <a:lvl1pPr marL="0" indent="0">
              <a:lnSpc>
                <a:spcPct val="100000"/>
              </a:lnSpc>
              <a:spcBef>
                <a:spcPts val="0"/>
              </a:spcBef>
              <a:spcAft>
                <a:spcPts val="600"/>
              </a:spcAft>
              <a:buNone/>
              <a:defRPr sz="1100" b="0" i="0">
                <a:solidFill>
                  <a:srgbClr val="E68500"/>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1" name="Text Placeholder 16">
            <a:extLst>
              <a:ext uri="{FF2B5EF4-FFF2-40B4-BE49-F238E27FC236}">
                <a16:creationId xmlns:a16="http://schemas.microsoft.com/office/drawing/2014/main" id="{5F012F69-C60E-DEE1-20A1-26745322A233}"/>
              </a:ext>
            </a:extLst>
          </p:cNvPr>
          <p:cNvSpPr>
            <a:spLocks noGrp="1"/>
          </p:cNvSpPr>
          <p:nvPr>
            <p:ph type="body" sz="quarter" idx="16" hasCustomPrompt="1"/>
          </p:nvPr>
        </p:nvSpPr>
        <p:spPr>
          <a:xfrm>
            <a:off x="1487488" y="4557685"/>
            <a:ext cx="2376488" cy="504825"/>
          </a:xfrm>
        </p:spPr>
        <p:txBody>
          <a:bodyPr>
            <a:noAutofit/>
          </a:bodyPr>
          <a:lstStyle>
            <a:lvl1pPr marL="0" indent="0">
              <a:buNone/>
              <a:defRPr sz="4800" b="1">
                <a:solidFill>
                  <a:schemeClr val="accent1"/>
                </a:solidFill>
              </a:defRPr>
            </a:lvl1pPr>
          </a:lstStyle>
          <a:p>
            <a:pPr lvl="0"/>
            <a:r>
              <a:rPr lang="en-GB" dirty="0"/>
              <a:t>60,000</a:t>
            </a:r>
            <a:endParaRPr lang="en-US" dirty="0"/>
          </a:p>
        </p:txBody>
      </p:sp>
      <p:sp>
        <p:nvSpPr>
          <p:cNvPr id="22" name="Text Placeholder 9">
            <a:extLst>
              <a:ext uri="{FF2B5EF4-FFF2-40B4-BE49-F238E27FC236}">
                <a16:creationId xmlns:a16="http://schemas.microsoft.com/office/drawing/2014/main" id="{13744AB1-9451-BAF8-A42A-630C910FF3BA}"/>
              </a:ext>
            </a:extLst>
          </p:cNvPr>
          <p:cNvSpPr>
            <a:spLocks noGrp="1"/>
          </p:cNvSpPr>
          <p:nvPr>
            <p:ph type="body" sz="quarter" idx="17" hasCustomPrompt="1"/>
          </p:nvPr>
        </p:nvSpPr>
        <p:spPr>
          <a:xfrm>
            <a:off x="1471298" y="5254431"/>
            <a:ext cx="2384583" cy="397320"/>
          </a:xfrm>
        </p:spPr>
        <p:txBody>
          <a:bodyPr>
            <a:noAutofit/>
          </a:bodyPr>
          <a:lstStyle>
            <a:lvl1pPr marL="0" indent="0">
              <a:lnSpc>
                <a:spcPct val="100000"/>
              </a:lnSpc>
              <a:spcBef>
                <a:spcPts val="0"/>
              </a:spcBef>
              <a:spcAft>
                <a:spcPts val="600"/>
              </a:spcAft>
              <a:buNone/>
              <a:defRPr sz="1100" b="0" i="0">
                <a:solidFill>
                  <a:schemeClr val="accent1"/>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3" name="Text Placeholder 16">
            <a:extLst>
              <a:ext uri="{FF2B5EF4-FFF2-40B4-BE49-F238E27FC236}">
                <a16:creationId xmlns:a16="http://schemas.microsoft.com/office/drawing/2014/main" id="{CF92A73F-1DF3-38EC-BE8C-045FE60F55D2}"/>
              </a:ext>
            </a:extLst>
          </p:cNvPr>
          <p:cNvSpPr>
            <a:spLocks noGrp="1"/>
          </p:cNvSpPr>
          <p:nvPr>
            <p:ph type="body" sz="quarter" idx="18" hasCustomPrompt="1"/>
          </p:nvPr>
        </p:nvSpPr>
        <p:spPr>
          <a:xfrm>
            <a:off x="5719990" y="2728885"/>
            <a:ext cx="2376488" cy="504825"/>
          </a:xfrm>
        </p:spPr>
        <p:txBody>
          <a:bodyPr>
            <a:noAutofit/>
          </a:bodyPr>
          <a:lstStyle>
            <a:lvl1pPr marL="0" indent="0">
              <a:buNone/>
              <a:defRPr sz="4800" b="1">
                <a:solidFill>
                  <a:srgbClr val="E68500"/>
                </a:solidFill>
              </a:defRPr>
            </a:lvl1pPr>
          </a:lstStyle>
          <a:p>
            <a:pPr lvl="0"/>
            <a:r>
              <a:rPr lang="en-GB" dirty="0"/>
              <a:t>60,000</a:t>
            </a:r>
            <a:endParaRPr lang="en-US" dirty="0"/>
          </a:p>
        </p:txBody>
      </p:sp>
      <p:sp>
        <p:nvSpPr>
          <p:cNvPr id="24" name="Text Placeholder 9">
            <a:extLst>
              <a:ext uri="{FF2B5EF4-FFF2-40B4-BE49-F238E27FC236}">
                <a16:creationId xmlns:a16="http://schemas.microsoft.com/office/drawing/2014/main" id="{11C09821-76C5-25D0-14E7-8173C1058EF4}"/>
              </a:ext>
            </a:extLst>
          </p:cNvPr>
          <p:cNvSpPr>
            <a:spLocks noGrp="1"/>
          </p:cNvSpPr>
          <p:nvPr>
            <p:ph type="body" sz="quarter" idx="19" hasCustomPrompt="1"/>
          </p:nvPr>
        </p:nvSpPr>
        <p:spPr>
          <a:xfrm>
            <a:off x="5703800" y="3425631"/>
            <a:ext cx="2384583" cy="397320"/>
          </a:xfrm>
        </p:spPr>
        <p:txBody>
          <a:bodyPr>
            <a:noAutofit/>
          </a:bodyPr>
          <a:lstStyle>
            <a:lvl1pPr marL="0" indent="0">
              <a:lnSpc>
                <a:spcPct val="100000"/>
              </a:lnSpc>
              <a:spcBef>
                <a:spcPts val="0"/>
              </a:spcBef>
              <a:spcAft>
                <a:spcPts val="600"/>
              </a:spcAft>
              <a:buNone/>
              <a:defRPr sz="1100" b="0" i="0">
                <a:solidFill>
                  <a:srgbClr val="E68500"/>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5" name="Text Placeholder 16">
            <a:extLst>
              <a:ext uri="{FF2B5EF4-FFF2-40B4-BE49-F238E27FC236}">
                <a16:creationId xmlns:a16="http://schemas.microsoft.com/office/drawing/2014/main" id="{BC0A7114-6052-029E-0D3A-4DED7C5F1C7E}"/>
              </a:ext>
            </a:extLst>
          </p:cNvPr>
          <p:cNvSpPr>
            <a:spLocks noGrp="1"/>
          </p:cNvSpPr>
          <p:nvPr>
            <p:ph type="body" sz="quarter" idx="20" hasCustomPrompt="1"/>
          </p:nvPr>
        </p:nvSpPr>
        <p:spPr>
          <a:xfrm>
            <a:off x="5737920" y="4557685"/>
            <a:ext cx="2376488" cy="504825"/>
          </a:xfrm>
        </p:spPr>
        <p:txBody>
          <a:bodyPr>
            <a:noAutofit/>
          </a:bodyPr>
          <a:lstStyle>
            <a:lvl1pPr marL="0" indent="0">
              <a:buNone/>
              <a:defRPr sz="4800" b="1">
                <a:solidFill>
                  <a:schemeClr val="accent1"/>
                </a:solidFill>
              </a:defRPr>
            </a:lvl1pPr>
          </a:lstStyle>
          <a:p>
            <a:pPr lvl="0"/>
            <a:r>
              <a:rPr lang="en-GB" dirty="0"/>
              <a:t>60,000</a:t>
            </a:r>
            <a:endParaRPr lang="en-US" dirty="0"/>
          </a:p>
        </p:txBody>
      </p:sp>
      <p:sp>
        <p:nvSpPr>
          <p:cNvPr id="26" name="Text Placeholder 9">
            <a:extLst>
              <a:ext uri="{FF2B5EF4-FFF2-40B4-BE49-F238E27FC236}">
                <a16:creationId xmlns:a16="http://schemas.microsoft.com/office/drawing/2014/main" id="{5A29249A-0864-176D-74C2-3BEC52BFEE50}"/>
              </a:ext>
            </a:extLst>
          </p:cNvPr>
          <p:cNvSpPr>
            <a:spLocks noGrp="1"/>
          </p:cNvSpPr>
          <p:nvPr>
            <p:ph type="body" sz="quarter" idx="21" hasCustomPrompt="1"/>
          </p:nvPr>
        </p:nvSpPr>
        <p:spPr>
          <a:xfrm>
            <a:off x="5721730" y="5254431"/>
            <a:ext cx="2384583" cy="397320"/>
          </a:xfrm>
        </p:spPr>
        <p:txBody>
          <a:bodyPr>
            <a:noAutofit/>
          </a:bodyPr>
          <a:lstStyle>
            <a:lvl1pPr marL="0" indent="0">
              <a:lnSpc>
                <a:spcPct val="100000"/>
              </a:lnSpc>
              <a:spcBef>
                <a:spcPts val="0"/>
              </a:spcBef>
              <a:spcAft>
                <a:spcPts val="600"/>
              </a:spcAft>
              <a:buNone/>
              <a:defRPr sz="1100" b="0" i="0">
                <a:solidFill>
                  <a:schemeClr val="accent1"/>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endParaRPr lang="en-GB" dirty="0"/>
          </a:p>
        </p:txBody>
      </p:sp>
      <p:sp>
        <p:nvSpPr>
          <p:cNvPr id="28" name="Text Placeholder 16">
            <a:extLst>
              <a:ext uri="{FF2B5EF4-FFF2-40B4-BE49-F238E27FC236}">
                <a16:creationId xmlns:a16="http://schemas.microsoft.com/office/drawing/2014/main" id="{0F3B56D9-75EA-CB54-31B9-304C0F06A61B}"/>
              </a:ext>
            </a:extLst>
          </p:cNvPr>
          <p:cNvSpPr>
            <a:spLocks noGrp="1"/>
          </p:cNvSpPr>
          <p:nvPr>
            <p:ph type="body" sz="quarter" idx="22" hasCustomPrompt="1"/>
          </p:nvPr>
        </p:nvSpPr>
        <p:spPr>
          <a:xfrm>
            <a:off x="9840416" y="3068576"/>
            <a:ext cx="1224136" cy="504825"/>
          </a:xfrm>
        </p:spPr>
        <p:txBody>
          <a:bodyPr>
            <a:noAutofit/>
          </a:bodyPr>
          <a:lstStyle>
            <a:lvl1pPr marL="0" indent="0">
              <a:buNone/>
              <a:defRPr sz="3600" b="1">
                <a:solidFill>
                  <a:srgbClr val="E68500"/>
                </a:solidFill>
              </a:defRPr>
            </a:lvl1pPr>
          </a:lstStyle>
          <a:p>
            <a:pPr lvl="0"/>
            <a:r>
              <a:rPr lang="en-GB" dirty="0"/>
              <a:t>90%</a:t>
            </a:r>
            <a:endParaRPr lang="en-US" dirty="0"/>
          </a:p>
        </p:txBody>
      </p:sp>
      <p:sp>
        <p:nvSpPr>
          <p:cNvPr id="31" name="Text Placeholder 16">
            <a:extLst>
              <a:ext uri="{FF2B5EF4-FFF2-40B4-BE49-F238E27FC236}">
                <a16:creationId xmlns:a16="http://schemas.microsoft.com/office/drawing/2014/main" id="{328669E6-140F-0DED-0A8C-300E2605CB40}"/>
              </a:ext>
            </a:extLst>
          </p:cNvPr>
          <p:cNvSpPr>
            <a:spLocks noGrp="1"/>
          </p:cNvSpPr>
          <p:nvPr>
            <p:ph type="body" sz="quarter" idx="23" hasCustomPrompt="1"/>
          </p:nvPr>
        </p:nvSpPr>
        <p:spPr>
          <a:xfrm>
            <a:off x="9840416" y="4915306"/>
            <a:ext cx="1224136" cy="504825"/>
          </a:xfrm>
        </p:spPr>
        <p:txBody>
          <a:bodyPr>
            <a:noAutofit/>
          </a:bodyPr>
          <a:lstStyle>
            <a:lvl1pPr marL="0" indent="0">
              <a:buNone/>
              <a:defRPr sz="3600" b="1">
                <a:solidFill>
                  <a:schemeClr val="accent1"/>
                </a:solidFill>
              </a:defRPr>
            </a:lvl1pPr>
          </a:lstStyle>
          <a:p>
            <a:pPr lvl="0"/>
            <a:r>
              <a:rPr lang="en-GB" dirty="0"/>
              <a:t>90%</a:t>
            </a:r>
            <a:endParaRPr lang="en-US" dirty="0"/>
          </a:p>
        </p:txBody>
      </p:sp>
    </p:spTree>
    <p:extLst>
      <p:ext uri="{BB962C8B-B14F-4D97-AF65-F5344CB8AC3E}">
        <p14:creationId xmlns:p14="http://schemas.microsoft.com/office/powerpoint/2010/main" val="3311154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erson wearing a hard hat&#10;&#10;Description automatically generated with low confidence">
            <a:extLst>
              <a:ext uri="{FF2B5EF4-FFF2-40B4-BE49-F238E27FC236}">
                <a16:creationId xmlns:a16="http://schemas.microsoft.com/office/drawing/2014/main" id="{18A49DF7-DAE9-BABE-1304-E0A5EC983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1352" cy="6858000"/>
          </a:xfrm>
          <a:prstGeom prst="rect">
            <a:avLst/>
          </a:prstGeom>
        </p:spPr>
      </p:pic>
      <p:sp>
        <p:nvSpPr>
          <p:cNvPr id="11" name="Text Placeholder 9">
            <a:extLst>
              <a:ext uri="{FF2B5EF4-FFF2-40B4-BE49-F238E27FC236}">
                <a16:creationId xmlns:a16="http://schemas.microsoft.com/office/drawing/2014/main" id="{2F3BFBDF-A8BA-B150-85AA-02DB2A9D8ED5}"/>
              </a:ext>
            </a:extLst>
          </p:cNvPr>
          <p:cNvSpPr>
            <a:spLocks noGrp="1"/>
          </p:cNvSpPr>
          <p:nvPr>
            <p:ph type="body" sz="quarter" idx="10" hasCustomPrompt="1"/>
          </p:nvPr>
        </p:nvSpPr>
        <p:spPr>
          <a:xfrm>
            <a:off x="781050" y="2173148"/>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Enter heading text here</a:t>
            </a:r>
            <a:endParaRPr lang="en-US" dirty="0"/>
          </a:p>
        </p:txBody>
      </p:sp>
      <p:sp>
        <p:nvSpPr>
          <p:cNvPr id="12" name="Text Placeholder 9">
            <a:extLst>
              <a:ext uri="{FF2B5EF4-FFF2-40B4-BE49-F238E27FC236}">
                <a16:creationId xmlns:a16="http://schemas.microsoft.com/office/drawing/2014/main" id="{4AD33D35-E589-98A5-A6BD-F1D7F78A7127}"/>
              </a:ext>
            </a:extLst>
          </p:cNvPr>
          <p:cNvSpPr>
            <a:spLocks noGrp="1"/>
          </p:cNvSpPr>
          <p:nvPr>
            <p:ph type="body" sz="quarter" idx="11" hasCustomPrompt="1"/>
          </p:nvPr>
        </p:nvSpPr>
        <p:spPr>
          <a:xfrm>
            <a:off x="781051" y="3794130"/>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3028091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8" y="672823"/>
            <a:ext cx="7342495" cy="428008"/>
          </a:xfrm>
        </p:spPr>
        <p:txBody>
          <a:bodyPr>
            <a:normAutofit/>
          </a:bodyPr>
          <a:lstStyle>
            <a:lvl1pPr marL="0" indent="0">
              <a:buNone/>
              <a:defRPr sz="3200" b="1" i="0">
                <a:solidFill>
                  <a:srgbClr val="373635"/>
                </a:solidFill>
                <a:latin typeface="Avenir Next LT Pro" panose="020B0504020202020204" pitchFamily="34" charset="77"/>
              </a:defRPr>
            </a:lvl1pPr>
          </a:lstStyle>
          <a:p>
            <a:pPr lvl="0"/>
            <a:r>
              <a:rPr lang="en-GB" dirty="0"/>
              <a:t>Table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8" y="1559649"/>
            <a:ext cx="10726871" cy="717223"/>
          </a:xfrm>
        </p:spPr>
        <p:txBody>
          <a:bodyPr>
            <a:noAutofit/>
          </a:bodyPr>
          <a:lstStyle>
            <a:lvl1pPr marL="0" indent="0">
              <a:lnSpc>
                <a:spcPct val="100000"/>
              </a:lnSpc>
              <a:spcBef>
                <a:spcPts val="0"/>
              </a:spcBef>
              <a:spcAft>
                <a:spcPts val="600"/>
              </a:spcAft>
              <a:buNone/>
              <a:defRPr sz="1300" b="0" i="0">
                <a:solidFill>
                  <a:srgbClr val="373635"/>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 </a:t>
            </a:r>
            <a:r>
              <a:rPr lang="en-GB" dirty="0" err="1"/>
              <a:t>aliquam</a:t>
            </a:r>
            <a:r>
              <a:rPr lang="en-GB" dirty="0"/>
              <a:t> </a:t>
            </a:r>
            <a:r>
              <a:rPr lang="en-GB" dirty="0" err="1"/>
              <a:t>erat</a:t>
            </a:r>
            <a:r>
              <a:rPr lang="en-GB" dirty="0"/>
              <a:t> </a:t>
            </a:r>
            <a:r>
              <a:rPr lang="en-GB" dirty="0" err="1"/>
              <a:t>volutpat</a:t>
            </a:r>
            <a:r>
              <a:rPr lang="en-GB" dirty="0"/>
              <a:t>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dolore magna.</a:t>
            </a:r>
          </a:p>
        </p:txBody>
      </p:sp>
      <p:sp>
        <p:nvSpPr>
          <p:cNvPr id="2" name="Vertical Text Placeholder 13">
            <a:extLst>
              <a:ext uri="{FF2B5EF4-FFF2-40B4-BE49-F238E27FC236}">
                <a16:creationId xmlns:a16="http://schemas.microsoft.com/office/drawing/2014/main" id="{B2556DBB-375D-2413-E06C-5EF910DB49A1}"/>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066CCE93-8EA9-21C8-FDC7-FFA86DCE7884}"/>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2000380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Gradien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4DFC3A0-DFB2-23ED-CB3D-4C12693642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2744"/>
          </a:xfrm>
          <a:prstGeom prst="rect">
            <a:avLst/>
          </a:prstGeom>
        </p:spPr>
      </p:pic>
      <p:sp>
        <p:nvSpPr>
          <p:cNvPr id="12" name="Text Placeholder 9">
            <a:extLst>
              <a:ext uri="{FF2B5EF4-FFF2-40B4-BE49-F238E27FC236}">
                <a16:creationId xmlns:a16="http://schemas.microsoft.com/office/drawing/2014/main" id="{1B11D53A-6CAE-29DA-4B32-C34191A9B959}"/>
              </a:ext>
            </a:extLst>
          </p:cNvPr>
          <p:cNvSpPr>
            <a:spLocks noGrp="1"/>
          </p:cNvSpPr>
          <p:nvPr>
            <p:ph type="body" sz="quarter" idx="13" hasCustomPrompt="1"/>
          </p:nvPr>
        </p:nvSpPr>
        <p:spPr>
          <a:xfrm>
            <a:off x="1055440" y="1988691"/>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Section header goes here</a:t>
            </a:r>
            <a:endParaRPr lang="en-US" dirty="0"/>
          </a:p>
        </p:txBody>
      </p:sp>
      <p:sp>
        <p:nvSpPr>
          <p:cNvPr id="13" name="Text Placeholder 9">
            <a:extLst>
              <a:ext uri="{FF2B5EF4-FFF2-40B4-BE49-F238E27FC236}">
                <a16:creationId xmlns:a16="http://schemas.microsoft.com/office/drawing/2014/main" id="{BA98DBCE-ADFD-DA60-5C6C-56A5A25755BA}"/>
              </a:ext>
            </a:extLst>
          </p:cNvPr>
          <p:cNvSpPr>
            <a:spLocks noGrp="1"/>
          </p:cNvSpPr>
          <p:nvPr>
            <p:ph type="body" sz="quarter" idx="11" hasCustomPrompt="1"/>
          </p:nvPr>
        </p:nvSpPr>
        <p:spPr>
          <a:xfrm>
            <a:off x="1055441" y="3609673"/>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
        <p:nvSpPr>
          <p:cNvPr id="2" name="Vertical Text Placeholder 13">
            <a:extLst>
              <a:ext uri="{FF2B5EF4-FFF2-40B4-BE49-F238E27FC236}">
                <a16:creationId xmlns:a16="http://schemas.microsoft.com/office/drawing/2014/main" id="{2A849F85-FF2B-EC3D-2D2E-C3F93B1F4855}"/>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3" name="Slide Number Placeholder 6">
            <a:extLst>
              <a:ext uri="{FF2B5EF4-FFF2-40B4-BE49-F238E27FC236}">
                <a16:creationId xmlns:a16="http://schemas.microsoft.com/office/drawing/2014/main" id="{D5602903-9735-569E-294F-0B5F932F98DB}"/>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Tree>
    <p:extLst>
      <p:ext uri="{BB962C8B-B14F-4D97-AF65-F5344CB8AC3E}">
        <p14:creationId xmlns:p14="http://schemas.microsoft.com/office/powerpoint/2010/main" val="3197166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E72981-CD15-4267-CCC8-AB298562FE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13" y="0"/>
            <a:ext cx="12187325" cy="6858000"/>
          </a:xfrm>
          <a:prstGeom prst="rect">
            <a:avLst/>
          </a:prstGeom>
        </p:spPr>
      </p:pic>
      <p:sp>
        <p:nvSpPr>
          <p:cNvPr id="6" name="Text Placeholder 9">
            <a:extLst>
              <a:ext uri="{FF2B5EF4-FFF2-40B4-BE49-F238E27FC236}">
                <a16:creationId xmlns:a16="http://schemas.microsoft.com/office/drawing/2014/main" id="{CFBED48D-5DB8-9F5E-8338-2C1A928D4E3F}"/>
              </a:ext>
            </a:extLst>
          </p:cNvPr>
          <p:cNvSpPr>
            <a:spLocks noGrp="1"/>
          </p:cNvSpPr>
          <p:nvPr>
            <p:ph type="body" sz="quarter" idx="13" hasCustomPrompt="1"/>
          </p:nvPr>
        </p:nvSpPr>
        <p:spPr>
          <a:xfrm>
            <a:off x="1055440" y="1988691"/>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Section header goes here</a:t>
            </a:r>
            <a:endParaRPr lang="en-US" dirty="0"/>
          </a:p>
        </p:txBody>
      </p:sp>
      <p:sp>
        <p:nvSpPr>
          <p:cNvPr id="7" name="Text Placeholder 9">
            <a:extLst>
              <a:ext uri="{FF2B5EF4-FFF2-40B4-BE49-F238E27FC236}">
                <a16:creationId xmlns:a16="http://schemas.microsoft.com/office/drawing/2014/main" id="{A7B7DECE-0AE9-8F18-334F-4404411C83E2}"/>
              </a:ext>
            </a:extLst>
          </p:cNvPr>
          <p:cNvSpPr>
            <a:spLocks noGrp="1"/>
          </p:cNvSpPr>
          <p:nvPr>
            <p:ph type="body" sz="quarter" idx="11" hasCustomPrompt="1"/>
          </p:nvPr>
        </p:nvSpPr>
        <p:spPr>
          <a:xfrm>
            <a:off x="1055441" y="3609673"/>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2239256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C46E-F95D-714D-CC72-7F734C66D1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102FFD9-A893-5F69-C86E-B7A8C7699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567F4C2-A76E-6C7A-B2D5-1D3CFA846430}"/>
              </a:ext>
            </a:extLst>
          </p:cNvPr>
          <p:cNvSpPr>
            <a:spLocks noGrp="1"/>
          </p:cNvSpPr>
          <p:nvPr>
            <p:ph type="dt" sz="half" idx="10"/>
          </p:nvPr>
        </p:nvSpPr>
        <p:spPr/>
        <p:txBody>
          <a:bodyPr/>
          <a:lstStyle/>
          <a:p>
            <a:fld id="{677A792D-3E4B-784A-8A88-645C81AD0612}" type="datetimeFigureOut">
              <a:rPr lang="en-US" smtClean="0"/>
              <a:t>3/20/2025</a:t>
            </a:fld>
            <a:endParaRPr lang="en-US"/>
          </a:p>
        </p:txBody>
      </p:sp>
      <p:sp>
        <p:nvSpPr>
          <p:cNvPr id="5" name="Footer Placeholder 4">
            <a:extLst>
              <a:ext uri="{FF2B5EF4-FFF2-40B4-BE49-F238E27FC236}">
                <a16:creationId xmlns:a16="http://schemas.microsoft.com/office/drawing/2014/main" id="{8ECA19AB-DBF8-5A6C-2802-AAB3D43DA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CF94B-6326-97D1-8839-90D0C1FC1C21}"/>
              </a:ext>
            </a:extLst>
          </p:cNvPr>
          <p:cNvSpPr>
            <a:spLocks noGrp="1"/>
          </p:cNvSpPr>
          <p:nvPr>
            <p:ph type="sldNum" sz="quarter" idx="12"/>
          </p:nvPr>
        </p:nvSpPr>
        <p:spPr/>
        <p:txBody>
          <a:bodyPr/>
          <a:lstStyle/>
          <a:p>
            <a:fld id="{92F2A26F-307B-8748-9998-32FB9ED2F8CB}" type="slidenum">
              <a:rPr lang="en-US" smtClean="0"/>
              <a:t>‹#›</a:t>
            </a:fld>
            <a:endParaRPr lang="en-US"/>
          </a:p>
        </p:txBody>
      </p:sp>
    </p:spTree>
    <p:extLst>
      <p:ext uri="{BB962C8B-B14F-4D97-AF65-F5344CB8AC3E}">
        <p14:creationId xmlns:p14="http://schemas.microsoft.com/office/powerpoint/2010/main" val="169339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B718AE-CBE9-C5E1-40CC-AF9050E4392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013" y="0"/>
            <a:ext cx="12187325" cy="6858000"/>
          </a:xfrm>
          <a:prstGeom prst="rect">
            <a:avLst/>
          </a:prstGeom>
        </p:spPr>
      </p:pic>
      <p:sp>
        <p:nvSpPr>
          <p:cNvPr id="11" name="Text Placeholder 9">
            <a:extLst>
              <a:ext uri="{FF2B5EF4-FFF2-40B4-BE49-F238E27FC236}">
                <a16:creationId xmlns:a16="http://schemas.microsoft.com/office/drawing/2014/main" id="{710011D1-79EE-E0F9-D6DE-D2C7CC0533FF}"/>
              </a:ext>
            </a:extLst>
          </p:cNvPr>
          <p:cNvSpPr>
            <a:spLocks noGrp="1"/>
          </p:cNvSpPr>
          <p:nvPr>
            <p:ph type="body" sz="quarter" idx="10" hasCustomPrompt="1"/>
          </p:nvPr>
        </p:nvSpPr>
        <p:spPr>
          <a:xfrm>
            <a:off x="781050" y="2173148"/>
            <a:ext cx="4830763" cy="1584325"/>
          </a:xfrm>
        </p:spPr>
        <p:txBody>
          <a:bodyPr>
            <a:normAutofit/>
          </a:bodyPr>
          <a:lstStyle>
            <a:lvl1pPr marL="0" indent="0">
              <a:buNone/>
              <a:defRPr sz="4900" b="1" i="0">
                <a:solidFill>
                  <a:schemeClr val="bg1"/>
                </a:solidFill>
                <a:latin typeface="Avenir Next LT Pro" panose="020B0504020202020204" pitchFamily="34" charset="77"/>
              </a:defRPr>
            </a:lvl1pPr>
          </a:lstStyle>
          <a:p>
            <a:pPr lvl="0"/>
            <a:r>
              <a:rPr lang="en-GB" dirty="0"/>
              <a:t>Enter heading text here</a:t>
            </a:r>
            <a:endParaRPr lang="en-US" dirty="0"/>
          </a:p>
        </p:txBody>
      </p:sp>
      <p:sp>
        <p:nvSpPr>
          <p:cNvPr id="12" name="Text Placeholder 9">
            <a:extLst>
              <a:ext uri="{FF2B5EF4-FFF2-40B4-BE49-F238E27FC236}">
                <a16:creationId xmlns:a16="http://schemas.microsoft.com/office/drawing/2014/main" id="{815EC954-1A4B-3DEB-761F-59C826862FBE}"/>
              </a:ext>
            </a:extLst>
          </p:cNvPr>
          <p:cNvSpPr>
            <a:spLocks noGrp="1"/>
          </p:cNvSpPr>
          <p:nvPr>
            <p:ph type="body" sz="quarter" idx="11" hasCustomPrompt="1"/>
          </p:nvPr>
        </p:nvSpPr>
        <p:spPr>
          <a:xfrm>
            <a:off x="781051" y="3794130"/>
            <a:ext cx="3560130" cy="831135"/>
          </a:xfrm>
        </p:spPr>
        <p:txBody>
          <a:bodyPr>
            <a:noAutofit/>
          </a:bodyPr>
          <a:lstStyle>
            <a:lvl1pPr marL="0" indent="0">
              <a:buNone/>
              <a:defRPr sz="2500" b="0" i="0">
                <a:solidFill>
                  <a:schemeClr val="bg1"/>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2955967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Title Slide 2">
    <p:spTree>
      <p:nvGrpSpPr>
        <p:cNvPr id="1" name=""/>
        <p:cNvGrpSpPr/>
        <p:nvPr/>
      </p:nvGrpSpPr>
      <p:grpSpPr>
        <a:xfrm>
          <a:off x="0" y="0"/>
          <a:ext cx="0" cy="0"/>
          <a:chOff x="0" y="0"/>
          <a:chExt cx="0" cy="0"/>
        </a:xfrm>
      </p:grpSpPr>
      <p:pic>
        <p:nvPicPr>
          <p:cNvPr id="10" name="Picture 9" descr="A picture containing background pattern&#10;&#10;Description automatically generated">
            <a:extLst>
              <a:ext uri="{FF2B5EF4-FFF2-40B4-BE49-F238E27FC236}">
                <a16:creationId xmlns:a16="http://schemas.microsoft.com/office/drawing/2014/main" id="{65A0FA1C-9CC7-71F7-7CF6-6A6C3FCEB6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01352" cy="6858000"/>
          </a:xfrm>
          <a:prstGeom prst="rect">
            <a:avLst/>
          </a:prstGeom>
        </p:spPr>
      </p:pic>
      <p:sp>
        <p:nvSpPr>
          <p:cNvPr id="11" name="Text Placeholder 9">
            <a:extLst>
              <a:ext uri="{FF2B5EF4-FFF2-40B4-BE49-F238E27FC236}">
                <a16:creationId xmlns:a16="http://schemas.microsoft.com/office/drawing/2014/main" id="{7E526E62-DBB1-943C-3533-429CD6DA7E60}"/>
              </a:ext>
            </a:extLst>
          </p:cNvPr>
          <p:cNvSpPr>
            <a:spLocks noGrp="1"/>
          </p:cNvSpPr>
          <p:nvPr>
            <p:ph type="body" sz="quarter" idx="10" hasCustomPrompt="1"/>
          </p:nvPr>
        </p:nvSpPr>
        <p:spPr>
          <a:xfrm>
            <a:off x="781050" y="2190904"/>
            <a:ext cx="4830763" cy="1584325"/>
          </a:xfrm>
        </p:spPr>
        <p:txBody>
          <a:bodyPr>
            <a:normAutofit/>
          </a:bodyPr>
          <a:lstStyle>
            <a:lvl1pPr marL="0" indent="0">
              <a:buNone/>
              <a:defRPr sz="4900" b="1" i="0">
                <a:solidFill>
                  <a:srgbClr val="2B2A29"/>
                </a:solidFill>
                <a:latin typeface="Avenir Next LT Pro" panose="020B0504020202020204" pitchFamily="34" charset="77"/>
              </a:defRPr>
            </a:lvl1pPr>
          </a:lstStyle>
          <a:p>
            <a:pPr lvl="0"/>
            <a:r>
              <a:rPr lang="en-GB" dirty="0"/>
              <a:t>Enter heading text here</a:t>
            </a:r>
            <a:endParaRPr lang="en-US" dirty="0"/>
          </a:p>
        </p:txBody>
      </p:sp>
      <p:sp>
        <p:nvSpPr>
          <p:cNvPr id="12" name="Text Placeholder 9">
            <a:extLst>
              <a:ext uri="{FF2B5EF4-FFF2-40B4-BE49-F238E27FC236}">
                <a16:creationId xmlns:a16="http://schemas.microsoft.com/office/drawing/2014/main" id="{4DDDB5A0-1453-70AC-602C-015D35395D9C}"/>
              </a:ext>
            </a:extLst>
          </p:cNvPr>
          <p:cNvSpPr>
            <a:spLocks noGrp="1"/>
          </p:cNvSpPr>
          <p:nvPr>
            <p:ph type="body" sz="quarter" idx="11" hasCustomPrompt="1"/>
          </p:nvPr>
        </p:nvSpPr>
        <p:spPr>
          <a:xfrm>
            <a:off x="781051" y="3811886"/>
            <a:ext cx="3560130" cy="831135"/>
          </a:xfrm>
        </p:spPr>
        <p:txBody>
          <a:bodyPr>
            <a:noAutofit/>
          </a:bodyPr>
          <a:lstStyle>
            <a:lvl1pPr marL="0" indent="0">
              <a:buNone/>
              <a:defRPr sz="2500" b="0" i="0">
                <a:solidFill>
                  <a:srgbClr val="2B2A29"/>
                </a:solidFill>
                <a:latin typeface="Avenir Next LT Pro" panose="020B0504020202020204" pitchFamily="34" charset="77"/>
              </a:defRPr>
            </a:lvl1pPr>
          </a:lstStyle>
          <a:p>
            <a:pPr lvl="0"/>
            <a:r>
              <a:rPr lang="en-GB" dirty="0"/>
              <a:t>Subheading goes here if you need one</a:t>
            </a:r>
            <a:endParaRPr lang="en-US" dirty="0"/>
          </a:p>
        </p:txBody>
      </p:sp>
    </p:spTree>
    <p:extLst>
      <p:ext uri="{BB962C8B-B14F-4D97-AF65-F5344CB8AC3E}">
        <p14:creationId xmlns:p14="http://schemas.microsoft.com/office/powerpoint/2010/main" val="41776484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6BB8070F-BD7B-242E-96DF-7E755829A4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9" name="Text Placeholder 9">
            <a:extLst>
              <a:ext uri="{FF2B5EF4-FFF2-40B4-BE49-F238E27FC236}">
                <a16:creationId xmlns:a16="http://schemas.microsoft.com/office/drawing/2014/main" id="{FEA63D13-7400-1EC1-FD2C-021328CC53DE}"/>
              </a:ext>
            </a:extLst>
          </p:cNvPr>
          <p:cNvSpPr>
            <a:spLocks noGrp="1"/>
          </p:cNvSpPr>
          <p:nvPr>
            <p:ph type="body" sz="quarter" idx="10" hasCustomPrompt="1"/>
          </p:nvPr>
        </p:nvSpPr>
        <p:spPr>
          <a:xfrm>
            <a:off x="503238" y="672823"/>
            <a:ext cx="200914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Contents</a:t>
            </a:r>
            <a:endParaRPr lang="en-US" dirty="0"/>
          </a:p>
        </p:txBody>
      </p:sp>
      <p:sp>
        <p:nvSpPr>
          <p:cNvPr id="12" name="Text Placeholder 9">
            <a:extLst>
              <a:ext uri="{FF2B5EF4-FFF2-40B4-BE49-F238E27FC236}">
                <a16:creationId xmlns:a16="http://schemas.microsoft.com/office/drawing/2014/main" id="{E43F48B3-7D2B-BC8C-9D71-5EF0227FAECE}"/>
              </a:ext>
            </a:extLst>
          </p:cNvPr>
          <p:cNvSpPr>
            <a:spLocks noGrp="1"/>
          </p:cNvSpPr>
          <p:nvPr>
            <p:ph type="body" sz="quarter" idx="11" hasCustomPrompt="1"/>
          </p:nvPr>
        </p:nvSpPr>
        <p:spPr>
          <a:xfrm>
            <a:off x="503238" y="1335017"/>
            <a:ext cx="3074463" cy="4373325"/>
          </a:xfrm>
        </p:spPr>
        <p:txBody>
          <a:bodyPr>
            <a:noAutofit/>
          </a:bodyPr>
          <a:lstStyle>
            <a:lvl1pPr marL="0" indent="0">
              <a:lnSpc>
                <a:spcPct val="100000"/>
              </a:lnSpc>
              <a:spcBef>
                <a:spcPts val="0"/>
              </a:spcBef>
              <a:spcAft>
                <a:spcPts val="2400"/>
              </a:spcAft>
              <a:buNone/>
              <a:defRPr sz="1300" b="0" i="0">
                <a:solidFill>
                  <a:srgbClr val="2B2A29"/>
                </a:solidFill>
                <a:latin typeface="Avenir Next LT Pro" panose="020B0504020202020204" pitchFamily="34" charset="77"/>
              </a:defRPr>
            </a:lvl1pPr>
          </a:lstStyle>
          <a:p>
            <a:pPr lvl="0"/>
            <a:r>
              <a:rPr lang="en-GB" dirty="0"/>
              <a:t>Example heading to go here………..1</a:t>
            </a:r>
          </a:p>
          <a:p>
            <a:pPr lvl="0"/>
            <a:r>
              <a:rPr lang="en-GB" dirty="0"/>
              <a:t>Example heading to go here ……… 	2</a:t>
            </a:r>
          </a:p>
          <a:p>
            <a:pPr lvl="0"/>
            <a:r>
              <a:rPr lang="en-GB" dirty="0"/>
              <a:t>Example heading to go here ……… 	3</a:t>
            </a:r>
          </a:p>
          <a:p>
            <a:pPr lvl="0"/>
            <a:r>
              <a:rPr lang="en-GB" dirty="0"/>
              <a:t>Example heading to go here ……… 	4</a:t>
            </a:r>
          </a:p>
          <a:p>
            <a:pPr lvl="0"/>
            <a:r>
              <a:rPr lang="en-GB" dirty="0"/>
              <a:t>Example heading to go here ……… 	5</a:t>
            </a:r>
          </a:p>
          <a:p>
            <a:pPr lvl="0"/>
            <a:r>
              <a:rPr lang="en-GB" dirty="0"/>
              <a:t>Example heading to go here ……… 	6</a:t>
            </a:r>
          </a:p>
          <a:p>
            <a:pPr lvl="0"/>
            <a:r>
              <a:rPr lang="en-GB" dirty="0"/>
              <a:t>Example heading to go here ……… 	7</a:t>
            </a:r>
          </a:p>
          <a:p>
            <a:pPr lvl="0"/>
            <a:r>
              <a:rPr lang="en-GB" dirty="0"/>
              <a:t>Example heading to go here ……… 	8</a:t>
            </a:r>
          </a:p>
          <a:p>
            <a:pPr lvl="0"/>
            <a:r>
              <a:rPr lang="en-GB" dirty="0"/>
              <a:t>Example heading to go here ……… 	9</a:t>
            </a:r>
          </a:p>
        </p:txBody>
      </p:sp>
      <p:sp>
        <p:nvSpPr>
          <p:cNvPr id="14" name="Text Placeholder 9">
            <a:extLst>
              <a:ext uri="{FF2B5EF4-FFF2-40B4-BE49-F238E27FC236}">
                <a16:creationId xmlns:a16="http://schemas.microsoft.com/office/drawing/2014/main" id="{3171CAB5-0E9B-E473-E4C7-26B491C9DC4E}"/>
              </a:ext>
            </a:extLst>
          </p:cNvPr>
          <p:cNvSpPr>
            <a:spLocks noGrp="1"/>
          </p:cNvSpPr>
          <p:nvPr>
            <p:ph type="body" sz="quarter" idx="12" hasCustomPrompt="1"/>
          </p:nvPr>
        </p:nvSpPr>
        <p:spPr>
          <a:xfrm>
            <a:off x="3921141" y="1335017"/>
            <a:ext cx="3074463" cy="4373325"/>
          </a:xfrm>
        </p:spPr>
        <p:txBody>
          <a:bodyPr>
            <a:noAutofit/>
          </a:bodyPr>
          <a:lstStyle>
            <a:lvl1pPr marL="0" indent="0">
              <a:lnSpc>
                <a:spcPct val="100000"/>
              </a:lnSpc>
              <a:spcBef>
                <a:spcPts val="0"/>
              </a:spcBef>
              <a:spcAft>
                <a:spcPts val="2400"/>
              </a:spcAft>
              <a:buNone/>
              <a:defRPr sz="1300" b="0" i="0">
                <a:solidFill>
                  <a:srgbClr val="2B2A29"/>
                </a:solidFill>
                <a:latin typeface="Avenir Next LT Pro" panose="020B0504020202020204" pitchFamily="34" charset="77"/>
              </a:defRPr>
            </a:lvl1pPr>
          </a:lstStyle>
          <a:p>
            <a:pPr lvl="0"/>
            <a:r>
              <a:rPr lang="en-GB" dirty="0"/>
              <a:t>Example heading to go here………..1</a:t>
            </a:r>
          </a:p>
          <a:p>
            <a:pPr lvl="0"/>
            <a:r>
              <a:rPr lang="en-GB" dirty="0"/>
              <a:t>Example heading to go here ……… 	2</a:t>
            </a:r>
          </a:p>
          <a:p>
            <a:pPr lvl="0"/>
            <a:r>
              <a:rPr lang="en-GB" dirty="0"/>
              <a:t>Example heading to go here ……… 	3</a:t>
            </a:r>
          </a:p>
          <a:p>
            <a:pPr lvl="0"/>
            <a:r>
              <a:rPr lang="en-GB" dirty="0"/>
              <a:t>Example heading to go here ……… 	4</a:t>
            </a:r>
          </a:p>
          <a:p>
            <a:pPr lvl="0"/>
            <a:r>
              <a:rPr lang="en-GB" dirty="0"/>
              <a:t>Example heading to go here ……… 	5</a:t>
            </a:r>
          </a:p>
          <a:p>
            <a:pPr lvl="0"/>
            <a:r>
              <a:rPr lang="en-GB" dirty="0"/>
              <a:t>Example heading to go here ……… 	6</a:t>
            </a:r>
          </a:p>
          <a:p>
            <a:pPr lvl="0"/>
            <a:r>
              <a:rPr lang="en-GB" dirty="0"/>
              <a:t>Example heading to go here ……… 	7</a:t>
            </a:r>
          </a:p>
          <a:p>
            <a:pPr lvl="0"/>
            <a:r>
              <a:rPr lang="en-GB" dirty="0"/>
              <a:t>Example heading to go here ……… 	8</a:t>
            </a:r>
          </a:p>
          <a:p>
            <a:pPr lvl="0"/>
            <a:r>
              <a:rPr lang="en-GB" dirty="0"/>
              <a:t>Example heading to go here ……… 	9</a:t>
            </a:r>
          </a:p>
        </p:txBody>
      </p:sp>
    </p:spTree>
    <p:extLst>
      <p:ext uri="{BB962C8B-B14F-4D97-AF65-F5344CB8AC3E}">
        <p14:creationId xmlns:p14="http://schemas.microsoft.com/office/powerpoint/2010/main" val="18617261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6BB8070F-BD7B-242E-96DF-7E755829A4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9" name="Text Placeholder 9">
            <a:extLst>
              <a:ext uri="{FF2B5EF4-FFF2-40B4-BE49-F238E27FC236}">
                <a16:creationId xmlns:a16="http://schemas.microsoft.com/office/drawing/2014/main" id="{FEA63D13-7400-1EC1-FD2C-021328CC53DE}"/>
              </a:ext>
            </a:extLst>
          </p:cNvPr>
          <p:cNvSpPr>
            <a:spLocks noGrp="1"/>
          </p:cNvSpPr>
          <p:nvPr>
            <p:ph type="body" sz="quarter" idx="10" hasCustomPrompt="1"/>
          </p:nvPr>
        </p:nvSpPr>
        <p:spPr>
          <a:xfrm>
            <a:off x="503237" y="672823"/>
            <a:ext cx="3074463"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Agenda</a:t>
            </a:r>
            <a:endParaRPr lang="en-US" dirty="0"/>
          </a:p>
        </p:txBody>
      </p:sp>
      <p:sp>
        <p:nvSpPr>
          <p:cNvPr id="12" name="Text Placeholder 9">
            <a:extLst>
              <a:ext uri="{FF2B5EF4-FFF2-40B4-BE49-F238E27FC236}">
                <a16:creationId xmlns:a16="http://schemas.microsoft.com/office/drawing/2014/main" id="{E43F48B3-7D2B-BC8C-9D71-5EF0227FAECE}"/>
              </a:ext>
            </a:extLst>
          </p:cNvPr>
          <p:cNvSpPr>
            <a:spLocks noGrp="1"/>
          </p:cNvSpPr>
          <p:nvPr>
            <p:ph type="body" sz="quarter" idx="11" hasCustomPrompt="1"/>
          </p:nvPr>
        </p:nvSpPr>
        <p:spPr>
          <a:xfrm>
            <a:off x="503238" y="1335017"/>
            <a:ext cx="4224610" cy="4373325"/>
          </a:xfrm>
        </p:spPr>
        <p:txBody>
          <a:bodyPr>
            <a:noAutofit/>
          </a:bodyPr>
          <a:lstStyle>
            <a:lvl1pPr marL="0" indent="0">
              <a:lnSpc>
                <a:spcPct val="100000"/>
              </a:lnSpc>
              <a:spcBef>
                <a:spcPts val="0"/>
              </a:spcBef>
              <a:spcAft>
                <a:spcPts val="2400"/>
              </a:spcAft>
              <a:buNone/>
              <a:defRPr sz="1300" b="0" i="0">
                <a:solidFill>
                  <a:srgbClr val="2B2A29"/>
                </a:solidFill>
                <a:latin typeface="Avenir Next LT Pro" panose="020B0504020202020204" pitchFamily="34" charset="77"/>
              </a:defRPr>
            </a:lvl1pPr>
          </a:lstStyle>
          <a:p>
            <a:pPr lvl="0"/>
            <a:r>
              <a:rPr lang="en-GB" dirty="0"/>
              <a:t>Example heading to go here</a:t>
            </a:r>
          </a:p>
          <a:p>
            <a:pPr lvl="0"/>
            <a:r>
              <a:rPr lang="en-GB" dirty="0"/>
              <a:t>Example heading to go here</a:t>
            </a:r>
          </a:p>
          <a:p>
            <a:pPr lvl="0"/>
            <a:r>
              <a:rPr lang="en-GB" dirty="0"/>
              <a:t>Example heading to go here</a:t>
            </a:r>
          </a:p>
          <a:p>
            <a:pPr lvl="0"/>
            <a:r>
              <a:rPr lang="en-GB" dirty="0"/>
              <a:t>Example heading to go here</a:t>
            </a:r>
          </a:p>
          <a:p>
            <a:pPr lvl="0"/>
            <a:r>
              <a:rPr lang="en-GB" dirty="0"/>
              <a:t>Example heading to go here</a:t>
            </a:r>
          </a:p>
          <a:p>
            <a:pPr lvl="0"/>
            <a:r>
              <a:rPr lang="en-GB" dirty="0"/>
              <a:t>Example heading to go here </a:t>
            </a:r>
          </a:p>
          <a:p>
            <a:pPr lvl="0"/>
            <a:r>
              <a:rPr lang="en-GB" dirty="0"/>
              <a:t>Example heading to go here </a:t>
            </a:r>
          </a:p>
          <a:p>
            <a:pPr lvl="0"/>
            <a:r>
              <a:rPr lang="en-GB" dirty="0"/>
              <a:t>Example heading to go here </a:t>
            </a:r>
          </a:p>
          <a:p>
            <a:pPr lvl="0"/>
            <a:r>
              <a:rPr lang="en-GB" dirty="0"/>
              <a:t>Example heading to go here</a:t>
            </a:r>
          </a:p>
        </p:txBody>
      </p:sp>
    </p:spTree>
    <p:extLst>
      <p:ext uri="{BB962C8B-B14F-4D97-AF65-F5344CB8AC3E}">
        <p14:creationId xmlns:p14="http://schemas.microsoft.com/office/powerpoint/2010/main" val="1401954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Collumn Swirl">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4" name="Vertical Text Placeholder 13">
            <a:extLst>
              <a:ext uri="{FF2B5EF4-FFF2-40B4-BE49-F238E27FC236}">
                <a16:creationId xmlns:a16="http://schemas.microsoft.com/office/drawing/2014/main" id="{D0D098CF-FBEE-AC2E-080E-5580CD25EE8D}"/>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15" name="Slide Number Placeholder 6">
            <a:extLst>
              <a:ext uri="{FF2B5EF4-FFF2-40B4-BE49-F238E27FC236}">
                <a16:creationId xmlns:a16="http://schemas.microsoft.com/office/drawing/2014/main" id="{A2C22341-6725-5D7D-A17C-0EE51C95ECAE}"/>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Tree>
    <p:extLst>
      <p:ext uri="{BB962C8B-B14F-4D97-AF65-F5344CB8AC3E}">
        <p14:creationId xmlns:p14="http://schemas.microsoft.com/office/powerpoint/2010/main" val="197582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3 Collumn Swirl">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4" name="Vertical Text Placeholder 13">
            <a:extLst>
              <a:ext uri="{FF2B5EF4-FFF2-40B4-BE49-F238E27FC236}">
                <a16:creationId xmlns:a16="http://schemas.microsoft.com/office/drawing/2014/main" id="{D0D098CF-FBEE-AC2E-080E-5580CD25EE8D}"/>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15" name="Slide Number Placeholder 6">
            <a:extLst>
              <a:ext uri="{FF2B5EF4-FFF2-40B4-BE49-F238E27FC236}">
                <a16:creationId xmlns:a16="http://schemas.microsoft.com/office/drawing/2014/main" id="{A2C22341-6725-5D7D-A17C-0EE51C95ECAE}"/>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773654"/>
            <a:ext cx="921470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Tree>
    <p:extLst>
      <p:ext uri="{BB962C8B-B14F-4D97-AF65-F5344CB8AC3E}">
        <p14:creationId xmlns:p14="http://schemas.microsoft.com/office/powerpoint/2010/main" val="52038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lumn Swirl">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B4127533-2E2C-3266-6930-9C21BDBADE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E4BA6576-B89C-DE41-50A4-D9F370D719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14" name="Vertical Text Placeholder 13">
            <a:extLst>
              <a:ext uri="{FF2B5EF4-FFF2-40B4-BE49-F238E27FC236}">
                <a16:creationId xmlns:a16="http://schemas.microsoft.com/office/drawing/2014/main" id="{D0D098CF-FBEE-AC2E-080E-5580CD25EE8D}"/>
              </a:ext>
            </a:extLst>
          </p:cNvPr>
          <p:cNvSpPr>
            <a:spLocks noGrp="1"/>
          </p:cNvSpPr>
          <p:nvPr>
            <p:ph type="body" orient="vert" sz="quarter" idx="10" hasCustomPrompt="1"/>
          </p:nvPr>
        </p:nvSpPr>
        <p:spPr>
          <a:xfrm rot="10800000">
            <a:off x="168818" y="3573016"/>
            <a:ext cx="274638" cy="2420078"/>
          </a:xfrm>
        </p:spPr>
        <p:txBody>
          <a:bodyPr vert="eaVert">
            <a:noAutofit/>
          </a:bodyPr>
          <a:lstStyle>
            <a:lvl1pPr marL="0" indent="0">
              <a:buNone/>
              <a:defRPr sz="1200">
                <a:solidFill>
                  <a:schemeClr val="bg1"/>
                </a:solidFill>
              </a:defRPr>
            </a:lvl1pPr>
          </a:lstStyle>
          <a:p>
            <a:pPr lvl="0"/>
            <a:r>
              <a:rPr lang="en-GB" dirty="0"/>
              <a:t>Section title can go here</a:t>
            </a:r>
            <a:endParaRPr lang="en-US" dirty="0"/>
          </a:p>
        </p:txBody>
      </p:sp>
      <p:sp>
        <p:nvSpPr>
          <p:cNvPr id="15" name="Slide Number Placeholder 6">
            <a:extLst>
              <a:ext uri="{FF2B5EF4-FFF2-40B4-BE49-F238E27FC236}">
                <a16:creationId xmlns:a16="http://schemas.microsoft.com/office/drawing/2014/main" id="{A2C22341-6725-5D7D-A17C-0EE51C95ECAE}"/>
              </a:ext>
            </a:extLst>
          </p:cNvPr>
          <p:cNvSpPr>
            <a:spLocks noGrp="1"/>
          </p:cNvSpPr>
          <p:nvPr>
            <p:ph type="sldNum" sz="quarter" idx="12"/>
          </p:nvPr>
        </p:nvSpPr>
        <p:spPr>
          <a:xfrm>
            <a:off x="119336" y="6329717"/>
            <a:ext cx="373602" cy="365125"/>
          </a:xfrm>
        </p:spPr>
        <p:txBody>
          <a:bodyPr/>
          <a:lstStyle>
            <a:lvl1pPr algn="ctr">
              <a:defRPr b="0" i="0">
                <a:solidFill>
                  <a:schemeClr val="bg1"/>
                </a:solidFill>
                <a:latin typeface="Avenir Next LT Pro" panose="020B0504020202020204" pitchFamily="34" charset="77"/>
              </a:defRPr>
            </a:lvl1pPr>
          </a:lstStyle>
          <a:p>
            <a:fld id="{37F35557-73E6-6D42-8D2B-9B98470A5D9B}" type="slidenum">
              <a:rPr lang="en-US" smtClean="0"/>
              <a:pPr/>
              <a:t>‹#›</a:t>
            </a:fld>
            <a:endParaRPr lang="en-US" dirty="0"/>
          </a:p>
        </p:txBody>
      </p:sp>
      <p:sp>
        <p:nvSpPr>
          <p:cNvPr id="18" name="Text Placeholder 9">
            <a:extLst>
              <a:ext uri="{FF2B5EF4-FFF2-40B4-BE49-F238E27FC236}">
                <a16:creationId xmlns:a16="http://schemas.microsoft.com/office/drawing/2014/main" id="{E5AFB549-3041-C2C6-2D4E-41DB49CF4EA3}"/>
              </a:ext>
            </a:extLst>
          </p:cNvPr>
          <p:cNvSpPr>
            <a:spLocks noGrp="1"/>
          </p:cNvSpPr>
          <p:nvPr>
            <p:ph type="body" sz="quarter" idx="13" hasCustomPrompt="1"/>
          </p:nvPr>
        </p:nvSpPr>
        <p:spPr>
          <a:xfrm>
            <a:off x="1129769" y="672823"/>
            <a:ext cx="4742394" cy="428008"/>
          </a:xfrm>
        </p:spPr>
        <p:txBody>
          <a:bodyPr>
            <a:normAutofit/>
          </a:bodyPr>
          <a:lstStyle>
            <a:lvl1pPr marL="0" indent="0">
              <a:buNone/>
              <a:defRPr sz="3200" b="1" i="0">
                <a:solidFill>
                  <a:srgbClr val="2B2A29"/>
                </a:solidFill>
                <a:latin typeface="Avenir Next LT Pro" panose="020B0504020202020204" pitchFamily="34" charset="77"/>
              </a:defRPr>
            </a:lvl1pPr>
          </a:lstStyle>
          <a:p>
            <a:pPr lvl="0"/>
            <a:r>
              <a:rPr lang="en-GB" dirty="0"/>
              <a:t>Your title goes in here</a:t>
            </a:r>
            <a:endParaRPr lang="en-US" dirty="0"/>
          </a:p>
        </p:txBody>
      </p:sp>
      <p:sp>
        <p:nvSpPr>
          <p:cNvPr id="19" name="Text Placeholder 9">
            <a:extLst>
              <a:ext uri="{FF2B5EF4-FFF2-40B4-BE49-F238E27FC236}">
                <a16:creationId xmlns:a16="http://schemas.microsoft.com/office/drawing/2014/main" id="{799DACF7-C16F-108B-FB27-4D1701B7CFAB}"/>
              </a:ext>
            </a:extLst>
          </p:cNvPr>
          <p:cNvSpPr>
            <a:spLocks noGrp="1"/>
          </p:cNvSpPr>
          <p:nvPr>
            <p:ph type="body" sz="quarter" idx="11" hasCustomPrompt="1"/>
          </p:nvPr>
        </p:nvSpPr>
        <p:spPr>
          <a:xfrm>
            <a:off x="1129769" y="1773654"/>
            <a:ext cx="307446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
        <p:nvSpPr>
          <p:cNvPr id="20" name="Text Placeholder 9">
            <a:extLst>
              <a:ext uri="{FF2B5EF4-FFF2-40B4-BE49-F238E27FC236}">
                <a16:creationId xmlns:a16="http://schemas.microsoft.com/office/drawing/2014/main" id="{090BCF3C-7C11-DFB5-FCF7-2CF51A75FA07}"/>
              </a:ext>
            </a:extLst>
          </p:cNvPr>
          <p:cNvSpPr>
            <a:spLocks noGrp="1"/>
          </p:cNvSpPr>
          <p:nvPr>
            <p:ph type="body" sz="quarter" idx="14" hasCustomPrompt="1"/>
          </p:nvPr>
        </p:nvSpPr>
        <p:spPr>
          <a:xfrm>
            <a:off x="4615919" y="1773654"/>
            <a:ext cx="307446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
        <p:nvSpPr>
          <p:cNvPr id="21" name="Text Placeholder 9">
            <a:extLst>
              <a:ext uri="{FF2B5EF4-FFF2-40B4-BE49-F238E27FC236}">
                <a16:creationId xmlns:a16="http://schemas.microsoft.com/office/drawing/2014/main" id="{A2B561A9-E533-179F-B191-92F635AA0E14}"/>
              </a:ext>
            </a:extLst>
          </p:cNvPr>
          <p:cNvSpPr>
            <a:spLocks noGrp="1"/>
          </p:cNvSpPr>
          <p:nvPr>
            <p:ph type="body" sz="quarter" idx="15" hasCustomPrompt="1"/>
          </p:nvPr>
        </p:nvSpPr>
        <p:spPr>
          <a:xfrm>
            <a:off x="8116356" y="1773654"/>
            <a:ext cx="3074463" cy="4373325"/>
          </a:xfrm>
        </p:spPr>
        <p:txBody>
          <a:bodyPr>
            <a:noAutofit/>
          </a:bodyPr>
          <a:lstStyle>
            <a:lvl1pPr marL="0" indent="0">
              <a:lnSpc>
                <a:spcPct val="100000"/>
              </a:lnSpc>
              <a:spcBef>
                <a:spcPts val="0"/>
              </a:spcBef>
              <a:spcAft>
                <a:spcPts val="600"/>
              </a:spcAft>
              <a:buNone/>
              <a:defRPr sz="1300" b="0" i="0">
                <a:solidFill>
                  <a:srgbClr val="2B2A29"/>
                </a:solidFill>
                <a:latin typeface="Avenir Next LT Pro" panose="020B0504020202020204" pitchFamily="34" charset="77"/>
              </a:defRPr>
            </a:lvl1pPr>
          </a:lstStyle>
          <a:p>
            <a:pPr lvl="0"/>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r>
              <a:rPr lang="en-GB" dirty="0"/>
              <a:t>Nunc </a:t>
            </a:r>
            <a:r>
              <a:rPr lang="en-GB" dirty="0" err="1"/>
              <a:t>viverra</a:t>
            </a:r>
            <a:r>
              <a:rPr lang="en-GB" dirty="0"/>
              <a:t> </a:t>
            </a:r>
            <a:r>
              <a:rPr lang="en-GB" dirty="0" err="1"/>
              <a:t>imperdiet</a:t>
            </a:r>
            <a:r>
              <a:rPr lang="en-GB" dirty="0"/>
              <a:t> </a:t>
            </a:r>
            <a:r>
              <a:rPr lang="en-GB" dirty="0" err="1"/>
              <a:t>enim</a:t>
            </a:r>
            <a:r>
              <a:rPr lang="en-GB" dirty="0"/>
              <a:t>. </a:t>
            </a:r>
            <a:r>
              <a:rPr lang="en-GB" dirty="0" err="1"/>
              <a:t>Fusce</a:t>
            </a:r>
            <a:r>
              <a:rPr lang="en-GB" dirty="0"/>
              <a:t> est. </a:t>
            </a:r>
            <a:r>
              <a:rPr lang="en-GB" dirty="0" err="1"/>
              <a:t>Vivamus</a:t>
            </a:r>
            <a:r>
              <a:rPr lang="en-GB" dirty="0"/>
              <a:t> a </a:t>
            </a:r>
            <a:r>
              <a:rPr lang="en-GB" dirty="0" err="1"/>
              <a:t>tellus</a:t>
            </a:r>
            <a:r>
              <a:rPr lang="en-GB" dirty="0"/>
              <a:t>.</a:t>
            </a:r>
          </a:p>
          <a:p>
            <a:pPr lvl="0"/>
            <a:r>
              <a:rPr lang="en-GB" dirty="0" err="1"/>
              <a:t>Pellentesque</a:t>
            </a:r>
            <a:r>
              <a:rPr lang="en-GB" dirty="0"/>
              <a:t> habitant </a:t>
            </a:r>
            <a:r>
              <a:rPr lang="en-GB" dirty="0" err="1"/>
              <a:t>morbi</a:t>
            </a:r>
            <a:r>
              <a:rPr lang="en-GB" dirty="0"/>
              <a:t> </a:t>
            </a:r>
            <a:r>
              <a:rPr lang="en-GB" dirty="0" err="1"/>
              <a:t>tristique</a:t>
            </a:r>
            <a:r>
              <a:rPr lang="en-GB" dirty="0"/>
              <a:t> </a:t>
            </a:r>
            <a:r>
              <a:rPr lang="en-GB" dirty="0" err="1"/>
              <a:t>senectus</a:t>
            </a:r>
            <a:r>
              <a:rPr lang="en-GB" dirty="0"/>
              <a:t> et </a:t>
            </a:r>
            <a:r>
              <a:rPr lang="en-GB" dirty="0" err="1"/>
              <a:t>netus</a:t>
            </a:r>
            <a:r>
              <a:rPr lang="en-GB" dirty="0"/>
              <a:t> et </a:t>
            </a:r>
            <a:r>
              <a:rPr lang="en-GB" dirty="0" err="1"/>
              <a:t>malesuada</a:t>
            </a:r>
            <a:r>
              <a:rPr lang="en-GB" dirty="0"/>
              <a:t> fames ac </a:t>
            </a:r>
            <a:r>
              <a:rPr lang="en-GB" dirty="0" err="1"/>
              <a:t>turpis</a:t>
            </a:r>
            <a:r>
              <a:rPr lang="en-GB" dirty="0"/>
              <a:t> </a:t>
            </a:r>
            <a:r>
              <a:rPr lang="en-GB" dirty="0" err="1"/>
              <a:t>egestas</a:t>
            </a:r>
            <a:r>
              <a:rPr lang="en-GB" dirty="0"/>
              <a:t>. Proin pharetra </a:t>
            </a:r>
            <a:r>
              <a:rPr lang="en-GB" dirty="0" err="1"/>
              <a:t>nonummy</a:t>
            </a:r>
            <a:r>
              <a:rPr lang="en-GB" dirty="0"/>
              <a:t> </a:t>
            </a:r>
            <a:r>
              <a:rPr lang="en-GB" dirty="0" err="1"/>
              <a:t>pede</a:t>
            </a:r>
            <a:r>
              <a:rPr lang="en-GB" dirty="0"/>
              <a:t>. </a:t>
            </a:r>
            <a:r>
              <a:rPr lang="en-GB" dirty="0" err="1"/>
              <a:t>Mauris</a:t>
            </a:r>
            <a:r>
              <a:rPr lang="en-GB" dirty="0"/>
              <a:t> et </a:t>
            </a:r>
            <a:r>
              <a:rPr lang="en-GB" dirty="0" err="1"/>
              <a:t>orci</a:t>
            </a:r>
            <a:r>
              <a:rPr lang="en-GB" dirty="0"/>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r>
              <a:rPr lang="en-GB" dirty="0" err="1"/>
              <a:t>Fusce</a:t>
            </a:r>
            <a:r>
              <a:rPr lang="en-GB" dirty="0"/>
              <a:t> </a:t>
            </a:r>
            <a:r>
              <a:rPr lang="en-GB" dirty="0" err="1"/>
              <a:t>posuere</a:t>
            </a:r>
            <a:r>
              <a:rPr lang="en-GB" dirty="0"/>
              <a:t>, magna </a:t>
            </a:r>
            <a:r>
              <a:rPr lang="en-GB" dirty="0" err="1"/>
              <a:t>sed</a:t>
            </a:r>
            <a:r>
              <a:rPr lang="en-GB" dirty="0"/>
              <a:t> pulvinar </a:t>
            </a:r>
            <a:r>
              <a:rPr lang="en-GB" dirty="0" err="1"/>
              <a:t>ultricies</a:t>
            </a:r>
            <a:r>
              <a:rPr lang="en-GB" dirty="0"/>
              <a:t>, </a:t>
            </a:r>
            <a:r>
              <a:rPr lang="en-GB" dirty="0" err="1"/>
              <a:t>purus</a:t>
            </a:r>
            <a:r>
              <a:rPr lang="en-GB" dirty="0"/>
              <a:t> </a:t>
            </a:r>
            <a:r>
              <a:rPr lang="en-GB" dirty="0" err="1"/>
              <a:t>lectus</a:t>
            </a:r>
            <a:r>
              <a:rPr lang="en-GB" dirty="0"/>
              <a:t> </a:t>
            </a:r>
            <a:r>
              <a:rPr lang="en-GB" dirty="0" err="1"/>
              <a:t>malesuada</a:t>
            </a:r>
            <a:r>
              <a:rPr lang="en-GB" dirty="0"/>
              <a:t> libero, sit </a:t>
            </a:r>
            <a:r>
              <a:rPr lang="en-GB" dirty="0" err="1"/>
              <a:t>amet</a:t>
            </a:r>
            <a:r>
              <a:rPr lang="en-GB" dirty="0"/>
              <a:t> </a:t>
            </a:r>
            <a:r>
              <a:rPr lang="en-GB" dirty="0" err="1"/>
              <a:t>commodo</a:t>
            </a:r>
            <a:r>
              <a:rPr lang="en-GB" dirty="0"/>
              <a:t> magna eros </a:t>
            </a:r>
            <a:r>
              <a:rPr lang="en-GB" dirty="0" err="1"/>
              <a:t>quis</a:t>
            </a:r>
            <a:r>
              <a:rPr lang="en-GB" dirty="0"/>
              <a:t> </a:t>
            </a:r>
            <a:r>
              <a:rPr lang="en-GB" dirty="0" err="1"/>
              <a:t>urna</a:t>
            </a:r>
            <a:r>
              <a:rPr lang="en-GB" dirty="0"/>
              <a:t>.</a:t>
            </a:r>
          </a:p>
          <a:p>
            <a:pPr lvl="0"/>
            <a:endParaRPr lang="en-GB" dirty="0"/>
          </a:p>
        </p:txBody>
      </p:sp>
    </p:spTree>
    <p:extLst>
      <p:ext uri="{BB962C8B-B14F-4D97-AF65-F5344CB8AC3E}">
        <p14:creationId xmlns:p14="http://schemas.microsoft.com/office/powerpoint/2010/main" val="327634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D45B1-35C7-A6F2-5555-D940A2135C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A1EB6AF-7DA3-A4E1-4A22-79C5D0FA1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837D0E-9926-AE87-490D-30387F061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049D9-3A5E-5547-A2C0-65DD7D300B2F}" type="datetime1">
              <a:rPr lang="en-GB" smtClean="0"/>
              <a:t>20/03/2025</a:t>
            </a:fld>
            <a:endParaRPr lang="en-US"/>
          </a:p>
        </p:txBody>
      </p:sp>
      <p:sp>
        <p:nvSpPr>
          <p:cNvPr id="5" name="Footer Placeholder 4">
            <a:extLst>
              <a:ext uri="{FF2B5EF4-FFF2-40B4-BE49-F238E27FC236}">
                <a16:creationId xmlns:a16="http://schemas.microsoft.com/office/drawing/2014/main" id="{5A217B75-7B73-5D53-FD7E-0381FCAEBC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CE625-D94A-729A-9E64-AFEF65885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35557-73E6-6D42-8D2B-9B98470A5D9B}" type="slidenum">
              <a:rPr lang="en-US" smtClean="0"/>
              <a:t>‹#›</a:t>
            </a:fld>
            <a:endParaRPr lang="en-US"/>
          </a:p>
        </p:txBody>
      </p:sp>
    </p:spTree>
    <p:extLst>
      <p:ext uri="{BB962C8B-B14F-4D97-AF65-F5344CB8AC3E}">
        <p14:creationId xmlns:p14="http://schemas.microsoft.com/office/powerpoint/2010/main" val="776716722"/>
      </p:ext>
    </p:extLst>
  </p:cSld>
  <p:clrMap bg1="lt1" tx1="dk1" bg2="lt2" tx2="dk2" accent1="accent1" accent2="accent2" accent3="accent3" accent4="accent4" accent5="accent5" accent6="accent6" hlink="hlink" folHlink="folHlink"/>
  <p:sldLayoutIdLst>
    <p:sldLayoutId id="2147483680" r:id="rId1"/>
    <p:sldLayoutId id="2147483684" r:id="rId2"/>
    <p:sldLayoutId id="2147483661" r:id="rId3"/>
    <p:sldLayoutId id="2147483662" r:id="rId4"/>
    <p:sldLayoutId id="2147483681" r:id="rId5"/>
    <p:sldLayoutId id="2147483676" r:id="rId6"/>
    <p:sldLayoutId id="2147483677" r:id="rId7"/>
    <p:sldLayoutId id="2147483678" r:id="rId8"/>
    <p:sldLayoutId id="2147483682" r:id="rId9"/>
    <p:sldLayoutId id="2147483663" r:id="rId10"/>
    <p:sldLayoutId id="2147483675" r:id="rId11"/>
    <p:sldLayoutId id="2147483664" r:id="rId12"/>
    <p:sldLayoutId id="2147483665" r:id="rId13"/>
    <p:sldLayoutId id="2147483666" r:id="rId14"/>
    <p:sldLayoutId id="2147483667" r:id="rId15"/>
    <p:sldLayoutId id="2147483668" r:id="rId16"/>
    <p:sldLayoutId id="2147483669" r:id="rId17"/>
    <p:sldLayoutId id="2147483670" r:id="rId18"/>
    <p:sldLayoutId id="2147483673" r:id="rId19"/>
    <p:sldLayoutId id="2147483671" r:id="rId20"/>
    <p:sldLayoutId id="2147483683" r:id="rId21"/>
    <p:sldLayoutId id="2147483672" r:id="rId22"/>
    <p:sldLayoutId id="2147483685" r:id="rId23"/>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www.cqc.org.uk/about-us/transparency/external-reports-research/rapid-literature-review-safety-cultures"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publications/review-into-the-operational-effectiveness-of-the-care-quality-commission-full-report/review-into-the-operational-effectiveness-of-the-care-quality-commission-full-repor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citation.co.uk/care-get-a-quote-partner/" TargetMode="Externa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56ECCA-DC48-EF8A-A953-A3185DFCEC7E}"/>
              </a:ext>
            </a:extLst>
          </p:cNvPr>
          <p:cNvSpPr>
            <a:spLocks noGrp="1"/>
          </p:cNvSpPr>
          <p:nvPr>
            <p:ph type="body" sz="quarter" idx="10"/>
          </p:nvPr>
        </p:nvSpPr>
        <p:spPr>
          <a:xfrm>
            <a:off x="781050" y="1916833"/>
            <a:ext cx="5602982" cy="1656184"/>
          </a:xfrm>
        </p:spPr>
        <p:txBody>
          <a:bodyPr>
            <a:noAutofit/>
          </a:bodyPr>
          <a:lstStyle/>
          <a:p>
            <a:pPr>
              <a:lnSpc>
                <a:spcPct val="120000"/>
              </a:lnSpc>
              <a:spcBef>
                <a:spcPts val="0"/>
              </a:spcBef>
            </a:pPr>
            <a:r>
              <a:rPr lang="en-GB" sz="3600" dirty="0"/>
              <a:t>What to focus on in 2025 to maintain and improve your CQC rating.</a:t>
            </a:r>
            <a:endParaRPr lang="en-US" sz="3600" dirty="0"/>
          </a:p>
        </p:txBody>
      </p:sp>
      <p:sp>
        <p:nvSpPr>
          <p:cNvPr id="3" name="Text Placeholder 2">
            <a:extLst>
              <a:ext uri="{FF2B5EF4-FFF2-40B4-BE49-F238E27FC236}">
                <a16:creationId xmlns:a16="http://schemas.microsoft.com/office/drawing/2014/main" id="{04B633F8-E61B-2263-5CC1-BD6803027A76}"/>
              </a:ext>
            </a:extLst>
          </p:cNvPr>
          <p:cNvSpPr>
            <a:spLocks noGrp="1"/>
          </p:cNvSpPr>
          <p:nvPr>
            <p:ph type="body" sz="quarter" idx="11"/>
          </p:nvPr>
        </p:nvSpPr>
        <p:spPr>
          <a:xfrm>
            <a:off x="816005" y="5157192"/>
            <a:ext cx="4248472" cy="615111"/>
          </a:xfrm>
        </p:spPr>
        <p:txBody>
          <a:bodyPr/>
          <a:lstStyle/>
          <a:p>
            <a:r>
              <a:rPr lang="en-GB" sz="2400" dirty="0"/>
              <a:t>Mick Feather </a:t>
            </a:r>
          </a:p>
          <a:p>
            <a:r>
              <a:rPr lang="en-GB" sz="2400" dirty="0"/>
              <a:t>Care Business Manager</a:t>
            </a:r>
          </a:p>
        </p:txBody>
      </p:sp>
    </p:spTree>
    <p:extLst>
      <p:ext uri="{BB962C8B-B14F-4D97-AF65-F5344CB8AC3E}">
        <p14:creationId xmlns:p14="http://schemas.microsoft.com/office/powerpoint/2010/main" val="116882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F35557-73E6-6D42-8D2B-9B98470A5D9B}" type="slidenum">
              <a:rPr kumimoji="0" lang="en-US" sz="1200" b="0" i="0" u="none" strike="noStrike" kern="1200" cap="none" spc="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endParaRPr>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9142696" cy="428008"/>
          </a:xfrm>
        </p:spPr>
        <p:txBody>
          <a:bodyPr vert="horz" lIns="91440" tIns="45720" rIns="91440" bIns="45720" rtlCol="0" anchor="t">
            <a:noAutofit/>
          </a:bodyPr>
          <a:lstStyle/>
          <a:p>
            <a:r>
              <a:rPr lang="en-GB" sz="4000" dirty="0">
                <a:latin typeface="+mn-lt"/>
              </a:rPr>
              <a:t>Culture – Related Quality Statements </a:t>
            </a:r>
            <a:endParaRPr lang="en-GB" sz="4000" dirty="0">
              <a:solidFill>
                <a:srgbClr val="C00000"/>
              </a:solidFill>
              <a:latin typeface="+mn-lt"/>
            </a:endParaRP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30325" y="1709636"/>
            <a:ext cx="10726871" cy="4775006"/>
          </a:xfrm>
        </p:spPr>
        <p:txBody>
          <a:bodyPr vert="horz" lIns="91440" tIns="45720" rIns="91440" bIns="45720" rtlCol="0" anchor="t">
            <a:noAutofit/>
          </a:bodyPr>
          <a:lstStyle/>
          <a:p>
            <a:r>
              <a:rPr lang="en-GB" sz="1800" b="1" dirty="0">
                <a:latin typeface="+mn-lt"/>
                <a:ea typeface="Calibri"/>
                <a:cs typeface="Arial"/>
              </a:rPr>
              <a:t>SAFETY</a:t>
            </a:r>
          </a:p>
          <a:p>
            <a:r>
              <a:rPr lang="en-GB" sz="1800" u="sng" dirty="0">
                <a:latin typeface="+mn-lt"/>
                <a:ea typeface="Calibri"/>
                <a:cs typeface="Arial"/>
              </a:rPr>
              <a:t>Learning culture</a:t>
            </a:r>
          </a:p>
          <a:p>
            <a:pPr marL="171450" indent="-171450">
              <a:buFont typeface="Arial" panose="020B0604020202020204" pitchFamily="34" charset="0"/>
              <a:buChar char="•"/>
            </a:pPr>
            <a:r>
              <a:rPr lang="en-GB" sz="1800" dirty="0">
                <a:latin typeface="+mn-lt"/>
                <a:ea typeface="Calibri"/>
                <a:cs typeface="Arial"/>
              </a:rPr>
              <a:t>We have a proactive and positive culture of safety based on openness and honesty, in which concerns about safety are listened to, safety events are investigated and reported thoroughly, and lessons are learned to continually identify and embed good practices.</a:t>
            </a:r>
          </a:p>
          <a:p>
            <a:endParaRPr lang="en-GB" sz="1800" b="1" dirty="0">
              <a:latin typeface="+mn-lt"/>
              <a:ea typeface="Calibri" panose="020F0502020204030204" pitchFamily="34" charset="0"/>
              <a:cs typeface="Arial" panose="020B0604020202020204" pitchFamily="34" charset="0"/>
            </a:endParaRPr>
          </a:p>
          <a:p>
            <a:r>
              <a:rPr lang="en-GB" sz="1800" b="1" dirty="0">
                <a:latin typeface="+mn-lt"/>
                <a:ea typeface="Calibri"/>
                <a:cs typeface="Arial"/>
              </a:rPr>
              <a:t>WELL-LED</a:t>
            </a:r>
          </a:p>
          <a:p>
            <a:r>
              <a:rPr lang="en-GB" sz="1800" u="sng" dirty="0">
                <a:latin typeface="+mn-lt"/>
                <a:ea typeface="Calibri"/>
                <a:cs typeface="Arial"/>
              </a:rPr>
              <a:t>Shared direction and culture</a:t>
            </a:r>
          </a:p>
          <a:p>
            <a:pPr marL="171450" indent="-171450">
              <a:buFont typeface="Arial" panose="020B0604020202020204" pitchFamily="34" charset="0"/>
              <a:buChar char="•"/>
            </a:pPr>
            <a:r>
              <a:rPr lang="en-GB" sz="1800" dirty="0">
                <a:latin typeface="+mn-lt"/>
                <a:ea typeface="Calibri"/>
                <a:cs typeface="Arial"/>
              </a:rPr>
              <a:t>We have a shared vision, strategy and culture. This is based on transparency, equity, equality and human rights, diversity and inclusion, engagement, and understanding challenges and the needs of people and our communities in order to meet these.</a:t>
            </a:r>
          </a:p>
        </p:txBody>
      </p:sp>
    </p:spTree>
    <p:extLst>
      <p:ext uri="{BB962C8B-B14F-4D97-AF65-F5344CB8AC3E}">
        <p14:creationId xmlns:p14="http://schemas.microsoft.com/office/powerpoint/2010/main" val="115893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11</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9142696" cy="428008"/>
          </a:xfrm>
        </p:spPr>
        <p:txBody>
          <a:bodyPr vert="horz" lIns="91440" tIns="45720" rIns="91440" bIns="45720" rtlCol="0" anchor="t">
            <a:noAutofit/>
          </a:bodyPr>
          <a:lstStyle/>
          <a:p>
            <a:r>
              <a:rPr lang="en-GB" sz="4000" dirty="0">
                <a:latin typeface="+mn-lt"/>
              </a:rPr>
              <a:t>Culture  </a:t>
            </a:r>
            <a:r>
              <a:rPr lang="en-GB" sz="4000" dirty="0">
                <a:solidFill>
                  <a:srgbClr val="FF8D1E"/>
                </a:solidFill>
                <a:latin typeface="+mn-lt"/>
              </a:rPr>
              <a:t>SAFE + WELL-LED</a:t>
            </a:r>
            <a:r>
              <a:rPr lang="en-GB" sz="2800" dirty="0">
                <a:solidFill>
                  <a:srgbClr val="FF8D1E"/>
                </a:solidFill>
                <a:latin typeface="+mn-lt"/>
              </a:rPr>
              <a:t> </a:t>
            </a:r>
            <a:r>
              <a:rPr lang="en-GB" sz="1600" dirty="0">
                <a:solidFill>
                  <a:schemeClr val="tx1"/>
                </a:solidFill>
                <a:latin typeface="+mn-lt"/>
              </a:rPr>
              <a:t>Reg 10  Reg 12  Reg 17</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17833" y="1484784"/>
            <a:ext cx="10726871" cy="4775006"/>
          </a:xfrm>
        </p:spPr>
        <p:txBody>
          <a:bodyPr/>
          <a:lstStyle/>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Staff did not always feel encouraged and supported to raise concerns with the management team.</a:t>
            </a: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latin typeface="+mn-lt"/>
                <a:ea typeface="Calibri" panose="020F0502020204030204" pitchFamily="34" charset="0"/>
                <a:cs typeface="Times New Roman" panose="02020603050405020304" pitchFamily="18" charset="0"/>
              </a:rPr>
              <a:t>Leaders did not always demonstrate a positive, compassionate, listening culture that promoted trust and understanding.</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Staff did not always feel that their voice would be heard and those who did speak up would be supported without fear of detriment.</a:t>
            </a: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The provider did not have effective systems that assessed or monitored the day-to-day culture of the service, and this meant they had not identified the warning signs of a closed culture.</a:t>
            </a:r>
            <a:endParaRPr lang="en-GB" sz="1600" dirty="0">
              <a:solidFill>
                <a:schemeClr val="tx1"/>
              </a:solidFill>
              <a:effectLst/>
              <a:latin typeface="+mn-lt"/>
              <a:ea typeface="Calibri" panose="020F0502020204030204" pitchFamily="34" charset="0"/>
              <a:cs typeface="Arial" panose="020B0604020202020204" pitchFamily="34" charset="0"/>
            </a:endParaRP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We were not assured leaders acted with openness, honesty and transparency at the service.</a:t>
            </a:r>
          </a:p>
          <a:p>
            <a:pPr marL="171450" indent="-1714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Staff did not all say they felt confident about raising any issues as they did not feel historically when they had raised issues they had been listened to or that their concerns were acted upon. </a:t>
            </a:r>
          </a:p>
          <a:p>
            <a:pPr marL="285750" indent="-285750">
              <a:spcAft>
                <a:spcPts val="0"/>
              </a:spcAft>
              <a:buFont typeface="Arial" panose="020B0604020202020204" pitchFamily="34" charset="0"/>
              <a:buChar char="•"/>
            </a:pPr>
            <a:endParaRPr lang="en-GB" sz="1800" dirty="0">
              <a:latin typeface="+mn-lt"/>
              <a:ea typeface="Calibri" panose="020F0502020204030204" pitchFamily="34" charset="0"/>
              <a:cs typeface="Times New Roman" panose="02020603050405020304" pitchFamily="18" charset="0"/>
            </a:endParaRPr>
          </a:p>
          <a:p>
            <a:pPr>
              <a:spcAft>
                <a:spcPts val="0"/>
              </a:spcAft>
            </a:pPr>
            <a:endParaRPr lang="en-GB" sz="1800" dirty="0">
              <a:latin typeface="+mn-lt"/>
              <a:ea typeface="Calibri" panose="020F0502020204030204" pitchFamily="34" charset="0"/>
              <a:cs typeface="Times New Roman" panose="02020603050405020304" pitchFamily="18" charset="0"/>
            </a:endParaRPr>
          </a:p>
          <a:p>
            <a:pPr>
              <a:spcAft>
                <a:spcPts val="0"/>
              </a:spcAft>
            </a:pPr>
            <a:r>
              <a:rPr lang="en-GB" sz="1200" dirty="0">
                <a:effectLst/>
                <a:latin typeface="+mn-lt"/>
                <a:ea typeface="Calibri" panose="020F0502020204030204" pitchFamily="34" charset="0"/>
                <a:cs typeface="Times New Roman" panose="02020603050405020304" pitchFamily="18" charset="0"/>
              </a:rPr>
              <a:t>CQC report quotes from 2024 </a:t>
            </a:r>
            <a:endParaRPr lang="en-GB" sz="1200" dirty="0">
              <a:effectLst/>
              <a:latin typeface="+mn-lt"/>
              <a:ea typeface="Calibri" panose="020F0502020204030204" pitchFamily="34" charset="0"/>
              <a:cs typeface="Arial" panose="020B0604020202020204" pitchFamily="34" charset="0"/>
            </a:endParaRPr>
          </a:p>
          <a:p>
            <a:pPr marL="171450" indent="-171450">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6678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F35557-73E6-6D42-8D2B-9B98470A5D9B}" type="slidenum">
              <a:rPr kumimoji="0" lang="en-US" sz="1200" b="0" i="0" u="none" strike="noStrike" kern="1200" cap="none" spc="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endParaRP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055440" y="548680"/>
            <a:ext cx="10726871" cy="5138991"/>
          </a:xfrm>
        </p:spPr>
        <p:txBody>
          <a:bodyPr vert="horz" lIns="91440" tIns="45720" rIns="91440" bIns="45720" rtlCol="0" anchor="t">
            <a:noAutofit/>
          </a:bodyPr>
          <a:lstStyle/>
          <a:p>
            <a:pPr algn="l"/>
            <a:r>
              <a:rPr lang="en-GB" sz="4000" b="1" i="0" dirty="0">
                <a:solidFill>
                  <a:srgbClr val="212121"/>
                </a:solidFill>
                <a:effectLst/>
                <a:latin typeface="+mn-lt"/>
              </a:rPr>
              <a:t>Learning</a:t>
            </a:r>
            <a:r>
              <a:rPr lang="en-GB" sz="4000" b="1" i="0" dirty="0">
                <a:solidFill>
                  <a:srgbClr val="212121"/>
                </a:solidFill>
                <a:effectLst/>
                <a:latin typeface="Avenir Next LT Pro"/>
              </a:rPr>
              <a:t> </a:t>
            </a:r>
            <a:r>
              <a:rPr lang="en-GB" sz="4000" b="1" i="0" dirty="0">
                <a:solidFill>
                  <a:srgbClr val="212121"/>
                </a:solidFill>
                <a:effectLst/>
                <a:latin typeface="+mn-lt"/>
              </a:rPr>
              <a:t>culture </a:t>
            </a:r>
            <a:r>
              <a:rPr lang="en-GB" sz="4000" b="1" i="0" dirty="0">
                <a:solidFill>
                  <a:srgbClr val="FF8D1E"/>
                </a:solidFill>
                <a:effectLst/>
                <a:latin typeface="+mn-lt"/>
              </a:rPr>
              <a:t>SAFE</a:t>
            </a:r>
            <a:r>
              <a:rPr lang="en-GB" sz="2800" b="1" i="0" dirty="0">
                <a:solidFill>
                  <a:srgbClr val="212121"/>
                </a:solidFill>
                <a:effectLst/>
                <a:latin typeface="+mn-lt"/>
              </a:rPr>
              <a:t>  </a:t>
            </a:r>
            <a:r>
              <a:rPr lang="en-GB" sz="1600" b="1" i="0" dirty="0">
                <a:solidFill>
                  <a:srgbClr val="212121"/>
                </a:solidFill>
                <a:effectLst/>
                <a:latin typeface="+mn-lt"/>
              </a:rPr>
              <a:t>Reg 12  Reg 16  Reg 17</a:t>
            </a:r>
          </a:p>
          <a:p>
            <a:pPr algn="l"/>
            <a:endParaRPr lang="en-GB" sz="1600" b="0" i="0" dirty="0">
              <a:solidFill>
                <a:srgbClr val="212121"/>
              </a:solidFill>
              <a:effectLst/>
              <a:latin typeface="+mn-lt"/>
            </a:endParaRPr>
          </a:p>
          <a:p>
            <a:pPr algn="l"/>
            <a:r>
              <a:rPr lang="en-GB" sz="1600" b="1" i="0" dirty="0">
                <a:solidFill>
                  <a:srgbClr val="212121"/>
                </a:solidFill>
                <a:effectLst/>
                <a:latin typeface="+mn-lt"/>
              </a:rPr>
              <a:t>We have a proactive and positive culture of safety based on openness and honesty, in which concerns about safety are listened to, safety events are investigated and reported thoroughly, and lessons are learned to continually identify and embed good practices.</a:t>
            </a:r>
          </a:p>
          <a:p>
            <a:pPr algn="l"/>
            <a:endParaRPr lang="en-GB" sz="1600" b="0" i="0" dirty="0">
              <a:solidFill>
                <a:srgbClr val="6C276A"/>
              </a:solidFill>
              <a:effectLst/>
              <a:latin typeface="+mn-lt"/>
            </a:endParaRPr>
          </a:p>
          <a:p>
            <a:pPr algn="l">
              <a:spcAft>
                <a:spcPts val="0"/>
              </a:spcAft>
            </a:pPr>
            <a:r>
              <a:rPr lang="en-GB" sz="1600" b="0" i="0" dirty="0">
                <a:solidFill>
                  <a:srgbClr val="6C276A"/>
                </a:solidFill>
                <a:effectLst/>
                <a:latin typeface="+mn-lt"/>
              </a:rPr>
              <a:t>What this quality statement means</a:t>
            </a:r>
          </a:p>
          <a:p>
            <a:pPr algn="l">
              <a:spcAft>
                <a:spcPts val="0"/>
              </a:spcAft>
            </a:pPr>
            <a:endParaRPr lang="en-GB" sz="1600" b="0" i="0" dirty="0">
              <a:solidFill>
                <a:srgbClr val="6C276A"/>
              </a:solidFill>
              <a:effectLst/>
              <a:latin typeface="+mn-lt"/>
            </a:endParaRPr>
          </a:p>
          <a:p>
            <a:pPr algn="l">
              <a:spcAft>
                <a:spcPts val="0"/>
              </a:spcAft>
              <a:buFont typeface="Arial" panose="020B0604020202020204" pitchFamily="34" charset="0"/>
              <a:buChar char="•"/>
            </a:pPr>
            <a:r>
              <a:rPr lang="en-GB" sz="1400" b="0" i="0" dirty="0">
                <a:solidFill>
                  <a:srgbClr val="212121"/>
                </a:solidFill>
                <a:effectLst/>
                <a:latin typeface="+mn-lt"/>
              </a:rPr>
              <a:t>  Safety is a top priority that involves everyone, including staff as well as people using the service. There is a culture of safety and learning. This is based on openness, transparency and learning from events that have either put people and staff at risk of harm, or that have caused them harm.</a:t>
            </a:r>
          </a:p>
          <a:p>
            <a:pPr algn="l">
              <a:spcAft>
                <a:spcPts val="0"/>
              </a:spcAft>
              <a:buFont typeface="Arial" panose="020B0604020202020204" pitchFamily="34" charset="0"/>
              <a:buChar char="•"/>
            </a:pPr>
            <a:endParaRPr lang="en-GB" sz="1400" b="0" i="0" dirty="0">
              <a:solidFill>
                <a:srgbClr val="212121"/>
              </a:solidFill>
              <a:effectLst/>
              <a:latin typeface="+mn-lt"/>
            </a:endParaRPr>
          </a:p>
          <a:p>
            <a:pPr algn="l">
              <a:spcAft>
                <a:spcPts val="0"/>
              </a:spcAft>
              <a:buFont typeface="Arial" panose="020B0604020202020204" pitchFamily="34" charset="0"/>
              <a:buChar char="•"/>
            </a:pPr>
            <a:r>
              <a:rPr lang="en-GB" sz="1400" b="0" i="0" dirty="0">
                <a:solidFill>
                  <a:srgbClr val="212121"/>
                </a:solidFill>
                <a:effectLst/>
                <a:latin typeface="+mn-lt"/>
              </a:rPr>
              <a:t>  Risks are not overlooked or ignored. They are dealt with willingly as an opportunity to put things right, learn and improve.</a:t>
            </a:r>
          </a:p>
          <a:p>
            <a:pPr algn="l">
              <a:spcAft>
                <a:spcPts val="0"/>
              </a:spcAft>
              <a:buFont typeface="Arial" panose="020B0604020202020204" pitchFamily="34" charset="0"/>
              <a:buChar char="•"/>
            </a:pPr>
            <a:endParaRPr lang="en-GB" sz="1400" b="0" i="0" dirty="0">
              <a:solidFill>
                <a:srgbClr val="212121"/>
              </a:solidFill>
              <a:effectLst/>
              <a:latin typeface="+mn-lt"/>
            </a:endParaRPr>
          </a:p>
          <a:p>
            <a:pPr algn="l">
              <a:spcAft>
                <a:spcPts val="0"/>
              </a:spcAft>
              <a:buFont typeface="Arial" panose="020B0604020202020204" pitchFamily="34" charset="0"/>
              <a:buChar char="•"/>
            </a:pPr>
            <a:r>
              <a:rPr lang="en-GB" sz="1400" b="0" i="0" dirty="0">
                <a:solidFill>
                  <a:srgbClr val="212121"/>
                </a:solidFill>
                <a:effectLst/>
                <a:latin typeface="+mn-lt"/>
              </a:rPr>
              <a:t>  People and staff are encouraged and supported to raise concerns, they feel confident that they will be treated with compassion and understanding, and won’t be blamed, or treated negatively if they do so.</a:t>
            </a:r>
          </a:p>
          <a:p>
            <a:pPr algn="l">
              <a:spcAft>
                <a:spcPts val="0"/>
              </a:spcAft>
              <a:buFont typeface="Arial" panose="020B0604020202020204" pitchFamily="34" charset="0"/>
              <a:buChar char="•"/>
            </a:pPr>
            <a:endParaRPr lang="en-GB" sz="1400" b="0" i="0" dirty="0">
              <a:solidFill>
                <a:srgbClr val="212121"/>
              </a:solidFill>
              <a:effectLst/>
              <a:latin typeface="+mn-lt"/>
            </a:endParaRPr>
          </a:p>
          <a:p>
            <a:pPr algn="l">
              <a:spcAft>
                <a:spcPts val="0"/>
              </a:spcAft>
              <a:buFont typeface="Arial" panose="020B0604020202020204" pitchFamily="34" charset="0"/>
              <a:buChar char="•"/>
            </a:pPr>
            <a:r>
              <a:rPr lang="en-GB" sz="1400" b="0" i="0" dirty="0">
                <a:solidFill>
                  <a:srgbClr val="212121"/>
                </a:solidFill>
                <a:effectLst/>
                <a:latin typeface="+mn-lt"/>
              </a:rPr>
              <a:t>  Raising concerns helps to proactively identify and manage risks before safety events happen.</a:t>
            </a:r>
          </a:p>
          <a:p>
            <a:pPr algn="l">
              <a:spcAft>
                <a:spcPts val="0"/>
              </a:spcAft>
              <a:buFont typeface="Arial" panose="020B0604020202020204" pitchFamily="34" charset="0"/>
              <a:buChar char="•"/>
            </a:pPr>
            <a:endParaRPr lang="en-GB" sz="1400" b="0" i="0" dirty="0">
              <a:solidFill>
                <a:srgbClr val="212121"/>
              </a:solidFill>
              <a:effectLst/>
              <a:latin typeface="+mn-lt"/>
            </a:endParaRPr>
          </a:p>
          <a:p>
            <a:pPr algn="l">
              <a:spcAft>
                <a:spcPts val="0"/>
              </a:spcAft>
              <a:buFont typeface="Arial" panose="020B0604020202020204" pitchFamily="34" charset="0"/>
              <a:buChar char="•"/>
            </a:pPr>
            <a:r>
              <a:rPr lang="en-GB" sz="1400" b="0" i="0" dirty="0">
                <a:solidFill>
                  <a:srgbClr val="212121"/>
                </a:solidFill>
                <a:effectLst/>
                <a:latin typeface="+mn-lt"/>
              </a:rPr>
              <a:t>  Incidents and complaints are appropriately investigated and reported.</a:t>
            </a:r>
          </a:p>
          <a:p>
            <a:pPr algn="l">
              <a:spcAft>
                <a:spcPts val="0"/>
              </a:spcAft>
              <a:buFont typeface="Arial" panose="020B0604020202020204" pitchFamily="34" charset="0"/>
              <a:buChar char="•"/>
            </a:pPr>
            <a:endParaRPr lang="en-GB" sz="1400" b="0" i="0" dirty="0">
              <a:solidFill>
                <a:srgbClr val="212121"/>
              </a:solidFill>
              <a:effectLst/>
              <a:latin typeface="+mn-lt"/>
            </a:endParaRPr>
          </a:p>
          <a:p>
            <a:pPr algn="l">
              <a:spcAft>
                <a:spcPts val="0"/>
              </a:spcAft>
              <a:buFont typeface="Arial" panose="020B0604020202020204" pitchFamily="34" charset="0"/>
              <a:buChar char="•"/>
            </a:pPr>
            <a:r>
              <a:rPr lang="en-GB" sz="1400" b="0" i="0" dirty="0">
                <a:solidFill>
                  <a:srgbClr val="212121"/>
                </a:solidFill>
                <a:effectLst/>
                <a:latin typeface="+mn-lt"/>
              </a:rPr>
              <a:t>  Lessons are learned from safety incidents or complaints, resulting in changes that improve care for others.</a:t>
            </a:r>
          </a:p>
          <a:p>
            <a:pPr marL="171450" indent="-1714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r>
              <a:rPr lang="en-GB" sz="1600" dirty="0">
                <a:effectLst/>
                <a:latin typeface="+mn-lt"/>
                <a:ea typeface="Calibri" panose="020F0502020204030204" pitchFamily="34" charset="0"/>
                <a:cs typeface="Arial" panose="020B0604020202020204" pitchFamily="34" charset="0"/>
              </a:rPr>
              <a:t> </a:t>
            </a:r>
          </a:p>
          <a:p>
            <a:pPr marL="171450" indent="-171450">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29670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13</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64611" y="548680"/>
            <a:ext cx="9323877" cy="428008"/>
          </a:xfrm>
        </p:spPr>
        <p:txBody>
          <a:bodyPr vert="horz" lIns="91440" tIns="45720" rIns="91440" bIns="45720" rtlCol="0" anchor="t">
            <a:noAutofit/>
          </a:bodyPr>
          <a:lstStyle/>
          <a:p>
            <a:r>
              <a:rPr lang="en-GB" sz="4000" dirty="0">
                <a:latin typeface="+mn-lt"/>
              </a:rPr>
              <a:t>Incident/Accident reporting  </a:t>
            </a:r>
            <a:r>
              <a:rPr lang="en-GB" dirty="0">
                <a:latin typeface="+mn-lt"/>
              </a:rPr>
              <a:t> </a:t>
            </a:r>
            <a:endParaRPr lang="en-GB" dirty="0">
              <a:solidFill>
                <a:srgbClr val="C00000"/>
              </a:solidFill>
              <a:latin typeface="+mn-lt"/>
            </a:endParaRP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64611" y="1540497"/>
            <a:ext cx="10726871" cy="5138991"/>
          </a:xfrm>
        </p:spPr>
        <p:txBody>
          <a:bodyPr/>
          <a:lstStyle/>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We were not assured a full oversight of accident and incidents was embedded in the home.</a:t>
            </a:r>
            <a:endParaRPr lang="en-GB" sz="1800" b="1" dirty="0">
              <a:solidFill>
                <a:schemeClr val="accent1"/>
              </a:solidFill>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endParaRPr lang="en-GB" sz="1800" b="1" u="sng"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The staff had not always recorded incidents and accidents. </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The provider did not always have an effective system in operation to </a:t>
            </a:r>
            <a:r>
              <a:rPr lang="en-GB" sz="1800" dirty="0">
                <a:solidFill>
                  <a:schemeClr val="tx1"/>
                </a:solidFill>
                <a:latin typeface="+mn-lt"/>
                <a:ea typeface="Calibri" panose="020F0502020204030204" pitchFamily="34" charset="0"/>
                <a:cs typeface="Times New Roman" panose="02020603050405020304" pitchFamily="18" charset="0"/>
              </a:rPr>
              <a:t>analyse patterns and trends in accidents and incidents.</a:t>
            </a:r>
            <a:endParaRPr lang="en-GB" sz="1800" dirty="0">
              <a:solidFill>
                <a:schemeClr val="tx1"/>
              </a:solidFill>
              <a:effectLst/>
              <a:latin typeface="+mn-lt"/>
              <a:ea typeface="Calibri" panose="020F0502020204030204" pitchFamily="34" charset="0"/>
              <a:cs typeface="Times New Roman" panose="02020603050405020304" pitchFamily="18" charset="0"/>
            </a:endParaRP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Accidents and incidents were recorded and showed trends and patterns had been identified. However, there was a lack of evidence to show what actions had been taken to mitigate future risks.</a:t>
            </a:r>
          </a:p>
          <a:p>
            <a:pPr marL="171450" indent="-1714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The provider did not have effective systems in place to learn from incidents.</a:t>
            </a:r>
          </a:p>
          <a:p>
            <a:pPr marL="171450" indent="-171450">
              <a:spcAft>
                <a:spcPts val="0"/>
              </a:spcAft>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Staff were not clear with how to report and record incidents.</a:t>
            </a:r>
          </a:p>
          <a:p>
            <a:pPr marL="171450" indent="-171450">
              <a:spcAft>
                <a:spcPts val="0"/>
              </a:spcAft>
              <a:buFont typeface="Arial" panose="020B0604020202020204" pitchFamily="34" charset="0"/>
              <a:buChar char="•"/>
            </a:pPr>
            <a:endParaRPr lang="en-GB" sz="1800" dirty="0">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We found staff had not always documented accidents and incidents accurately. </a:t>
            </a:r>
          </a:p>
          <a:p>
            <a:pPr marL="171450" indent="-1714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a:spcAft>
                <a:spcPts val="0"/>
              </a:spcAft>
            </a:pPr>
            <a:r>
              <a:rPr lang="en-GB" sz="1200" dirty="0">
                <a:latin typeface="+mn-lt"/>
                <a:ea typeface="Calibri" panose="020F0502020204030204" pitchFamily="34" charset="0"/>
                <a:cs typeface="Arial" panose="020B0604020202020204" pitchFamily="34" charset="0"/>
              </a:rPr>
              <a:t>CQC report quotes from 2024 </a:t>
            </a: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pPr marL="171450" indent="-171450">
              <a:spcAft>
                <a:spcPts val="0"/>
              </a:spcAft>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a:p>
            <a:r>
              <a:rPr lang="en-GB" sz="1600" dirty="0">
                <a:effectLst/>
                <a:latin typeface="+mn-lt"/>
                <a:ea typeface="Calibri" panose="020F0502020204030204" pitchFamily="34" charset="0"/>
                <a:cs typeface="Arial" panose="020B0604020202020204" pitchFamily="34" charset="0"/>
              </a:rPr>
              <a:t> </a:t>
            </a:r>
          </a:p>
          <a:p>
            <a:pPr marL="171450" indent="-171450">
              <a:buFont typeface="Arial" panose="020B0604020202020204" pitchFamily="34" charset="0"/>
              <a:buChar char="•"/>
            </a:pPr>
            <a:endParaRPr lang="en-GB" sz="1600" dirty="0">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882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F35557-73E6-6D42-8D2B-9B98470A5D9B}" type="slidenum">
              <a:rPr kumimoji="0" lang="en-US" sz="1200" b="0" i="0" u="none" strike="noStrike" kern="1200" cap="none" spc="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endParaRPr>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8926672" cy="428008"/>
          </a:xfrm>
        </p:spPr>
        <p:txBody>
          <a:bodyPr vert="horz" lIns="91440" tIns="45720" rIns="91440" bIns="45720" rtlCol="0" anchor="t">
            <a:noAutofit/>
          </a:bodyPr>
          <a:lstStyle/>
          <a:p>
            <a:r>
              <a:rPr lang="en-GB" sz="4000" dirty="0">
                <a:latin typeface="Avenir Next LT Pro"/>
              </a:rPr>
              <a:t>Safe and effective staffing </a:t>
            </a:r>
            <a:endParaRPr lang="en-GB" sz="3600" dirty="0">
              <a:solidFill>
                <a:schemeClr val="accent2"/>
              </a:solidFill>
              <a:latin typeface="Avenir Next LT Pro"/>
            </a:endParaRP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33334" y="1559735"/>
            <a:ext cx="10801200" cy="4942840"/>
          </a:xfrm>
        </p:spPr>
        <p:txBody>
          <a:bodyPr vert="horz" lIns="91440" tIns="45720" rIns="91440" bIns="45720" rtlCol="0" anchor="t">
            <a:noAutofit/>
          </a:bodyPr>
          <a:lstStyle/>
          <a:p>
            <a:r>
              <a:rPr lang="en-GB" sz="1800" b="1" dirty="0">
                <a:latin typeface="+mn-lt"/>
              </a:rPr>
              <a:t>SAFETY</a:t>
            </a:r>
            <a:endParaRPr lang="en-GB" sz="1800" u="sng">
              <a:latin typeface="+mn-lt"/>
            </a:endParaRPr>
          </a:p>
          <a:p>
            <a:r>
              <a:rPr lang="en-GB" sz="1800" dirty="0">
                <a:latin typeface="+mn-lt"/>
              </a:rPr>
              <a:t>We make sure there are enough qualified, skilled and experienced people, who receive effective support, supervision and development. They work together effectively to provide safe care that meets people’s individual needs.</a:t>
            </a:r>
          </a:p>
          <a:p>
            <a:endParaRPr lang="en-GB" sz="1800" dirty="0">
              <a:latin typeface="+mn-lt"/>
            </a:endParaRPr>
          </a:p>
          <a:p>
            <a:r>
              <a:rPr lang="en-GB" sz="1800" b="1" dirty="0">
                <a:latin typeface="+mn-lt"/>
              </a:rPr>
              <a:t>Including</a:t>
            </a:r>
          </a:p>
          <a:p>
            <a:r>
              <a:rPr lang="en-GB" sz="1800" dirty="0">
                <a:latin typeface="+mn-lt"/>
              </a:rPr>
              <a:t>Safe recruitment (including DBS)</a:t>
            </a:r>
          </a:p>
          <a:p>
            <a:r>
              <a:rPr lang="en-GB" sz="1800" dirty="0">
                <a:latin typeface="+mn-lt"/>
              </a:rPr>
              <a:t>Staffing levels and skills mix</a:t>
            </a:r>
          </a:p>
          <a:p>
            <a:r>
              <a:rPr lang="en-GB" sz="1800" dirty="0">
                <a:latin typeface="+mn-lt"/>
              </a:rPr>
              <a:t>Skills and qualifications/revalidation  </a:t>
            </a:r>
          </a:p>
          <a:p>
            <a:r>
              <a:rPr lang="en-GB" sz="1800" dirty="0">
                <a:latin typeface="+mn-lt"/>
              </a:rPr>
              <a:t>Learning, development and competency </a:t>
            </a:r>
          </a:p>
          <a:p>
            <a:r>
              <a:rPr lang="en-GB" sz="1800" dirty="0">
                <a:latin typeface="+mn-lt"/>
              </a:rPr>
              <a:t>Support, supervision </a:t>
            </a:r>
          </a:p>
          <a:p>
            <a:r>
              <a:rPr lang="en-GB" sz="1800" dirty="0">
                <a:latin typeface="+mn-lt"/>
              </a:rPr>
              <a:t>Performance management </a:t>
            </a:r>
          </a:p>
          <a:p>
            <a:r>
              <a:rPr lang="en-GB" sz="1800" dirty="0">
                <a:latin typeface="+mn-lt"/>
              </a:rPr>
              <a:t>Volunteers and unpaid carers</a:t>
            </a:r>
          </a:p>
        </p:txBody>
      </p:sp>
    </p:spTree>
    <p:extLst>
      <p:ext uri="{BB962C8B-B14F-4D97-AF65-F5344CB8AC3E}">
        <p14:creationId xmlns:p14="http://schemas.microsoft.com/office/powerpoint/2010/main" val="4058376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15</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079801" y="535413"/>
            <a:ext cx="10790112" cy="428008"/>
          </a:xfrm>
        </p:spPr>
        <p:txBody>
          <a:bodyPr vert="horz" lIns="91440" tIns="45720" rIns="91440" bIns="45720" rtlCol="0" anchor="t">
            <a:noAutofit/>
          </a:bodyPr>
          <a:lstStyle/>
          <a:p>
            <a:r>
              <a:rPr lang="en-GB" sz="4000" dirty="0">
                <a:latin typeface="Avenir Next LT Pro"/>
              </a:rPr>
              <a:t>Safe and effective staffing  </a:t>
            </a:r>
            <a:r>
              <a:rPr kumimoji="0" lang="en-GB" sz="4000" b="1" i="0" u="none" strike="noStrike" kern="1200" cap="none" spc="0" normalizeH="0" baseline="0" noProof="0" dirty="0">
                <a:ln>
                  <a:noFill/>
                </a:ln>
                <a:solidFill>
                  <a:srgbClr val="F39200"/>
                </a:solidFill>
                <a:effectLst/>
                <a:uLnTx/>
                <a:uFillTx/>
                <a:latin typeface="Avenir Next LT Pro"/>
              </a:rPr>
              <a:t>SAFE</a:t>
            </a:r>
            <a:r>
              <a:rPr kumimoji="0" lang="en-GB" sz="4000" b="1" i="0" u="none" strike="noStrike" kern="1200" cap="none" spc="0" normalizeH="0" baseline="0" noProof="0" dirty="0">
                <a:ln>
                  <a:noFill/>
                </a:ln>
                <a:solidFill>
                  <a:srgbClr val="2B2A29"/>
                </a:solidFill>
                <a:effectLst/>
                <a:uLnTx/>
                <a:uFillTx/>
                <a:latin typeface="Avenir Next LT Pro"/>
              </a:rPr>
              <a:t> </a:t>
            </a:r>
            <a:r>
              <a:rPr kumimoji="0" lang="en-GB" sz="1600" b="1" i="0" u="none" strike="noStrike" kern="1200" cap="none" spc="0" normalizeH="0" baseline="0" noProof="0" dirty="0">
                <a:ln>
                  <a:noFill/>
                </a:ln>
                <a:solidFill>
                  <a:srgbClr val="2B2A29"/>
                </a:solidFill>
                <a:effectLst/>
                <a:uLnTx/>
                <a:uFillTx/>
                <a:latin typeface="Avenir Next LT Pro"/>
              </a:rPr>
              <a:t>   Reg12  Reg 18  Reg 19</a:t>
            </a:r>
            <a:endParaRPr lang="en-GB" dirty="0">
              <a:solidFill>
                <a:schemeClr val="accent2"/>
              </a:solidFill>
              <a:latin typeface="Avenir Next LT Pro"/>
            </a:endParaRP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073817" y="1388976"/>
            <a:ext cx="10801200" cy="4942840"/>
          </a:xfrm>
        </p:spPr>
        <p:txBody>
          <a:bodyPr vert="horz" lIns="91440" tIns="45720" rIns="91440" bIns="45720" rtlCol="0" anchor="t">
            <a:noAutofit/>
          </a:bodyPr>
          <a:lstStyle/>
          <a:p>
            <a:pPr marL="285750" indent="-285750">
              <a:spcAft>
                <a:spcPts val="0"/>
              </a:spcAft>
              <a:buFont typeface="Arial" panose="020B0604020202020204" pitchFamily="34" charset="0"/>
              <a:buChar char="•"/>
            </a:pPr>
            <a:r>
              <a:rPr lang="en-GB" sz="1800" dirty="0">
                <a:effectLst/>
                <a:latin typeface="+mn-lt"/>
                <a:ea typeface="Calibri"/>
                <a:cs typeface="Times New Roman"/>
              </a:rPr>
              <a:t>People were not always supported by sufficient numbers of staff to meet their needs.</a:t>
            </a:r>
          </a:p>
          <a:p>
            <a:pPr>
              <a:spcAft>
                <a:spcPts val="0"/>
              </a:spcAft>
            </a:pPr>
            <a:r>
              <a:rPr lang="en-GB" sz="1800" dirty="0">
                <a:effectLst/>
                <a:latin typeface="+mn-lt"/>
                <a:ea typeface="Calibri" panose="020F0502020204030204" pitchFamily="34" charset="0"/>
                <a:cs typeface="Times New Roman" panose="02020603050405020304" pitchFamily="18" charset="0"/>
              </a:rPr>
              <a:t>  </a:t>
            </a: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Supervision records we reviewed were often generic and did not give </a:t>
            </a:r>
            <a:r>
              <a:rPr lang="en-GB" sz="1800" dirty="0">
                <a:latin typeface="+mn-lt"/>
                <a:ea typeface="Calibri" panose="020F0502020204030204" pitchFamily="34" charset="0"/>
                <a:cs typeface="Times New Roman" panose="02020603050405020304" pitchFamily="18" charset="0"/>
              </a:rPr>
              <a:t>staff feedback on their performance.</a:t>
            </a:r>
            <a:endParaRPr lang="en-GB" sz="1800" dirty="0">
              <a:effectLst/>
              <a:latin typeface="+mn-lt"/>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We did not see a detailed analysis if fluctuating staffing levels contributed to the risk of falls and incidents.</a:t>
            </a:r>
          </a:p>
          <a:p>
            <a:pPr marL="342900" indent="-342900">
              <a:spcAft>
                <a:spcPts val="0"/>
              </a:spcAft>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latin typeface="+mn-lt"/>
                <a:ea typeface="Calibri" panose="020F0502020204030204" pitchFamily="34" charset="0"/>
                <a:cs typeface="Times New Roman" panose="02020603050405020304" pitchFamily="18" charset="0"/>
              </a:rPr>
              <a:t>Staffing levels were not adequate on the day of inspection.</a:t>
            </a:r>
            <a:endParaRPr lang="en-GB" sz="1800" dirty="0">
              <a:effectLst/>
              <a:latin typeface="+mn-lt"/>
              <a:ea typeface="Calibri" panose="020F0502020204030204" pitchFamily="34" charset="0"/>
              <a:cs typeface="Times New Roman" panose="02020603050405020304" pitchFamily="18" charset="0"/>
            </a:endParaRPr>
          </a:p>
          <a:p>
            <a:pPr marL="342900" indent="-342900">
              <a:spcAft>
                <a:spcPts val="0"/>
              </a:spcAft>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solidFill>
                  <a:schemeClr val="tx1"/>
                </a:solidFill>
                <a:latin typeface="+mn-lt"/>
                <a:ea typeface="Calibri" panose="020F0502020204030204" pitchFamily="34" charset="0"/>
                <a:cs typeface="Times New Roman" panose="02020603050405020304" pitchFamily="18" charset="0"/>
              </a:rPr>
              <a:t>We found significant shortfalls in the providers processes to ensure they met their requirements and provided safe and effective staffing.</a:t>
            </a:r>
          </a:p>
          <a:p>
            <a:pPr marL="285750" indent="-285750">
              <a:spcAft>
                <a:spcPts val="0"/>
              </a:spcAft>
              <a:buFont typeface="Arial" panose="020B0604020202020204" pitchFamily="34" charset="0"/>
              <a:buChar char="•"/>
            </a:pPr>
            <a:endParaRPr lang="en-GB" sz="1800" dirty="0">
              <a:solidFill>
                <a:schemeClr val="tx1"/>
              </a:solidFill>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latin typeface="+mn-lt"/>
                <a:ea typeface="Calibri" panose="020F0502020204030204" pitchFamily="34" charset="0"/>
                <a:cs typeface="Times New Roman" panose="02020603050405020304" pitchFamily="18" charset="0"/>
              </a:rPr>
              <a:t>Staff had not received all training relevant to their role and we were not assured staff were always skilled and competent.</a:t>
            </a:r>
          </a:p>
          <a:p>
            <a:pPr marL="285750" indent="-285750">
              <a:spcAft>
                <a:spcPts val="0"/>
              </a:spcAft>
              <a:buFont typeface="Arial" panose="020B0604020202020204" pitchFamily="34" charset="0"/>
              <a:buChar char="•"/>
            </a:pPr>
            <a:endParaRPr lang="en-GB" sz="1800" dirty="0">
              <a:solidFill>
                <a:schemeClr val="tx1"/>
              </a:solidFill>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latin typeface="+mn-lt"/>
                <a:ea typeface="Calibri" panose="020F0502020204030204" pitchFamily="34" charset="0"/>
                <a:cs typeface="Times New Roman" panose="02020603050405020304" pitchFamily="18" charset="0"/>
              </a:rPr>
              <a:t>The provider failed to follow their own policy in relation to supervision and appraisal of staff.</a:t>
            </a:r>
          </a:p>
          <a:p>
            <a:pPr marL="285750" indent="-285750">
              <a:spcAft>
                <a:spcPts val="0"/>
              </a:spcAft>
              <a:buFont typeface="Arial" panose="020B0604020202020204" pitchFamily="34" charset="0"/>
              <a:buChar char="•"/>
            </a:pPr>
            <a:endParaRPr lang="en-GB" sz="1800" dirty="0">
              <a:solidFill>
                <a:schemeClr val="tx1"/>
              </a:solidFill>
              <a:latin typeface="+mn-lt"/>
              <a:ea typeface="Calibri" panose="020F0502020204030204" pitchFamily="34" charset="0"/>
              <a:cs typeface="Times New Roman" panose="02020603050405020304" pitchFamily="18" charset="0"/>
            </a:endParaRPr>
          </a:p>
          <a:p>
            <a:r>
              <a:rPr lang="en-GB" sz="1200" dirty="0">
                <a:latin typeface="+mn-lt"/>
              </a:rPr>
              <a:t>CQC report quotes from 2024 </a:t>
            </a:r>
          </a:p>
          <a:p>
            <a:endParaRPr lang="en-GB" sz="1200" dirty="0">
              <a:latin typeface="+mn-lt"/>
            </a:endParaRPr>
          </a:p>
        </p:txBody>
      </p:sp>
    </p:spTree>
    <p:extLst>
      <p:ext uri="{BB962C8B-B14F-4D97-AF65-F5344CB8AC3E}">
        <p14:creationId xmlns:p14="http://schemas.microsoft.com/office/powerpoint/2010/main" val="689988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16</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9" y="672823"/>
            <a:ext cx="7478098" cy="403025"/>
          </a:xfrm>
        </p:spPr>
        <p:txBody>
          <a:bodyPr vert="horz" lIns="91440" tIns="45720" rIns="91440" bIns="45720" rtlCol="0" anchor="t">
            <a:noAutofit/>
          </a:bodyPr>
          <a:lstStyle/>
          <a:p>
            <a:r>
              <a:rPr lang="en-GB" sz="4000" dirty="0">
                <a:latin typeface="Avenir Next LT Pro"/>
              </a:rPr>
              <a:t>Recruitment  </a:t>
            </a:r>
            <a:r>
              <a:rPr lang="en-GB" sz="4000" dirty="0">
                <a:solidFill>
                  <a:schemeClr val="accent2"/>
                </a:solidFill>
                <a:latin typeface="Avenir Next LT Pro"/>
              </a:rPr>
              <a:t>SAFE </a:t>
            </a:r>
            <a:r>
              <a:rPr lang="en-GB" sz="4000" dirty="0">
                <a:solidFill>
                  <a:schemeClr val="tx1"/>
                </a:solidFill>
                <a:latin typeface="Avenir Next LT Pro"/>
              </a:rPr>
              <a:t>Reg 19</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29769" y="1560665"/>
            <a:ext cx="10726871" cy="5138991"/>
          </a:xfrm>
        </p:spPr>
        <p:txBody>
          <a:bodyPr vert="horz" lIns="91440" tIns="45720" rIns="91440" bIns="45720" rtlCol="0" anchor="t">
            <a:noAutofit/>
          </a:bodyPr>
          <a:lstStyle/>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Recruitment checks were not always carried out in line with requirements. The provider failed to obtain satisfactory evidence of conduct in all relevant roles.</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Robust recruitment processes were not in place. Internal policy and procedure did not reflect current legislation and best practice.</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We saw gaps in recruitment files, such as incomplete application forms where forms had not been signed or dated and references received had not been verified or dated.</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We found discrepancies in 6 staff files such as evidence for right to work, full employment history and unexplained gaps, an application form, interview records, health checks, verification of reasons for leaving previous employments. </a:t>
            </a:r>
          </a:p>
          <a:p>
            <a:pPr>
              <a:spcAft>
                <a:spcPts val="0"/>
              </a:spcAft>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Arial" panose="020B0604020202020204" pitchFamily="34" charset="0"/>
              </a:rPr>
              <a:t>Some staff had not recorded their full employment history as per best practice guidance.</a:t>
            </a:r>
            <a:endParaRPr lang="en-GB" sz="1200" dirty="0">
              <a:effectLst/>
              <a:latin typeface="+mn-lt"/>
              <a:ea typeface="Calibri" panose="020F0502020204030204" pitchFamily="34" charset="0"/>
              <a:cs typeface="Arial" panose="020B0604020202020204" pitchFamily="34" charset="0"/>
            </a:endParaRPr>
          </a:p>
          <a:p>
            <a:pPr>
              <a:spcAft>
                <a:spcPts val="0"/>
              </a:spcAft>
            </a:pPr>
            <a:endParaRPr lang="en-GB" sz="1200" dirty="0">
              <a:latin typeface="+mn-lt"/>
              <a:ea typeface="Calibri" panose="020F0502020204030204" pitchFamily="34" charset="0"/>
              <a:cs typeface="Arial" panose="020B0604020202020204" pitchFamily="34" charset="0"/>
            </a:endParaRPr>
          </a:p>
          <a:p>
            <a:pPr>
              <a:spcAft>
                <a:spcPts val="0"/>
              </a:spcAft>
            </a:pPr>
            <a:endParaRPr lang="en-GB" sz="1200" dirty="0">
              <a:effectLst/>
              <a:latin typeface="+mn-lt"/>
              <a:ea typeface="Calibri" panose="020F0502020204030204" pitchFamily="34" charset="0"/>
              <a:cs typeface="Arial" panose="020B0604020202020204" pitchFamily="34" charset="0"/>
            </a:endParaRPr>
          </a:p>
          <a:p>
            <a:pPr>
              <a:spcAft>
                <a:spcPts val="0"/>
              </a:spcAft>
            </a:pPr>
            <a:endParaRPr lang="en-GB" sz="1200" dirty="0">
              <a:latin typeface="+mn-lt"/>
              <a:ea typeface="Calibri" panose="020F0502020204030204" pitchFamily="34" charset="0"/>
              <a:cs typeface="Arial" panose="020B0604020202020204" pitchFamily="34" charset="0"/>
            </a:endParaRPr>
          </a:p>
          <a:p>
            <a:pPr>
              <a:spcAft>
                <a:spcPts val="0"/>
              </a:spcAft>
            </a:pPr>
            <a:endParaRPr lang="en-GB" sz="1200" dirty="0">
              <a:effectLst/>
              <a:latin typeface="+mn-lt"/>
              <a:ea typeface="Calibri" panose="020F0502020204030204" pitchFamily="34" charset="0"/>
              <a:cs typeface="Arial" panose="020B0604020202020204" pitchFamily="34" charset="0"/>
            </a:endParaRPr>
          </a:p>
          <a:p>
            <a:pPr>
              <a:spcAft>
                <a:spcPts val="0"/>
              </a:spcAft>
            </a:pPr>
            <a:r>
              <a:rPr lang="en-GB" sz="1200" dirty="0">
                <a:effectLst/>
                <a:latin typeface="+mn-lt"/>
                <a:ea typeface="Calibri" panose="020F0502020204030204" pitchFamily="34" charset="0"/>
                <a:cs typeface="Arial" panose="020B0604020202020204" pitchFamily="34" charset="0"/>
              </a:rPr>
              <a:t>CQC report quotes from 2024 </a:t>
            </a:r>
          </a:p>
          <a:p>
            <a:pPr marL="285750" indent="-285750">
              <a:spcAft>
                <a:spcPts val="0"/>
              </a:spcAft>
              <a:buFont typeface="Arial" panose="020B0604020202020204" pitchFamily="34" charset="0"/>
              <a:buChar char="•"/>
            </a:pPr>
            <a:endParaRPr lang="en-GB" sz="12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endParaRPr lang="en-GB" sz="1800" b="1" dirty="0">
              <a:solidFill>
                <a:schemeClr val="accent1"/>
              </a:solidFill>
              <a:effectLst/>
              <a:latin typeface="+mn-lt"/>
              <a:ea typeface="Calibri" panose="020F0502020204030204" pitchFamily="34" charset="0"/>
              <a:cs typeface="Times New Roman" panose="02020603050405020304" pitchFamily="18" charset="0"/>
            </a:endParaRPr>
          </a:p>
          <a:p>
            <a:r>
              <a:rPr lang="en-GB" sz="1800" dirty="0">
                <a:effectLst/>
                <a:latin typeface="+mn-lt"/>
                <a:ea typeface="Calibri" panose="020F0502020204030204" pitchFamily="34" charset="0"/>
                <a:cs typeface="Arial" panose="020B0604020202020204" pitchFamily="34" charset="0"/>
              </a:rPr>
              <a:t> </a:t>
            </a:r>
          </a:p>
          <a:p>
            <a:endParaRPr lang="en-GB" sz="1800" dirty="0">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048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17</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17277" y="672822"/>
            <a:ext cx="10541837" cy="733346"/>
          </a:xfrm>
        </p:spPr>
        <p:txBody>
          <a:bodyPr vert="horz" lIns="91440" tIns="45720" rIns="91440" bIns="45720" rtlCol="0" anchor="t">
            <a:noAutofit/>
          </a:bodyPr>
          <a:lstStyle/>
          <a:p>
            <a:r>
              <a:rPr lang="en-GB" sz="4000" dirty="0">
                <a:latin typeface="Avenir Next LT Pro"/>
              </a:rPr>
              <a:t>Medication Management  </a:t>
            </a:r>
            <a:r>
              <a:rPr lang="en-GB" sz="4000" dirty="0">
                <a:solidFill>
                  <a:schemeClr val="accent2"/>
                </a:solidFill>
                <a:latin typeface="Avenir Next LT Pro"/>
              </a:rPr>
              <a:t>SAFE </a:t>
            </a:r>
            <a:r>
              <a:rPr lang="en-GB" dirty="0">
                <a:solidFill>
                  <a:schemeClr val="accent2"/>
                </a:solidFill>
                <a:latin typeface="Avenir Next LT Pro"/>
              </a:rPr>
              <a:t> </a:t>
            </a:r>
            <a:r>
              <a:rPr lang="en-GB" sz="1900" dirty="0">
                <a:solidFill>
                  <a:schemeClr val="tx1"/>
                </a:solidFill>
                <a:latin typeface="Avenir Next LT Pro"/>
              </a:rPr>
              <a:t>Reg 12  Reg 9</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19014" y="1587661"/>
            <a:ext cx="10945216" cy="5730271"/>
          </a:xfrm>
        </p:spPr>
        <p:txBody>
          <a:bodyPr/>
          <a:lstStyle/>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People’s medicines records were not always accurate or up to date.</a:t>
            </a:r>
          </a:p>
          <a:p>
            <a:pPr>
              <a:spcAft>
                <a:spcPts val="0"/>
              </a:spcAft>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We reviewed protocols for medicines prescribed on an “as and when required” (PRN) basis and found they did not detail how people would present if they required their medicines and were unable to communicate this.</a:t>
            </a: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People’s medicines were not securely stored, and temperature monitoring was not within the recommended range. </a:t>
            </a:r>
            <a:endParaRPr lang="en-GB" sz="1800" dirty="0">
              <a:effectLst/>
              <a:latin typeface="+mn-lt"/>
              <a:ea typeface="Calibri" panose="020F0502020204030204" pitchFamily="34" charset="0"/>
              <a:cs typeface="Arial" panose="020B0604020202020204" pitchFamily="34" charset="0"/>
            </a:endParaRPr>
          </a:p>
          <a:p>
            <a:pPr>
              <a:spcAft>
                <a:spcPts val="0"/>
              </a:spcAft>
            </a:pPr>
            <a:endParaRPr lang="en-GB" sz="1800" dirty="0">
              <a:latin typeface="+mn-lt"/>
              <a:cs typeface="Arial" panose="020B0604020202020204" pitchFamily="34"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Best practice guidance states prescribed transdermal patches should be rotated to different application sites to mitigate the risk of skin irritation.  Prescribed transdermal patch rotation was not being used.</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Body maps were found to be in place but did not have the correct guidelines of where creams should be applied. </a:t>
            </a:r>
          </a:p>
          <a:p>
            <a:endParaRPr lang="en-GB" sz="1800" dirty="0">
              <a:latin typeface="+mn-lt"/>
              <a:cs typeface="Arial" panose="020B0604020202020204" pitchFamily="34" charset="0"/>
            </a:endParaRPr>
          </a:p>
          <a:p>
            <a:r>
              <a:rPr lang="en-GB" sz="1200" dirty="0">
                <a:latin typeface="+mn-lt"/>
              </a:rPr>
              <a:t>CQC report quotes from 2024 </a:t>
            </a:r>
          </a:p>
          <a:p>
            <a:endParaRPr lang="en-GB" sz="1800" dirty="0">
              <a:latin typeface="+mn-lt"/>
            </a:endParaRPr>
          </a:p>
        </p:txBody>
      </p:sp>
    </p:spTree>
    <p:extLst>
      <p:ext uri="{BB962C8B-B14F-4D97-AF65-F5344CB8AC3E}">
        <p14:creationId xmlns:p14="http://schemas.microsoft.com/office/powerpoint/2010/main" val="156426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F35557-73E6-6D42-8D2B-9B98470A5D9B}" type="slidenum">
              <a:rPr kumimoji="0" lang="en-US" sz="1200" b="0" i="0" u="none" strike="noStrike" kern="1200" cap="none" spc="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endParaRPr>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9142696" cy="428008"/>
          </a:xfrm>
        </p:spPr>
        <p:txBody>
          <a:bodyPr>
            <a:noAutofit/>
          </a:bodyPr>
          <a:lstStyle/>
          <a:p>
            <a:r>
              <a:rPr lang="en-GB" sz="4000" dirty="0">
                <a:latin typeface="+mn-lt"/>
              </a:rPr>
              <a:t>Involving people to manage risks </a:t>
            </a:r>
            <a:endParaRPr lang="en-GB" sz="2800" dirty="0">
              <a:solidFill>
                <a:srgbClr val="C00000"/>
              </a:solidFill>
              <a:latin typeface="+mn-lt"/>
            </a:endParaRP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29768" y="1719201"/>
            <a:ext cx="10726871" cy="4775006"/>
          </a:xfrm>
        </p:spPr>
        <p:txBody>
          <a:bodyPr vert="horz" lIns="91440" tIns="45720" rIns="91440" bIns="45720" rtlCol="0" anchor="t">
            <a:noAutofit/>
          </a:bodyPr>
          <a:lstStyle/>
          <a:p>
            <a:r>
              <a:rPr lang="en-GB" sz="1800" b="1" dirty="0">
                <a:latin typeface="+mn-lt"/>
                <a:ea typeface="Calibri"/>
                <a:cs typeface="Arial"/>
              </a:rPr>
              <a:t>SAFETY</a:t>
            </a:r>
            <a:endParaRPr lang="en-GB" sz="1800" dirty="0">
              <a:latin typeface="+mn-lt"/>
              <a:ea typeface="Calibri"/>
              <a:cs typeface="Arial"/>
            </a:endParaRPr>
          </a:p>
          <a:p>
            <a:r>
              <a:rPr lang="en-GB" sz="1800" dirty="0">
                <a:latin typeface="+mn-lt"/>
                <a:ea typeface="Calibri"/>
                <a:cs typeface="Arial"/>
              </a:rPr>
              <a:t>We work with people to understand and manage risks by thinking holistically so that care meets their needs in a way that is safe and supportive and enables them to do the things that matter to them.</a:t>
            </a:r>
          </a:p>
          <a:p>
            <a:endParaRPr lang="en-GB" sz="1800" dirty="0">
              <a:latin typeface="+mn-lt"/>
              <a:ea typeface="Calibri" panose="020F0502020204030204" pitchFamily="34" charset="0"/>
              <a:cs typeface="Arial" panose="020B0604020202020204" pitchFamily="34" charset="0"/>
            </a:endParaRPr>
          </a:p>
          <a:p>
            <a:r>
              <a:rPr lang="en-GB" sz="1800" b="1" dirty="0">
                <a:latin typeface="+mn-lt"/>
                <a:ea typeface="Calibri"/>
                <a:cs typeface="Arial"/>
              </a:rPr>
              <a:t>What this quality statement means</a:t>
            </a:r>
          </a:p>
          <a:p>
            <a:r>
              <a:rPr lang="en-GB" sz="1800" dirty="0">
                <a:latin typeface="+mn-lt"/>
                <a:ea typeface="Calibri"/>
                <a:cs typeface="Arial"/>
              </a:rPr>
              <a:t>People are informed about any risks and how to keep themselves safe.</a:t>
            </a:r>
          </a:p>
          <a:p>
            <a:r>
              <a:rPr lang="en-GB" sz="1800" dirty="0">
                <a:latin typeface="+mn-lt"/>
                <a:ea typeface="Calibri"/>
                <a:cs typeface="Arial"/>
              </a:rPr>
              <a:t>Risks are assessed, and people and staff understand them.</a:t>
            </a:r>
          </a:p>
          <a:p>
            <a:r>
              <a:rPr lang="en-GB" sz="1800" dirty="0">
                <a:latin typeface="+mn-lt"/>
                <a:ea typeface="Calibri"/>
                <a:cs typeface="Arial"/>
              </a:rPr>
              <a:t>There is a balanced and proportionate approach to risk that supports people and respects the choices they make about their care.</a:t>
            </a:r>
          </a:p>
          <a:p>
            <a:r>
              <a:rPr lang="en-GB" sz="1800" dirty="0">
                <a:latin typeface="+mn-lt"/>
                <a:ea typeface="Calibri"/>
                <a:cs typeface="Arial"/>
              </a:rPr>
              <a:t>Risk assessments about care are person-centred, proportionate, and regularly reviewed with the person, where possible.</a:t>
            </a:r>
          </a:p>
        </p:txBody>
      </p:sp>
    </p:spTree>
    <p:extLst>
      <p:ext uri="{BB962C8B-B14F-4D97-AF65-F5344CB8AC3E}">
        <p14:creationId xmlns:p14="http://schemas.microsoft.com/office/powerpoint/2010/main" val="2221575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19</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10636668" cy="615385"/>
          </a:xfrm>
        </p:spPr>
        <p:txBody>
          <a:bodyPr vert="horz" lIns="91440" tIns="45720" rIns="91440" bIns="45720" rtlCol="0" anchor="t">
            <a:normAutofit lnSpcReduction="10000"/>
          </a:bodyPr>
          <a:lstStyle/>
          <a:p>
            <a:r>
              <a:rPr lang="en-GB" sz="4000" dirty="0">
                <a:latin typeface="Avenir Next LT Pro"/>
              </a:rPr>
              <a:t>Risk Assessments </a:t>
            </a:r>
            <a:r>
              <a:rPr lang="en-GB" sz="4000" dirty="0">
                <a:solidFill>
                  <a:schemeClr val="accent2"/>
                </a:solidFill>
                <a:latin typeface="Avenir Next LT Pro"/>
              </a:rPr>
              <a:t>SAFE </a:t>
            </a:r>
            <a:r>
              <a:rPr lang="en-GB" dirty="0">
                <a:solidFill>
                  <a:schemeClr val="accent2"/>
                </a:solidFill>
                <a:latin typeface="Avenir Next LT Pro"/>
              </a:rPr>
              <a:t>  </a:t>
            </a:r>
            <a:r>
              <a:rPr lang="en-GB" sz="1900" dirty="0">
                <a:solidFill>
                  <a:schemeClr val="tx1"/>
                </a:solidFill>
                <a:latin typeface="Avenir Next LT Pro"/>
              </a:rPr>
              <a:t>Reg 12  Reg 11  Reg 9</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1158317" y="1530147"/>
            <a:ext cx="11039751" cy="5329533"/>
          </a:xfrm>
        </p:spPr>
        <p:txBody>
          <a:bodyPr vert="horz" lIns="91440" tIns="45720" rIns="91440" bIns="45720" rtlCol="0" anchor="t">
            <a:noAutofit/>
          </a:bodyPr>
          <a:lstStyle/>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The provider had not managed risks to people’s safety effectively or acted promptly to learn from safety incidents.</a:t>
            </a: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Individualised detailed guidance had not been provided to staff about how to mitigate risks and provide safe care. </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People did not have up to date and accurate risk assessments in place.</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Staff and leaders could not always demonstrate they understood how to manage people’s individual risks.</a:t>
            </a: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Not all risks for people were identified and recorded in relation to their care and support needs. </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Risk assessments were generic and did not include enough information about the individual.</a:t>
            </a:r>
          </a:p>
          <a:p>
            <a:pPr marL="285750" indent="-285750">
              <a:spcAft>
                <a:spcPts val="0"/>
              </a:spcAft>
              <a:buFont typeface="Arial" panose="020B0604020202020204" pitchFamily="34" charset="0"/>
              <a:buChar char="•"/>
            </a:pPr>
            <a:endParaRPr lang="en-GB" sz="1800" dirty="0">
              <a:solidFill>
                <a:schemeClr val="tx1"/>
              </a:solidFill>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a:cs typeface="Times New Roman"/>
              </a:rPr>
              <a:t> Some staff were unable to explain how risks associated with people’s care were managed to keep people safe.</a:t>
            </a:r>
          </a:p>
          <a:p>
            <a:r>
              <a:rPr lang="en-GB" sz="1200" dirty="0">
                <a:effectLst/>
                <a:latin typeface="+mn-lt"/>
                <a:ea typeface="Calibri" panose="020F0502020204030204" pitchFamily="34" charset="0"/>
                <a:cs typeface="Arial" panose="020B0604020202020204" pitchFamily="34" charset="0"/>
              </a:rPr>
              <a:t>CQC report quotes from 2024 </a:t>
            </a:r>
          </a:p>
          <a:p>
            <a:pPr marL="285750" indent="-285750">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endParaRPr lang="en-GB" sz="1800" dirty="0">
              <a:latin typeface="+mn-lt"/>
            </a:endParaRPr>
          </a:p>
        </p:txBody>
      </p:sp>
    </p:spTree>
    <p:extLst>
      <p:ext uri="{BB962C8B-B14F-4D97-AF65-F5344CB8AC3E}">
        <p14:creationId xmlns:p14="http://schemas.microsoft.com/office/powerpoint/2010/main" val="2781706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9A7E2-27B8-5CAB-FF4B-B5C0AD337C1C}"/>
              </a:ext>
            </a:extLst>
          </p:cNvPr>
          <p:cNvSpPr>
            <a:spLocks noGrp="1"/>
          </p:cNvSpPr>
          <p:nvPr>
            <p:ph type="body" sz="quarter" idx="13"/>
          </p:nvPr>
        </p:nvSpPr>
        <p:spPr/>
        <p:txBody>
          <a:bodyPr>
            <a:normAutofit/>
          </a:bodyPr>
          <a:lstStyle/>
          <a:p>
            <a:r>
              <a:rPr lang="en-US" dirty="0"/>
              <a:t>Mick Feather</a:t>
            </a:r>
          </a:p>
        </p:txBody>
      </p:sp>
      <p:sp>
        <p:nvSpPr>
          <p:cNvPr id="3" name="Text Placeholder 2">
            <a:extLst>
              <a:ext uri="{FF2B5EF4-FFF2-40B4-BE49-F238E27FC236}">
                <a16:creationId xmlns:a16="http://schemas.microsoft.com/office/drawing/2014/main" id="{DD3BE804-C8AD-514E-B5CB-586332B3CD15}"/>
              </a:ext>
            </a:extLst>
          </p:cNvPr>
          <p:cNvSpPr>
            <a:spLocks noGrp="1"/>
          </p:cNvSpPr>
          <p:nvPr>
            <p:ph type="body" sz="quarter" idx="11"/>
          </p:nvPr>
        </p:nvSpPr>
        <p:spPr>
          <a:xfrm>
            <a:off x="1177040" y="1242337"/>
            <a:ext cx="4647852" cy="4373325"/>
          </a:xfrm>
        </p:spPr>
        <p:txBody>
          <a:bodyPr/>
          <a:lstStyle/>
          <a:p>
            <a:r>
              <a:rPr lang="en-US" sz="1600" b="1" dirty="0">
                <a:solidFill>
                  <a:schemeClr val="accent2"/>
                </a:solidFill>
                <a:latin typeface="+mj-lt"/>
              </a:rPr>
              <a:t>Care Business Manager</a:t>
            </a:r>
          </a:p>
          <a:p>
            <a:endParaRPr lang="en-US" sz="1600" dirty="0"/>
          </a:p>
          <a:p>
            <a:endParaRPr lang="en-US" sz="1600" dirty="0"/>
          </a:p>
          <a:p>
            <a:r>
              <a:rPr lang="en-US" sz="2000" b="1" dirty="0">
                <a:solidFill>
                  <a:schemeClr val="accent2"/>
                </a:solidFill>
                <a:latin typeface="+mj-lt"/>
              </a:rPr>
              <a:t>Agenda</a:t>
            </a:r>
          </a:p>
          <a:p>
            <a:pPr marL="342900" indent="-342900">
              <a:buFont typeface="Arial" panose="020B0604020202020204" pitchFamily="34" charset="0"/>
              <a:buChar char="•"/>
            </a:pPr>
            <a:r>
              <a:rPr lang="en-US" sz="2000" dirty="0">
                <a:solidFill>
                  <a:schemeClr val="tx1"/>
                </a:solidFill>
                <a:latin typeface="+mn-lt"/>
              </a:rPr>
              <a:t>Ratings Calculator Tool</a:t>
            </a:r>
          </a:p>
          <a:p>
            <a:pPr marL="285750" indent="-285750">
              <a:buFont typeface="Arial" panose="020B0604020202020204" pitchFamily="34" charset="0"/>
              <a:buChar char="•"/>
            </a:pPr>
            <a:r>
              <a:rPr lang="en-US" sz="2000" dirty="0">
                <a:solidFill>
                  <a:schemeClr val="tx1"/>
                </a:solidFill>
              </a:rPr>
              <a:t>50 CQC reports 2024</a:t>
            </a:r>
          </a:p>
          <a:p>
            <a:pPr marL="285750" indent="-285750">
              <a:buFont typeface="Arial" panose="020B0604020202020204" pitchFamily="34" charset="0"/>
              <a:buChar char="•"/>
            </a:pPr>
            <a:r>
              <a:rPr lang="en-US" sz="2000" dirty="0"/>
              <a:t>What do they tell us?</a:t>
            </a:r>
          </a:p>
          <a:p>
            <a:pPr marL="285750" indent="-285750">
              <a:buFont typeface="Arial" panose="020B0604020202020204" pitchFamily="34" charset="0"/>
              <a:buChar char="•"/>
            </a:pPr>
            <a:r>
              <a:rPr lang="en-US" sz="2000" dirty="0"/>
              <a:t>What to look out for?</a:t>
            </a:r>
          </a:p>
          <a:p>
            <a:pPr marL="285750" indent="-285750">
              <a:buFont typeface="Arial" panose="020B0604020202020204" pitchFamily="34" charset="0"/>
              <a:buChar char="•"/>
            </a:pPr>
            <a:r>
              <a:rPr lang="en-US" sz="2000" dirty="0"/>
              <a:t>Getting inspection ready in 2025!</a:t>
            </a:r>
          </a:p>
          <a:p>
            <a:endParaRPr lang="en-US" sz="1600" dirty="0">
              <a:solidFill>
                <a:schemeClr val="tx1"/>
              </a:solidFill>
            </a:endParaRPr>
          </a:p>
          <a:p>
            <a:endParaRPr lang="en-US" b="1" dirty="0">
              <a:solidFill>
                <a:schemeClr val="accent2"/>
              </a:solidFill>
            </a:endParaRPr>
          </a:p>
        </p:txBody>
      </p:sp>
      <p:sp>
        <p:nvSpPr>
          <p:cNvPr id="5" name="Vertical Text Placeholder 4">
            <a:extLst>
              <a:ext uri="{FF2B5EF4-FFF2-40B4-BE49-F238E27FC236}">
                <a16:creationId xmlns:a16="http://schemas.microsoft.com/office/drawing/2014/main" id="{EDBA3810-E29C-8389-FAC2-E103262E5F73}"/>
              </a:ext>
            </a:extLst>
          </p:cNvPr>
          <p:cNvSpPr>
            <a:spLocks noGrp="1"/>
          </p:cNvSpPr>
          <p:nvPr>
            <p:ph type="body" orient="vert" sz="quarter" idx="10"/>
          </p:nvPr>
        </p:nvSpPr>
        <p:spPr/>
        <p:txBody>
          <a:bodyPr/>
          <a:lstStyle/>
          <a:p>
            <a:r>
              <a:rPr lang="en-US" dirty="0"/>
              <a:t>Agenda</a:t>
            </a:r>
          </a:p>
        </p:txBody>
      </p:sp>
      <p:sp>
        <p:nvSpPr>
          <p:cNvPr id="6" name="Slide Number Placeholder 5">
            <a:extLst>
              <a:ext uri="{FF2B5EF4-FFF2-40B4-BE49-F238E27FC236}">
                <a16:creationId xmlns:a16="http://schemas.microsoft.com/office/drawing/2014/main" id="{7EB3C65D-755E-215E-7BD5-7944B8333950}"/>
              </a:ext>
            </a:extLst>
          </p:cNvPr>
          <p:cNvSpPr>
            <a:spLocks noGrp="1"/>
          </p:cNvSpPr>
          <p:nvPr>
            <p:ph type="sldNum" sz="quarter" idx="12"/>
          </p:nvPr>
        </p:nvSpPr>
        <p:spPr/>
        <p:txBody>
          <a:bodyPr/>
          <a:lstStyle/>
          <a:p>
            <a:fld id="{37F35557-73E6-6D42-8D2B-9B98470A5D9B}" type="slidenum">
              <a:rPr lang="en-US" smtClean="0"/>
              <a:pPr/>
              <a:t>2</a:t>
            </a:fld>
            <a:endParaRPr lang="en-US" dirty="0"/>
          </a:p>
        </p:txBody>
      </p:sp>
      <p:pic>
        <p:nvPicPr>
          <p:cNvPr id="10" name="Picture Placeholder 9" descr="A group of people sitting on a couch&#10;&#10;Description automatically generated">
            <a:extLst>
              <a:ext uri="{FF2B5EF4-FFF2-40B4-BE49-F238E27FC236}">
                <a16:creationId xmlns:a16="http://schemas.microsoft.com/office/drawing/2014/main" id="{C77D8509-B797-B85B-DFFD-6F124060C8FB}"/>
              </a:ext>
            </a:extLst>
          </p:cNvPr>
          <p:cNvPicPr>
            <a:picLocks noGrp="1" noChangeAspect="1"/>
          </p:cNvPicPr>
          <p:nvPr>
            <p:ph type="pic" sz="quarter" idx="14"/>
          </p:nvPr>
        </p:nvPicPr>
        <p:blipFill>
          <a:blip r:embed="rId3"/>
          <a:srcRect l="22616" r="22616"/>
          <a:stretch>
            <a:fillRect/>
          </a:stretch>
        </p:blipFill>
        <p:spPr/>
      </p:pic>
    </p:spTree>
    <p:extLst>
      <p:ext uri="{BB962C8B-B14F-4D97-AF65-F5344CB8AC3E}">
        <p14:creationId xmlns:p14="http://schemas.microsoft.com/office/powerpoint/2010/main" val="3138807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Quality Assurance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20</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75386" y="671876"/>
            <a:ext cx="9598275" cy="740900"/>
          </a:xfrm>
        </p:spPr>
        <p:txBody>
          <a:bodyPr vert="horz" lIns="91440" tIns="45720" rIns="91440" bIns="45720" rtlCol="0" anchor="t">
            <a:noAutofit/>
          </a:bodyPr>
          <a:lstStyle/>
          <a:p>
            <a:r>
              <a:rPr lang="en-GB" sz="4000" dirty="0">
                <a:latin typeface="+mn-lt"/>
              </a:rPr>
              <a:t>Governance, management and sustainability</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72339" y="2133975"/>
            <a:ext cx="10455537" cy="5279098"/>
          </a:xfrm>
        </p:spPr>
        <p:txBody>
          <a:bodyPr vert="horz" lIns="91440" tIns="45720" rIns="91440" bIns="45720" rtlCol="0" anchor="t">
            <a:noAutofit/>
          </a:bodyPr>
          <a:lstStyle/>
          <a:p>
            <a:r>
              <a:rPr lang="en-GB" sz="1800" b="1" dirty="0">
                <a:latin typeface="+mn-lt"/>
              </a:rPr>
              <a:t>Quality statement – WELL-LED</a:t>
            </a:r>
          </a:p>
          <a:p>
            <a:r>
              <a:rPr lang="en-GB" sz="1600" dirty="0">
                <a:latin typeface="+mn-lt"/>
              </a:rPr>
              <a:t>We have clear responsibilities, roles, systems of accountability and good governance. We use these to manage and deliver good quality, sustainable care, treatment and support. We act on the best information about risk, performance and outcomes, and we share this securely with others when appropriate.</a:t>
            </a:r>
          </a:p>
          <a:p>
            <a:endParaRPr lang="en-GB" sz="1100" dirty="0">
              <a:latin typeface="+mn-lt"/>
            </a:endParaRPr>
          </a:p>
          <a:p>
            <a:r>
              <a:rPr lang="en-GB" sz="1800" b="1" dirty="0">
                <a:latin typeface="+mn-lt"/>
              </a:rPr>
              <a:t>What this quality statement means</a:t>
            </a:r>
          </a:p>
          <a:p>
            <a:r>
              <a:rPr lang="en-GB" sz="1600" dirty="0">
                <a:latin typeface="+mn-lt"/>
              </a:rPr>
              <a:t>There are clear and effective governance, management and accountability arrangements. Staff understand their role and responsibilities. Managers can account for the actions, behaviours and performance of staff.</a:t>
            </a:r>
          </a:p>
          <a:p>
            <a:r>
              <a:rPr lang="en-GB" sz="1600" dirty="0">
                <a:latin typeface="+mn-lt"/>
              </a:rPr>
              <a:t>The systems to manage current and future performance and risks to the quality of the service take a proportionate approach to managing risk that allows new and innovative ideas to be tested within the service.</a:t>
            </a:r>
          </a:p>
          <a:p>
            <a:r>
              <a:rPr lang="en-GB" sz="1600" dirty="0">
                <a:latin typeface="+mn-lt"/>
              </a:rPr>
              <a:t>Data or notifications are consistently submitted to external organisations as required.</a:t>
            </a:r>
          </a:p>
          <a:p>
            <a:r>
              <a:rPr lang="en-GB" sz="1600" dirty="0">
                <a:latin typeface="+mn-lt"/>
              </a:rPr>
              <a:t>There are robust arrangements for the availability, integrity and confidentiality of data, records and data management systems. Information is used effectively to monitor and improve the quality of care.</a:t>
            </a:r>
          </a:p>
          <a:p>
            <a:r>
              <a:rPr lang="en-GB" sz="1600" dirty="0">
                <a:latin typeface="+mn-lt"/>
              </a:rPr>
              <a:t>Leaders implement relevant or mandatory quality frameworks, recognised standards, best practices or equivalents to improve equity in experience and outcomes for people using services and tackle known inequalities.</a:t>
            </a:r>
          </a:p>
          <a:p>
            <a:endParaRPr lang="en-GB" sz="1000" dirty="0">
              <a:latin typeface="+mn-lt"/>
            </a:endParaRPr>
          </a:p>
        </p:txBody>
      </p:sp>
    </p:spTree>
    <p:extLst>
      <p:ext uri="{BB962C8B-B14F-4D97-AF65-F5344CB8AC3E}">
        <p14:creationId xmlns:p14="http://schemas.microsoft.com/office/powerpoint/2010/main" val="3725689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50 CQC reports 2024</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21</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29768" y="672823"/>
            <a:ext cx="10735916" cy="614913"/>
          </a:xfrm>
        </p:spPr>
        <p:txBody>
          <a:bodyPr vert="horz" lIns="91440" tIns="45720" rIns="91440" bIns="45720" rtlCol="0" anchor="t">
            <a:noAutofit/>
          </a:bodyPr>
          <a:lstStyle/>
          <a:p>
            <a:r>
              <a:rPr lang="en-GB" sz="4000" dirty="0">
                <a:latin typeface="Avenir Next LT Pro"/>
              </a:rPr>
              <a:t>Quality Assurance  </a:t>
            </a:r>
            <a:r>
              <a:rPr lang="en-GB" sz="4000" dirty="0">
                <a:solidFill>
                  <a:schemeClr val="accent2"/>
                </a:solidFill>
                <a:latin typeface="Avenir Next LT Pro"/>
              </a:rPr>
              <a:t>WELL LED</a:t>
            </a:r>
            <a:r>
              <a:rPr lang="en-GB" sz="2800" dirty="0">
                <a:solidFill>
                  <a:schemeClr val="accent2"/>
                </a:solidFill>
                <a:latin typeface="Avenir Next LT Pro"/>
              </a:rPr>
              <a:t>  </a:t>
            </a:r>
            <a:r>
              <a:rPr lang="en-GB" sz="1600" dirty="0">
                <a:solidFill>
                  <a:schemeClr val="tx1"/>
                </a:solidFill>
                <a:latin typeface="Avenir Next LT Pro"/>
              </a:rPr>
              <a:t>Reg 17</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293783"/>
            <a:ext cx="11039751" cy="5283007"/>
          </a:xfrm>
        </p:spPr>
        <p:txBody>
          <a:bodyPr/>
          <a:lstStyle/>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Themes and trends were not always identified through the provider’s systems currently in place.</a:t>
            </a:r>
            <a:endParaRPr lang="en-GB" sz="1800" b="1" dirty="0">
              <a:solidFill>
                <a:schemeClr val="accent1"/>
              </a:solidFill>
              <a:effectLst/>
              <a:latin typeface="+mn-lt"/>
              <a:ea typeface="Calibri" panose="020F0502020204030204" pitchFamily="34" charset="0"/>
              <a:cs typeface="Times New Roman" panose="02020603050405020304" pitchFamily="18" charset="0"/>
            </a:endParaRP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The provider’s governance processes were not effective in identifying and addressing concerns in the quality and safety of people’s care.</a:t>
            </a: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solidFill>
                  <a:schemeClr val="tx1"/>
                </a:solidFill>
                <a:effectLst/>
                <a:latin typeface="+mn-lt"/>
                <a:ea typeface="Calibri" panose="020F0502020204030204" pitchFamily="34" charset="0"/>
                <a:cs typeface="Times New Roman" panose="02020603050405020304" pitchFamily="18" charset="0"/>
              </a:rPr>
              <a:t>The quality of some audits undertaken was poor.</a:t>
            </a: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The provider did not have oversight of the service.</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Processes for identifying, capturing and managing organisational risks and issues were ineffective and did not drive improvement.</a:t>
            </a:r>
          </a:p>
          <a:p>
            <a:pPr marL="285750" indent="-285750">
              <a:spcAft>
                <a:spcPts val="0"/>
              </a:spcAft>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 There was no quality assurance framework in place that would enable the provider to measure the quality of care accurately.</a:t>
            </a:r>
          </a:p>
          <a:p>
            <a:pPr>
              <a:spcAft>
                <a:spcPts val="0"/>
              </a:spcAft>
            </a:pPr>
            <a:endParaRPr lang="en-GB" sz="1800" dirty="0">
              <a:effectLst/>
              <a:latin typeface="+mn-lt"/>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1800" dirty="0">
                <a:effectLst/>
                <a:latin typeface="+mn-lt"/>
                <a:ea typeface="Calibri" panose="020F0502020204030204" pitchFamily="34" charset="0"/>
                <a:cs typeface="Times New Roman" panose="02020603050405020304" pitchFamily="18" charset="0"/>
              </a:rPr>
              <a:t>Managers did not provide assurance that governance processes were robust and there was a lack of evidence around how improvements were being prioritised and driven forward.</a:t>
            </a:r>
          </a:p>
          <a:p>
            <a:pPr marL="285750" indent="-285750">
              <a:buFont typeface="Arial" panose="020B0604020202020204" pitchFamily="34" charset="0"/>
              <a:buChar char="•"/>
            </a:pPr>
            <a:endParaRPr lang="en-GB" sz="1800" dirty="0">
              <a:effectLst/>
              <a:latin typeface="+mn-lt"/>
              <a:ea typeface="Calibri" panose="020F0502020204030204" pitchFamily="34" charset="0"/>
              <a:cs typeface="Times New Roman" panose="02020603050405020304" pitchFamily="18" charset="0"/>
            </a:endParaRPr>
          </a:p>
          <a:p>
            <a:r>
              <a:rPr lang="en-GB" sz="1200" dirty="0">
                <a:latin typeface="+mn-lt"/>
                <a:ea typeface="Calibri" panose="020F0502020204030204" pitchFamily="34" charset="0"/>
                <a:cs typeface="Arial" panose="020B0604020202020204" pitchFamily="34" charset="0"/>
              </a:rPr>
              <a:t>CQC report quotes from 2024 </a:t>
            </a:r>
          </a:p>
          <a:p>
            <a:endParaRPr lang="en-GB" sz="18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dirty="0">
              <a:effectLst/>
              <a:latin typeface="+mn-lt"/>
              <a:ea typeface="Calibri" panose="020F0502020204030204" pitchFamily="34" charset="0"/>
              <a:cs typeface="Arial" panose="020B0604020202020204" pitchFamily="34" charset="0"/>
            </a:endParaRPr>
          </a:p>
          <a:p>
            <a:endParaRPr lang="en-GB" sz="1800" dirty="0">
              <a:latin typeface="+mn-lt"/>
            </a:endParaRPr>
          </a:p>
        </p:txBody>
      </p:sp>
    </p:spTree>
    <p:extLst>
      <p:ext uri="{BB962C8B-B14F-4D97-AF65-F5344CB8AC3E}">
        <p14:creationId xmlns:p14="http://schemas.microsoft.com/office/powerpoint/2010/main" val="841959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BE2CD-CB94-86D9-2DCE-07C30886A33C}"/>
              </a:ext>
            </a:extLst>
          </p:cNvPr>
          <p:cNvSpPr>
            <a:spLocks noGrp="1"/>
          </p:cNvSpPr>
          <p:nvPr>
            <p:ph type="body" sz="quarter" idx="13"/>
          </p:nvPr>
        </p:nvSpPr>
        <p:spPr>
          <a:xfrm>
            <a:off x="1129769" y="672822"/>
            <a:ext cx="10366831" cy="667946"/>
          </a:xfrm>
        </p:spPr>
        <p:txBody>
          <a:bodyPr vert="horz" lIns="91440" tIns="45720" rIns="91440" bIns="45720" rtlCol="0" anchor="t">
            <a:normAutofit/>
          </a:bodyPr>
          <a:lstStyle/>
          <a:p>
            <a:r>
              <a:rPr lang="en-US" sz="4000" dirty="0">
                <a:latin typeface="Avenir Next LT Pro"/>
              </a:rPr>
              <a:t>CQC Single Framework </a:t>
            </a:r>
            <a:r>
              <a:rPr lang="en-US" sz="4000" b="0" dirty="0">
                <a:latin typeface="Avenir Next LT Pro"/>
              </a:rPr>
              <a:t>(considerations)</a:t>
            </a:r>
          </a:p>
          <a:p>
            <a:endParaRPr lang="en-US" dirty="0"/>
          </a:p>
        </p:txBody>
      </p:sp>
      <p:sp>
        <p:nvSpPr>
          <p:cNvPr id="6" name="Vertical Text Placeholder 5">
            <a:extLst>
              <a:ext uri="{FF2B5EF4-FFF2-40B4-BE49-F238E27FC236}">
                <a16:creationId xmlns:a16="http://schemas.microsoft.com/office/drawing/2014/main" id="{283256A8-54FF-87D8-3D0F-F2231CDF6B56}"/>
              </a:ext>
            </a:extLst>
          </p:cNvPr>
          <p:cNvSpPr>
            <a:spLocks noGrp="1"/>
          </p:cNvSpPr>
          <p:nvPr>
            <p:ph type="body" orient="vert" sz="quarter" idx="10"/>
          </p:nvPr>
        </p:nvSpPr>
        <p:spPr/>
        <p:txBody>
          <a:bodyPr/>
          <a:lstStyle/>
          <a:p>
            <a:r>
              <a:rPr lang="en-US" dirty="0"/>
              <a:t>Focus for 2025</a:t>
            </a:r>
          </a:p>
        </p:txBody>
      </p:sp>
      <p:sp>
        <p:nvSpPr>
          <p:cNvPr id="7" name="Slide Number Placeholder 6">
            <a:extLst>
              <a:ext uri="{FF2B5EF4-FFF2-40B4-BE49-F238E27FC236}">
                <a16:creationId xmlns:a16="http://schemas.microsoft.com/office/drawing/2014/main" id="{89755966-AC1F-610B-7431-B6FB14988ADB}"/>
              </a:ext>
            </a:extLst>
          </p:cNvPr>
          <p:cNvSpPr>
            <a:spLocks noGrp="1"/>
          </p:cNvSpPr>
          <p:nvPr>
            <p:ph type="sldNum" sz="quarter" idx="12"/>
          </p:nvPr>
        </p:nvSpPr>
        <p:spPr/>
        <p:txBody>
          <a:bodyPr/>
          <a:lstStyle/>
          <a:p>
            <a:fld id="{37F35557-73E6-6D42-8D2B-9B98470A5D9B}" type="slidenum">
              <a:rPr lang="en-US" smtClean="0"/>
              <a:pPr/>
              <a:t>22</a:t>
            </a:fld>
            <a:endParaRPr lang="en-US" dirty="0"/>
          </a:p>
        </p:txBody>
      </p:sp>
      <p:grpSp>
        <p:nvGrpSpPr>
          <p:cNvPr id="16" name="Group 15">
            <a:extLst>
              <a:ext uri="{FF2B5EF4-FFF2-40B4-BE49-F238E27FC236}">
                <a16:creationId xmlns:a16="http://schemas.microsoft.com/office/drawing/2014/main" id="{10F60971-3997-ADAE-7868-27B542A16854}"/>
              </a:ext>
            </a:extLst>
          </p:cNvPr>
          <p:cNvGrpSpPr/>
          <p:nvPr/>
        </p:nvGrpSpPr>
        <p:grpSpPr>
          <a:xfrm>
            <a:off x="8385027" y="1675102"/>
            <a:ext cx="3102654" cy="4510076"/>
            <a:chOff x="8385027" y="1675102"/>
            <a:chExt cx="3102654" cy="4510076"/>
          </a:xfrm>
        </p:grpSpPr>
        <p:sp>
          <p:nvSpPr>
            <p:cNvPr id="9" name="Rectangle: Rounded Corners 8">
              <a:extLst>
                <a:ext uri="{FF2B5EF4-FFF2-40B4-BE49-F238E27FC236}">
                  <a16:creationId xmlns:a16="http://schemas.microsoft.com/office/drawing/2014/main" id="{E0DDC6F5-7587-D608-80CA-081FF61DAF29}"/>
                </a:ext>
              </a:extLst>
            </p:cNvPr>
            <p:cNvSpPr/>
            <p:nvPr/>
          </p:nvSpPr>
          <p:spPr>
            <a:xfrm>
              <a:off x="8385027" y="1675102"/>
              <a:ext cx="3102654" cy="4510076"/>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8FB196F-7C3E-02E4-D64F-A1C2DCD3483E}"/>
                </a:ext>
              </a:extLst>
            </p:cNvPr>
            <p:cNvSpPr txBox="1"/>
            <p:nvPr/>
          </p:nvSpPr>
          <p:spPr>
            <a:xfrm>
              <a:off x="8580854" y="1852648"/>
              <a:ext cx="2711000" cy="4154984"/>
            </a:xfrm>
            <a:prstGeom prst="rect">
              <a:avLst/>
            </a:prstGeom>
            <a:noFill/>
          </p:spPr>
          <p:txBody>
            <a:bodyPr wrap="square">
              <a:spAutoFit/>
            </a:bodyPr>
            <a:lstStyle/>
            <a:p>
              <a:pPr algn="ctr"/>
              <a:r>
                <a:rPr lang="en-US" b="1" dirty="0">
                  <a:solidFill>
                    <a:schemeClr val="bg1"/>
                  </a:solidFill>
                </a:rPr>
                <a:t>QS –WELL-LED-</a:t>
              </a:r>
              <a:r>
                <a:rPr lang="en-GB" b="1" i="0" dirty="0">
                  <a:solidFill>
                    <a:schemeClr val="bg1"/>
                  </a:solidFill>
                  <a:effectLst/>
                </a:rPr>
                <a:t>Learning, improvement and innovation</a:t>
              </a:r>
            </a:p>
            <a:p>
              <a:pPr algn="ctr"/>
              <a:endParaRPr lang="en-GB" sz="1600" b="1" i="0" dirty="0">
                <a:solidFill>
                  <a:schemeClr val="bg1"/>
                </a:solidFill>
                <a:effectLst/>
              </a:endParaRPr>
            </a:p>
            <a:p>
              <a:pPr algn="ctr"/>
              <a:r>
                <a:rPr lang="en-GB" sz="1600" b="0" i="0" dirty="0">
                  <a:solidFill>
                    <a:schemeClr val="bg1"/>
                  </a:solidFill>
                  <a:effectLst/>
                </a:rPr>
                <a:t>We focus on continuous learning, innovation and improvement across our organisation and the local system. We encourage creative ways of delivering equality of experience, outcome and quality of life for people. We actively contribute to safe, effective practice. </a:t>
              </a:r>
              <a:endParaRPr lang="en-GB" sz="1600" dirty="0">
                <a:solidFill>
                  <a:schemeClr val="bg1"/>
                </a:solidFill>
              </a:endParaRPr>
            </a:p>
          </p:txBody>
        </p:sp>
      </p:grpSp>
      <p:grpSp>
        <p:nvGrpSpPr>
          <p:cNvPr id="14" name="Group 13">
            <a:extLst>
              <a:ext uri="{FF2B5EF4-FFF2-40B4-BE49-F238E27FC236}">
                <a16:creationId xmlns:a16="http://schemas.microsoft.com/office/drawing/2014/main" id="{AD45772F-0884-DBCA-C64C-DF98A5A06154}"/>
              </a:ext>
            </a:extLst>
          </p:cNvPr>
          <p:cNvGrpSpPr/>
          <p:nvPr/>
        </p:nvGrpSpPr>
        <p:grpSpPr>
          <a:xfrm>
            <a:off x="1271464" y="1675578"/>
            <a:ext cx="3102653" cy="4509600"/>
            <a:chOff x="1271464" y="1675578"/>
            <a:chExt cx="3102653" cy="4509600"/>
          </a:xfrm>
        </p:grpSpPr>
        <p:sp>
          <p:nvSpPr>
            <p:cNvPr id="5" name="Rectangle: Rounded Corners 4">
              <a:extLst>
                <a:ext uri="{FF2B5EF4-FFF2-40B4-BE49-F238E27FC236}">
                  <a16:creationId xmlns:a16="http://schemas.microsoft.com/office/drawing/2014/main" id="{66A259FF-1D12-50F0-2627-39C430232DDA}"/>
                </a:ext>
              </a:extLst>
            </p:cNvPr>
            <p:cNvSpPr/>
            <p:nvPr/>
          </p:nvSpPr>
          <p:spPr>
            <a:xfrm>
              <a:off x="1271464" y="1675578"/>
              <a:ext cx="3102653" cy="4509600"/>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0DB1042-8A88-1861-CD3D-E60804D0BD1B}"/>
                </a:ext>
              </a:extLst>
            </p:cNvPr>
            <p:cNvSpPr txBox="1"/>
            <p:nvPr/>
          </p:nvSpPr>
          <p:spPr>
            <a:xfrm>
              <a:off x="1393801" y="1991147"/>
              <a:ext cx="2825860" cy="3139321"/>
            </a:xfrm>
            <a:prstGeom prst="rect">
              <a:avLst/>
            </a:prstGeom>
            <a:noFill/>
          </p:spPr>
          <p:txBody>
            <a:bodyPr wrap="square">
              <a:spAutoFit/>
            </a:bodyPr>
            <a:lstStyle/>
            <a:p>
              <a:pPr algn="ctr"/>
              <a:r>
                <a:rPr lang="en-US" sz="1800" b="1" dirty="0">
                  <a:solidFill>
                    <a:schemeClr val="bg1"/>
                  </a:solidFill>
                </a:rPr>
                <a:t>QS –CARING-</a:t>
              </a:r>
              <a:r>
                <a:rPr lang="en-GB" sz="1800" b="1" i="0" dirty="0">
                  <a:solidFill>
                    <a:schemeClr val="bg1"/>
                  </a:solidFill>
                  <a:effectLst/>
                </a:rPr>
                <a:t>Workforce wellbeing and enablement</a:t>
              </a:r>
            </a:p>
            <a:p>
              <a:pPr algn="ctr"/>
              <a:endParaRPr lang="en-GB" sz="1800" b="1" i="0" dirty="0">
                <a:solidFill>
                  <a:schemeClr val="bg1"/>
                </a:solidFill>
                <a:effectLst/>
              </a:endParaRPr>
            </a:p>
            <a:p>
              <a:pPr algn="ctr"/>
              <a:r>
                <a:rPr lang="en-GB" sz="1800" b="0" i="0" dirty="0">
                  <a:solidFill>
                    <a:schemeClr val="bg1"/>
                  </a:solidFill>
                  <a:effectLst/>
                </a:rPr>
                <a:t>We care about and promote the wellbeing of our staff, and we support and enable them to always deliver person centred care.</a:t>
              </a:r>
            </a:p>
            <a:p>
              <a:endParaRPr lang="en-GB" sz="1800" b="0" i="0" dirty="0">
                <a:solidFill>
                  <a:srgbClr val="212121"/>
                </a:solidFill>
                <a:effectLst/>
              </a:endParaRPr>
            </a:p>
          </p:txBody>
        </p:sp>
      </p:grpSp>
      <p:grpSp>
        <p:nvGrpSpPr>
          <p:cNvPr id="15" name="Group 14">
            <a:extLst>
              <a:ext uri="{FF2B5EF4-FFF2-40B4-BE49-F238E27FC236}">
                <a16:creationId xmlns:a16="http://schemas.microsoft.com/office/drawing/2014/main" id="{02F33DF0-0A7F-8F6F-579D-AC24D96343C7}"/>
              </a:ext>
            </a:extLst>
          </p:cNvPr>
          <p:cNvGrpSpPr/>
          <p:nvPr/>
        </p:nvGrpSpPr>
        <p:grpSpPr>
          <a:xfrm>
            <a:off x="4761857" y="1675578"/>
            <a:ext cx="3102653" cy="4510076"/>
            <a:chOff x="4761857" y="1675578"/>
            <a:chExt cx="3102653" cy="4510076"/>
          </a:xfrm>
        </p:grpSpPr>
        <p:sp>
          <p:nvSpPr>
            <p:cNvPr id="8" name="Rectangle: Rounded Corners 7">
              <a:extLst>
                <a:ext uri="{FF2B5EF4-FFF2-40B4-BE49-F238E27FC236}">
                  <a16:creationId xmlns:a16="http://schemas.microsoft.com/office/drawing/2014/main" id="{D2854F1C-5B25-105B-5155-38FCC96FA0A7}"/>
                </a:ext>
              </a:extLst>
            </p:cNvPr>
            <p:cNvSpPr/>
            <p:nvPr/>
          </p:nvSpPr>
          <p:spPr>
            <a:xfrm>
              <a:off x="4761857" y="1675578"/>
              <a:ext cx="3102653" cy="4510076"/>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B981962-0AAF-5443-2201-075F04E1369E}"/>
                </a:ext>
              </a:extLst>
            </p:cNvPr>
            <p:cNvSpPr txBox="1"/>
            <p:nvPr/>
          </p:nvSpPr>
          <p:spPr>
            <a:xfrm>
              <a:off x="4965868" y="1957845"/>
              <a:ext cx="2694630" cy="3416320"/>
            </a:xfrm>
            <a:prstGeom prst="rect">
              <a:avLst/>
            </a:prstGeom>
            <a:noFill/>
          </p:spPr>
          <p:txBody>
            <a:bodyPr wrap="square">
              <a:spAutoFit/>
            </a:bodyPr>
            <a:lstStyle/>
            <a:p>
              <a:pPr algn="ctr"/>
              <a:r>
                <a:rPr lang="en-US" b="1" dirty="0">
                  <a:solidFill>
                    <a:schemeClr val="bg1"/>
                  </a:solidFill>
                </a:rPr>
                <a:t>QS –WELL-LED-</a:t>
              </a:r>
              <a:r>
                <a:rPr lang="en-GB" b="1" i="0" dirty="0">
                  <a:solidFill>
                    <a:schemeClr val="bg1"/>
                  </a:solidFill>
                  <a:effectLst/>
                </a:rPr>
                <a:t>Workforce equality, diversity and inclusion</a:t>
              </a:r>
            </a:p>
            <a:p>
              <a:pPr algn="ctr"/>
              <a:endParaRPr lang="en-GB" b="1" i="0" dirty="0">
                <a:solidFill>
                  <a:schemeClr val="bg1"/>
                </a:solidFill>
                <a:effectLst/>
              </a:endParaRPr>
            </a:p>
            <a:p>
              <a:pPr algn="ctr"/>
              <a:r>
                <a:rPr lang="en-GB" b="0" i="0" dirty="0">
                  <a:solidFill>
                    <a:schemeClr val="bg1"/>
                  </a:solidFill>
                  <a:effectLst/>
                </a:rPr>
                <a:t>We value diversity in our workforce. We work towards an inclusive and fair culture by improving equality and equity for people who work for us.</a:t>
              </a:r>
            </a:p>
            <a:p>
              <a:pPr algn="ctr"/>
              <a:endParaRPr lang="en-GB" b="0" i="0" dirty="0">
                <a:solidFill>
                  <a:schemeClr val="bg1"/>
                </a:solidFill>
                <a:effectLst/>
              </a:endParaRPr>
            </a:p>
          </p:txBody>
        </p:sp>
      </p:grpSp>
    </p:spTree>
    <p:extLst>
      <p:ext uri="{BB962C8B-B14F-4D97-AF65-F5344CB8AC3E}">
        <p14:creationId xmlns:p14="http://schemas.microsoft.com/office/powerpoint/2010/main" val="11605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BE2CD-CB94-86D9-2DCE-07C30886A33C}"/>
              </a:ext>
            </a:extLst>
          </p:cNvPr>
          <p:cNvSpPr>
            <a:spLocks noGrp="1"/>
          </p:cNvSpPr>
          <p:nvPr>
            <p:ph type="body" sz="quarter" idx="13"/>
          </p:nvPr>
        </p:nvSpPr>
        <p:spPr>
          <a:xfrm>
            <a:off x="1170492" y="1715064"/>
            <a:ext cx="10366831" cy="623680"/>
          </a:xfrm>
        </p:spPr>
        <p:txBody>
          <a:bodyPr>
            <a:normAutofit/>
          </a:bodyPr>
          <a:lstStyle/>
          <a:p>
            <a:r>
              <a:rPr lang="en-GB" sz="1600" b="0" i="0" dirty="0">
                <a:solidFill>
                  <a:srgbClr val="212121"/>
                </a:solidFill>
                <a:effectLst/>
                <a:latin typeface="+mn-lt"/>
              </a:rPr>
              <a:t>We understand any negative impact of our activities on the environment, and we strive to make a positive contribution in reducing it and support people to do the same.</a:t>
            </a:r>
          </a:p>
          <a:p>
            <a:endParaRPr lang="en-GB" sz="4000" i="0" dirty="0">
              <a:solidFill>
                <a:srgbClr val="212121"/>
              </a:solidFill>
              <a:effectLst/>
              <a:latin typeface="+mn-lt"/>
            </a:endParaRPr>
          </a:p>
          <a:p>
            <a:endParaRPr lang="en-GB" sz="1800" b="0" i="0" dirty="0">
              <a:solidFill>
                <a:srgbClr val="212121"/>
              </a:solidFill>
              <a:effectLst/>
              <a:latin typeface="+mn-lt"/>
            </a:endParaRPr>
          </a:p>
          <a:p>
            <a:endParaRPr lang="en-GB" b="0" dirty="0">
              <a:solidFill>
                <a:srgbClr val="212121"/>
              </a:solidFill>
              <a:latin typeface="+mn-lt"/>
            </a:endParaRPr>
          </a:p>
          <a:p>
            <a:endParaRPr lang="en-US" dirty="0">
              <a:latin typeface="+mn-lt"/>
            </a:endParaRPr>
          </a:p>
        </p:txBody>
      </p:sp>
      <p:sp>
        <p:nvSpPr>
          <p:cNvPr id="6" name="Vertical Text Placeholder 5">
            <a:extLst>
              <a:ext uri="{FF2B5EF4-FFF2-40B4-BE49-F238E27FC236}">
                <a16:creationId xmlns:a16="http://schemas.microsoft.com/office/drawing/2014/main" id="{283256A8-54FF-87D8-3D0F-F2231CDF6B56}"/>
              </a:ext>
            </a:extLst>
          </p:cNvPr>
          <p:cNvSpPr>
            <a:spLocks noGrp="1"/>
          </p:cNvSpPr>
          <p:nvPr>
            <p:ph type="body" orient="vert" sz="quarter" idx="10"/>
          </p:nvPr>
        </p:nvSpPr>
        <p:spPr/>
        <p:txBody>
          <a:bodyPr/>
          <a:lstStyle/>
          <a:p>
            <a:r>
              <a:rPr lang="en-US" dirty="0"/>
              <a:t>Focus for 2024</a:t>
            </a:r>
          </a:p>
        </p:txBody>
      </p:sp>
      <p:sp>
        <p:nvSpPr>
          <p:cNvPr id="7" name="Slide Number Placeholder 6">
            <a:extLst>
              <a:ext uri="{FF2B5EF4-FFF2-40B4-BE49-F238E27FC236}">
                <a16:creationId xmlns:a16="http://schemas.microsoft.com/office/drawing/2014/main" id="{89755966-AC1F-610B-7431-B6FB14988ADB}"/>
              </a:ext>
            </a:extLst>
          </p:cNvPr>
          <p:cNvSpPr>
            <a:spLocks noGrp="1"/>
          </p:cNvSpPr>
          <p:nvPr>
            <p:ph type="sldNum" sz="quarter" idx="12"/>
          </p:nvPr>
        </p:nvSpPr>
        <p:spPr/>
        <p:txBody>
          <a:bodyPr/>
          <a:lstStyle/>
          <a:p>
            <a:fld id="{37F35557-73E6-6D42-8D2B-9B98470A5D9B}" type="slidenum">
              <a:rPr lang="en-US" smtClean="0"/>
              <a:pPr/>
              <a:t>23</a:t>
            </a:fld>
            <a:endParaRPr lang="en-US" dirty="0"/>
          </a:p>
        </p:txBody>
      </p:sp>
      <p:sp>
        <p:nvSpPr>
          <p:cNvPr id="8" name="TextBox 7">
            <a:extLst>
              <a:ext uri="{FF2B5EF4-FFF2-40B4-BE49-F238E27FC236}">
                <a16:creationId xmlns:a16="http://schemas.microsoft.com/office/drawing/2014/main" id="{92E1E6D1-A0AD-FAC9-8392-EAF0231119A1}"/>
              </a:ext>
            </a:extLst>
          </p:cNvPr>
          <p:cNvSpPr txBox="1"/>
          <p:nvPr/>
        </p:nvSpPr>
        <p:spPr>
          <a:xfrm>
            <a:off x="1167746" y="2496895"/>
            <a:ext cx="10084075" cy="4031873"/>
          </a:xfrm>
          <a:prstGeom prst="rect">
            <a:avLst/>
          </a:prstGeom>
          <a:noFill/>
        </p:spPr>
        <p:txBody>
          <a:bodyPr wrap="square" lIns="91440" tIns="45720" rIns="91440" bIns="45720" anchor="t">
            <a:spAutoFit/>
          </a:bodyPr>
          <a:lstStyle/>
          <a:p>
            <a:r>
              <a:rPr lang="en-GB" b="1" i="0" dirty="0">
                <a:solidFill>
                  <a:srgbClr val="212121"/>
                </a:solidFill>
                <a:effectLst/>
                <a:latin typeface="+mn-lt"/>
              </a:rPr>
              <a:t>Feedback from staff and leaders</a:t>
            </a:r>
          </a:p>
          <a:p>
            <a:r>
              <a:rPr lang="en-GB" sz="1600" b="0" i="0" dirty="0">
                <a:solidFill>
                  <a:srgbClr val="212121"/>
                </a:solidFill>
                <a:effectLst/>
                <a:latin typeface="+mn-lt"/>
              </a:rPr>
              <a:t>	</a:t>
            </a:r>
          </a:p>
          <a:p>
            <a:r>
              <a:rPr lang="en-GB" sz="1600" b="0" i="1" dirty="0">
                <a:solidFill>
                  <a:srgbClr val="212121"/>
                </a:solidFill>
                <a:effectLst/>
                <a:latin typeface="+mn-lt"/>
              </a:rPr>
              <a:t>Evidence that can demonstrate the following:</a:t>
            </a:r>
          </a:p>
          <a:p>
            <a:r>
              <a:rPr lang="en-GB" sz="1600" b="0" i="0" dirty="0">
                <a:solidFill>
                  <a:srgbClr val="212121"/>
                </a:solidFill>
                <a:effectLst/>
                <a:latin typeface="+mn-lt"/>
              </a:rPr>
              <a:t>Staff understand the environmental impact of their work and are empowered to make changes to reduce it.</a:t>
            </a:r>
          </a:p>
          <a:p>
            <a:endParaRPr lang="en-GB" sz="1600" b="0" i="0" dirty="0">
              <a:solidFill>
                <a:srgbClr val="212121"/>
              </a:solidFill>
              <a:effectLst/>
              <a:latin typeface="+mn-lt"/>
            </a:endParaRPr>
          </a:p>
          <a:p>
            <a:r>
              <a:rPr lang="en-GB" sz="1600" b="0" i="0" dirty="0">
                <a:solidFill>
                  <a:srgbClr val="212121"/>
                </a:solidFill>
                <a:effectLst/>
                <a:latin typeface="+mn-lt"/>
              </a:rPr>
              <a:t>Staff are supported by their leaders to travel and work in a sustainable way. Planning for calls in homecare considers staff trave</a:t>
            </a:r>
            <a:r>
              <a:rPr lang="en-GB" sz="1600" dirty="0">
                <a:solidFill>
                  <a:srgbClr val="212121"/>
                </a:solidFill>
              </a:rPr>
              <a:t>l</a:t>
            </a:r>
            <a:r>
              <a:rPr lang="en-GB" sz="1600" b="0" i="0" dirty="0">
                <a:solidFill>
                  <a:srgbClr val="212121"/>
                </a:solidFill>
                <a:effectLst/>
                <a:latin typeface="+mn-lt"/>
              </a:rPr>
              <a:t>ling. </a:t>
            </a:r>
          </a:p>
          <a:p>
            <a:endParaRPr lang="en-GB" sz="1600" b="0" i="0" dirty="0">
              <a:solidFill>
                <a:srgbClr val="212121"/>
              </a:solidFill>
              <a:effectLst/>
              <a:latin typeface="+mn-lt"/>
            </a:endParaRPr>
          </a:p>
          <a:p>
            <a:r>
              <a:rPr lang="en-GB" sz="1600" b="0" i="0" dirty="0">
                <a:solidFill>
                  <a:srgbClr val="212121"/>
                </a:solidFill>
                <a:effectLst/>
                <a:latin typeface="+mn-lt"/>
              </a:rPr>
              <a:t>Staff are aware of and have access to sustainability initiatives in place such as cycle to work support.</a:t>
            </a:r>
          </a:p>
          <a:p>
            <a:r>
              <a:rPr lang="en-GB" sz="1600" b="0" i="0" dirty="0">
                <a:solidFill>
                  <a:srgbClr val="212121"/>
                </a:solidFill>
                <a:effectLst/>
                <a:latin typeface="+mn-lt"/>
              </a:rPr>
              <a:t>Staff can provide ideas on sustainability, and these are listened to.</a:t>
            </a:r>
          </a:p>
          <a:p>
            <a:endParaRPr lang="en-GB" sz="1600" b="0" i="0" dirty="0">
              <a:solidFill>
                <a:srgbClr val="212121"/>
              </a:solidFill>
              <a:effectLst/>
              <a:latin typeface="+mn-lt"/>
            </a:endParaRPr>
          </a:p>
          <a:p>
            <a:r>
              <a:rPr lang="en-GB" sz="1600" b="0" i="0" dirty="0">
                <a:solidFill>
                  <a:srgbClr val="212121"/>
                </a:solidFill>
                <a:effectLst/>
                <a:latin typeface="+mn-lt"/>
              </a:rPr>
              <a:t>Leaders are committed to environmental sustainability and take action to reduce the service's environmental impact.</a:t>
            </a:r>
          </a:p>
          <a:p>
            <a:endParaRPr lang="en-GB" sz="1600" b="0" i="0" dirty="0">
              <a:solidFill>
                <a:srgbClr val="212121"/>
              </a:solidFill>
              <a:effectLst/>
              <a:latin typeface="+mn-lt"/>
            </a:endParaRPr>
          </a:p>
          <a:p>
            <a:r>
              <a:rPr lang="en-GB" sz="1600" b="0" i="0" dirty="0">
                <a:solidFill>
                  <a:srgbClr val="212121"/>
                </a:solidFill>
                <a:effectLst/>
                <a:latin typeface="+mn-lt"/>
              </a:rPr>
              <a:t>Leaders monitor the progress of the service's environmental sustainability initiatives and make changes as needed.</a:t>
            </a:r>
          </a:p>
        </p:txBody>
      </p:sp>
      <p:sp>
        <p:nvSpPr>
          <p:cNvPr id="12" name="TextBox 11">
            <a:extLst>
              <a:ext uri="{FF2B5EF4-FFF2-40B4-BE49-F238E27FC236}">
                <a16:creationId xmlns:a16="http://schemas.microsoft.com/office/drawing/2014/main" id="{D32BFBB4-F3D9-C608-BF72-F389371A4120}"/>
              </a:ext>
            </a:extLst>
          </p:cNvPr>
          <p:cNvSpPr txBox="1"/>
          <p:nvPr/>
        </p:nvSpPr>
        <p:spPr>
          <a:xfrm>
            <a:off x="1171605" y="318400"/>
            <a:ext cx="9576039" cy="1938992"/>
          </a:xfrm>
          <a:prstGeom prst="rect">
            <a:avLst/>
          </a:prstGeom>
          <a:noFill/>
        </p:spPr>
        <p:txBody>
          <a:bodyPr wrap="square" lIns="91440" tIns="45720" rIns="91440" bIns="45720" anchor="t">
            <a:spAutoFit/>
          </a:bodyPr>
          <a:lstStyle/>
          <a:p>
            <a:r>
              <a:rPr lang="en-US" sz="4000" b="1" dirty="0">
                <a:latin typeface="+mn-lt"/>
              </a:rPr>
              <a:t>QS –WELL-LED- </a:t>
            </a:r>
            <a:r>
              <a:rPr lang="en-GB" sz="4000" b="1" i="0" dirty="0">
                <a:solidFill>
                  <a:srgbClr val="212121"/>
                </a:solidFill>
                <a:effectLst/>
                <a:latin typeface="+mn-lt"/>
              </a:rPr>
              <a:t>Environmental sustainability – sustainable development</a:t>
            </a:r>
          </a:p>
        </p:txBody>
      </p:sp>
    </p:spTree>
    <p:extLst>
      <p:ext uri="{BB962C8B-B14F-4D97-AF65-F5344CB8AC3E}">
        <p14:creationId xmlns:p14="http://schemas.microsoft.com/office/powerpoint/2010/main" val="295522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BE2CD-CB94-86D9-2DCE-07C30886A33C}"/>
              </a:ext>
            </a:extLst>
          </p:cNvPr>
          <p:cNvSpPr>
            <a:spLocks noGrp="1"/>
          </p:cNvSpPr>
          <p:nvPr>
            <p:ph type="body" sz="quarter" idx="13"/>
          </p:nvPr>
        </p:nvSpPr>
        <p:spPr>
          <a:xfrm>
            <a:off x="1201384" y="1721476"/>
            <a:ext cx="10366831" cy="623680"/>
          </a:xfrm>
        </p:spPr>
        <p:txBody>
          <a:bodyPr>
            <a:normAutofit/>
          </a:bodyPr>
          <a:lstStyle/>
          <a:p>
            <a:r>
              <a:rPr lang="en-GB" sz="1600" b="0" i="0" dirty="0">
                <a:solidFill>
                  <a:srgbClr val="212121"/>
                </a:solidFill>
                <a:effectLst/>
                <a:latin typeface="+mn-lt"/>
              </a:rPr>
              <a:t>We understand any negative impact of our activities on the environment, and we strive to make a positive contribution in reducing it and support people to do the same.</a:t>
            </a:r>
          </a:p>
          <a:p>
            <a:endParaRPr lang="en-GB" sz="4000" i="0" dirty="0">
              <a:solidFill>
                <a:srgbClr val="212121"/>
              </a:solidFill>
              <a:effectLst/>
              <a:latin typeface="+mn-lt"/>
            </a:endParaRPr>
          </a:p>
          <a:p>
            <a:endParaRPr lang="en-GB" sz="1800" b="0" i="0" dirty="0">
              <a:solidFill>
                <a:srgbClr val="212121"/>
              </a:solidFill>
              <a:effectLst/>
              <a:latin typeface="+mn-lt"/>
            </a:endParaRPr>
          </a:p>
          <a:p>
            <a:endParaRPr lang="en-GB" b="0" dirty="0">
              <a:solidFill>
                <a:srgbClr val="212121"/>
              </a:solidFill>
              <a:latin typeface="+mn-lt"/>
            </a:endParaRPr>
          </a:p>
          <a:p>
            <a:endParaRPr lang="en-US" dirty="0">
              <a:latin typeface="+mn-lt"/>
            </a:endParaRPr>
          </a:p>
        </p:txBody>
      </p:sp>
      <p:sp>
        <p:nvSpPr>
          <p:cNvPr id="6" name="Vertical Text Placeholder 5">
            <a:extLst>
              <a:ext uri="{FF2B5EF4-FFF2-40B4-BE49-F238E27FC236}">
                <a16:creationId xmlns:a16="http://schemas.microsoft.com/office/drawing/2014/main" id="{283256A8-54FF-87D8-3D0F-F2231CDF6B56}"/>
              </a:ext>
            </a:extLst>
          </p:cNvPr>
          <p:cNvSpPr>
            <a:spLocks noGrp="1"/>
          </p:cNvSpPr>
          <p:nvPr>
            <p:ph type="body" orient="vert" sz="quarter" idx="10"/>
          </p:nvPr>
        </p:nvSpPr>
        <p:spPr/>
        <p:txBody>
          <a:bodyPr/>
          <a:lstStyle/>
          <a:p>
            <a:r>
              <a:rPr lang="en-US" dirty="0"/>
              <a:t>Focus for 2024</a:t>
            </a:r>
          </a:p>
        </p:txBody>
      </p:sp>
      <p:sp>
        <p:nvSpPr>
          <p:cNvPr id="7" name="Slide Number Placeholder 6">
            <a:extLst>
              <a:ext uri="{FF2B5EF4-FFF2-40B4-BE49-F238E27FC236}">
                <a16:creationId xmlns:a16="http://schemas.microsoft.com/office/drawing/2014/main" id="{89755966-AC1F-610B-7431-B6FB14988ADB}"/>
              </a:ext>
            </a:extLst>
          </p:cNvPr>
          <p:cNvSpPr>
            <a:spLocks noGrp="1"/>
          </p:cNvSpPr>
          <p:nvPr>
            <p:ph type="sldNum" sz="quarter" idx="12"/>
          </p:nvPr>
        </p:nvSpPr>
        <p:spPr/>
        <p:txBody>
          <a:bodyPr/>
          <a:lstStyle/>
          <a:p>
            <a:fld id="{37F35557-73E6-6D42-8D2B-9B98470A5D9B}" type="slidenum">
              <a:rPr lang="en-US" smtClean="0"/>
              <a:pPr/>
              <a:t>24</a:t>
            </a:fld>
            <a:endParaRPr lang="en-US" dirty="0"/>
          </a:p>
        </p:txBody>
      </p:sp>
      <p:sp>
        <p:nvSpPr>
          <p:cNvPr id="10" name="TextBox 9">
            <a:extLst>
              <a:ext uri="{FF2B5EF4-FFF2-40B4-BE49-F238E27FC236}">
                <a16:creationId xmlns:a16="http://schemas.microsoft.com/office/drawing/2014/main" id="{BC9D3987-E928-F616-561F-CBDD61224436}"/>
              </a:ext>
            </a:extLst>
          </p:cNvPr>
          <p:cNvSpPr txBox="1"/>
          <p:nvPr/>
        </p:nvSpPr>
        <p:spPr>
          <a:xfrm>
            <a:off x="1196254" y="2252480"/>
            <a:ext cx="10585176" cy="4478149"/>
          </a:xfrm>
          <a:prstGeom prst="rect">
            <a:avLst/>
          </a:prstGeom>
          <a:noFill/>
        </p:spPr>
        <p:txBody>
          <a:bodyPr wrap="square">
            <a:spAutoFit/>
          </a:bodyPr>
          <a:lstStyle/>
          <a:p>
            <a:r>
              <a:rPr lang="en-GB" sz="1500" b="1" i="0" dirty="0">
                <a:solidFill>
                  <a:srgbClr val="212121"/>
                </a:solidFill>
                <a:effectLst/>
                <a:latin typeface="+mn-lt"/>
              </a:rPr>
              <a:t>Processes</a:t>
            </a:r>
            <a:r>
              <a:rPr lang="en-GB" sz="1500" b="0" i="0" dirty="0">
                <a:solidFill>
                  <a:srgbClr val="212121"/>
                </a:solidFill>
                <a:effectLst/>
                <a:latin typeface="+mn-lt"/>
              </a:rPr>
              <a:t>	</a:t>
            </a:r>
          </a:p>
          <a:p>
            <a:endParaRPr lang="en-GB" sz="1500" b="0" i="0" dirty="0">
              <a:solidFill>
                <a:srgbClr val="212121"/>
              </a:solidFill>
              <a:effectLst/>
              <a:latin typeface="+mn-lt"/>
            </a:endParaRPr>
          </a:p>
          <a:p>
            <a:r>
              <a:rPr lang="en-GB" sz="1500" b="0" i="1" dirty="0">
                <a:solidFill>
                  <a:srgbClr val="212121"/>
                </a:solidFill>
                <a:effectLst/>
                <a:latin typeface="+mn-lt"/>
              </a:rPr>
              <a:t>Evidence that can demonstrate the following:</a:t>
            </a:r>
          </a:p>
          <a:p>
            <a:pPr>
              <a:spcBef>
                <a:spcPts val="0"/>
              </a:spcBef>
            </a:pPr>
            <a:r>
              <a:rPr lang="en-GB" sz="1500" b="0" i="0" dirty="0">
                <a:solidFill>
                  <a:srgbClr val="212121"/>
                </a:solidFill>
                <a:effectLst/>
                <a:latin typeface="+mn-lt"/>
              </a:rPr>
              <a:t>The service has an environmental sustainability policy that outlines its commitment to reducing its environmental impact. </a:t>
            </a:r>
          </a:p>
          <a:p>
            <a:pPr>
              <a:spcBef>
                <a:spcPts val="0"/>
              </a:spcBef>
            </a:pPr>
            <a:endParaRPr lang="en-GB" sz="1500" b="0" i="0" dirty="0">
              <a:solidFill>
                <a:srgbClr val="212121"/>
              </a:solidFill>
              <a:effectLst/>
              <a:latin typeface="+mn-lt"/>
            </a:endParaRPr>
          </a:p>
          <a:p>
            <a:pPr>
              <a:spcBef>
                <a:spcPts val="0"/>
              </a:spcBef>
            </a:pPr>
            <a:r>
              <a:rPr lang="en-GB" sz="1500" b="0" i="0" dirty="0">
                <a:solidFill>
                  <a:srgbClr val="212121"/>
                </a:solidFill>
                <a:effectLst/>
                <a:latin typeface="+mn-lt"/>
              </a:rPr>
              <a:t>The policy includes a process for identifying and reducing the service's environmental impact. This is shared with people, their relatives, carers and staff.  </a:t>
            </a:r>
          </a:p>
          <a:p>
            <a:pPr>
              <a:spcBef>
                <a:spcPts val="0"/>
              </a:spcBef>
            </a:pPr>
            <a:endParaRPr lang="en-GB" sz="1500" b="0" i="0" dirty="0">
              <a:solidFill>
                <a:srgbClr val="212121"/>
              </a:solidFill>
              <a:effectLst/>
              <a:latin typeface="+mn-lt"/>
            </a:endParaRPr>
          </a:p>
          <a:p>
            <a:pPr>
              <a:spcBef>
                <a:spcPts val="0"/>
              </a:spcBef>
            </a:pPr>
            <a:r>
              <a:rPr lang="en-GB" sz="1500" b="0" i="0" dirty="0">
                <a:solidFill>
                  <a:srgbClr val="212121"/>
                </a:solidFill>
                <a:effectLst/>
                <a:latin typeface="+mn-lt"/>
              </a:rPr>
              <a:t>The service has plans and is investing in renewable energy sources, carbon reduction and sustainable materials where possible.</a:t>
            </a:r>
          </a:p>
          <a:p>
            <a:pPr>
              <a:spcBef>
                <a:spcPts val="0"/>
              </a:spcBef>
            </a:pPr>
            <a:endParaRPr lang="en-GB" sz="1500" b="0" i="0" dirty="0">
              <a:solidFill>
                <a:srgbClr val="212121"/>
              </a:solidFill>
              <a:effectLst/>
              <a:latin typeface="+mn-lt"/>
            </a:endParaRPr>
          </a:p>
          <a:p>
            <a:pPr>
              <a:spcBef>
                <a:spcPts val="0"/>
              </a:spcBef>
            </a:pPr>
            <a:r>
              <a:rPr lang="en-GB" sz="1500" b="0" i="0" dirty="0">
                <a:solidFill>
                  <a:srgbClr val="212121"/>
                </a:solidFill>
                <a:effectLst/>
                <a:latin typeface="+mn-lt"/>
              </a:rPr>
              <a:t>The service has developed several initiatives to reduce its environmental impact, such as reducing food waste, recycling and supporting staff to use public transportation, cycle, or walk to work.</a:t>
            </a:r>
          </a:p>
          <a:p>
            <a:pPr>
              <a:spcBef>
                <a:spcPts val="0"/>
              </a:spcBef>
            </a:pPr>
            <a:endParaRPr lang="en-GB" sz="1500" b="0" i="0" dirty="0">
              <a:solidFill>
                <a:srgbClr val="212121"/>
              </a:solidFill>
              <a:effectLst/>
              <a:latin typeface="+mn-lt"/>
            </a:endParaRPr>
          </a:p>
          <a:p>
            <a:pPr>
              <a:spcBef>
                <a:spcPts val="0"/>
              </a:spcBef>
            </a:pPr>
            <a:r>
              <a:rPr lang="en-GB" sz="1500" b="0" i="0" dirty="0">
                <a:solidFill>
                  <a:srgbClr val="212121"/>
                </a:solidFill>
                <a:effectLst/>
                <a:latin typeface="+mn-lt"/>
              </a:rPr>
              <a:t>The service has funding arrangements and initiatives in place to assist staff this may include salary offset schemes as an example. </a:t>
            </a:r>
          </a:p>
          <a:p>
            <a:pPr>
              <a:spcBef>
                <a:spcPts val="0"/>
              </a:spcBef>
            </a:pPr>
            <a:endParaRPr lang="en-GB" sz="1500" b="0" i="0" dirty="0">
              <a:solidFill>
                <a:srgbClr val="212121"/>
              </a:solidFill>
              <a:effectLst/>
              <a:latin typeface="+mn-lt"/>
            </a:endParaRPr>
          </a:p>
          <a:p>
            <a:pPr>
              <a:spcBef>
                <a:spcPts val="0"/>
              </a:spcBef>
            </a:pPr>
            <a:r>
              <a:rPr lang="en-GB" sz="1500" b="0" i="0" dirty="0">
                <a:solidFill>
                  <a:srgbClr val="212121"/>
                </a:solidFill>
                <a:effectLst/>
                <a:latin typeface="+mn-lt"/>
              </a:rPr>
              <a:t>The service provides staff with training in environmental sustainability.</a:t>
            </a:r>
          </a:p>
        </p:txBody>
      </p:sp>
      <p:sp>
        <p:nvSpPr>
          <p:cNvPr id="12" name="TextBox 11">
            <a:extLst>
              <a:ext uri="{FF2B5EF4-FFF2-40B4-BE49-F238E27FC236}">
                <a16:creationId xmlns:a16="http://schemas.microsoft.com/office/drawing/2014/main" id="{D32BFBB4-F3D9-C608-BF72-F389371A4120}"/>
              </a:ext>
            </a:extLst>
          </p:cNvPr>
          <p:cNvSpPr txBox="1"/>
          <p:nvPr/>
        </p:nvSpPr>
        <p:spPr>
          <a:xfrm>
            <a:off x="1128472" y="404664"/>
            <a:ext cx="9576039" cy="1938992"/>
          </a:xfrm>
          <a:prstGeom prst="rect">
            <a:avLst/>
          </a:prstGeom>
          <a:noFill/>
        </p:spPr>
        <p:txBody>
          <a:bodyPr wrap="square" lIns="91440" tIns="45720" rIns="91440" bIns="45720" anchor="t">
            <a:spAutoFit/>
          </a:bodyPr>
          <a:lstStyle/>
          <a:p>
            <a:r>
              <a:rPr lang="en-US" sz="4000" b="1" dirty="0">
                <a:latin typeface="+mn-lt"/>
              </a:rPr>
              <a:t>QS –WELL-LED- </a:t>
            </a:r>
            <a:r>
              <a:rPr lang="en-GB" sz="4000" b="1" i="0" dirty="0">
                <a:solidFill>
                  <a:srgbClr val="212121"/>
                </a:solidFill>
                <a:effectLst/>
                <a:latin typeface="+mn-lt"/>
              </a:rPr>
              <a:t>Environmental sustainability – sustainable development</a:t>
            </a:r>
          </a:p>
        </p:txBody>
      </p:sp>
    </p:spTree>
    <p:extLst>
      <p:ext uri="{BB962C8B-B14F-4D97-AF65-F5344CB8AC3E}">
        <p14:creationId xmlns:p14="http://schemas.microsoft.com/office/powerpoint/2010/main" val="1647007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Safety Culture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25</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83432" y="476672"/>
            <a:ext cx="6696744" cy="727118"/>
          </a:xfrm>
        </p:spPr>
        <p:txBody>
          <a:bodyPr vert="horz" lIns="91440" tIns="45720" rIns="91440" bIns="45720" rtlCol="0" anchor="t">
            <a:normAutofit/>
          </a:bodyPr>
          <a:lstStyle/>
          <a:p>
            <a:r>
              <a:rPr lang="en-GB" sz="4000" dirty="0">
                <a:latin typeface="Avenir Next LT Pro"/>
              </a:rPr>
              <a:t>Create a Safety culture</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a:xfrm>
            <a:off x="983432" y="1203790"/>
            <a:ext cx="10657184" cy="5308489"/>
          </a:xfrm>
        </p:spPr>
        <p:txBody>
          <a:bodyPr/>
          <a:lstStyle/>
          <a:p>
            <a:r>
              <a:rPr lang="en-GB" sz="1600" i="1" dirty="0">
                <a:solidFill>
                  <a:schemeClr val="tx1">
                    <a:lumMod val="85000"/>
                    <a:lumOff val="15000"/>
                  </a:schemeClr>
                </a:solidFill>
                <a:latin typeface="+mn-lt"/>
                <a:cs typeface="Arial" panose="020B0604020202020204" pitchFamily="34" charset="0"/>
              </a:rPr>
              <a:t>Safety culture is defined as the way in which safety is managed in a workplace.</a:t>
            </a:r>
          </a:p>
          <a:p>
            <a:r>
              <a:rPr lang="en-GB" sz="1600" i="1" dirty="0">
                <a:solidFill>
                  <a:schemeClr val="tx1">
                    <a:lumMod val="85000"/>
                    <a:lumOff val="15000"/>
                  </a:schemeClr>
                </a:solidFill>
                <a:latin typeface="+mn-lt"/>
                <a:cs typeface="Arial" panose="020B0604020202020204" pitchFamily="34" charset="0"/>
              </a:rPr>
              <a:t>We define a positive safety culture as one where the environment is collaboratively crafted, created, and nurtured so that everybody (individual staff, teams, patients, service users, families, and carers) can flourish to ensure brilliant, safe care.</a:t>
            </a:r>
          </a:p>
          <a:p>
            <a:r>
              <a:rPr lang="en-GB" sz="1600" b="1" dirty="0">
                <a:solidFill>
                  <a:schemeClr val="accent1"/>
                </a:solidFill>
                <a:latin typeface="+mn-lt"/>
                <a:cs typeface="Arial" panose="020B0604020202020204" pitchFamily="34" charset="0"/>
              </a:rPr>
              <a:t>NHS England</a:t>
            </a:r>
          </a:p>
          <a:p>
            <a:endParaRPr lang="en-GB" sz="1600" dirty="0">
              <a:solidFill>
                <a:schemeClr val="tx1">
                  <a:lumMod val="85000"/>
                  <a:lumOff val="15000"/>
                </a:schemeClr>
              </a:solidFill>
              <a:latin typeface="+mn-lt"/>
              <a:cs typeface="Arial" panose="020B0604020202020204" pitchFamily="34" charset="0"/>
            </a:endParaRPr>
          </a:p>
          <a:p>
            <a:r>
              <a:rPr lang="en-GB" sz="1600" i="1" dirty="0">
                <a:solidFill>
                  <a:schemeClr val="tx1">
                    <a:lumMod val="85000"/>
                    <a:lumOff val="15000"/>
                  </a:schemeClr>
                </a:solidFill>
                <a:latin typeface="+mn-lt"/>
                <a:cs typeface="Arial" panose="020B0604020202020204" pitchFamily="34" charset="0"/>
              </a:rPr>
              <a:t>Organisations need to go further and ensure that their leaders, managers, and staff have a fundamental understanding of how to think about safety risk, the role they play and be able and willing to make informed decisions, and not necessarily continue doing what they have always done.</a:t>
            </a:r>
          </a:p>
          <a:p>
            <a:r>
              <a:rPr lang="en-GB" sz="1600" b="1" dirty="0">
                <a:solidFill>
                  <a:schemeClr val="accent1"/>
                </a:solidFill>
                <a:latin typeface="+mn-lt"/>
                <a:cs typeface="Arial" panose="020B0604020202020204" pitchFamily="34" charset="0"/>
              </a:rPr>
              <a:t>Institution of Occupational Safety and Health (IOSH)</a:t>
            </a:r>
          </a:p>
          <a:p>
            <a:endParaRPr lang="en-GB" sz="1600" dirty="0">
              <a:solidFill>
                <a:schemeClr val="tx1">
                  <a:lumMod val="85000"/>
                  <a:lumOff val="15000"/>
                </a:schemeClr>
              </a:solidFill>
              <a:latin typeface="+mn-lt"/>
              <a:cs typeface="Arial" panose="020B0604020202020204" pitchFamily="34" charset="0"/>
            </a:endParaRPr>
          </a:p>
          <a:p>
            <a:r>
              <a:rPr lang="en-GB" sz="1600" i="1" dirty="0">
                <a:solidFill>
                  <a:schemeClr val="tx1">
                    <a:lumMod val="85000"/>
                    <a:lumOff val="15000"/>
                  </a:schemeClr>
                </a:solidFill>
                <a:latin typeface="+mn-lt"/>
                <a:cs typeface="Arial" panose="020B0604020202020204" pitchFamily="34" charset="0"/>
              </a:rPr>
              <a:t>Safety is important to how CQC regulate services. During inspections, CQC want to know how safe the care is that is being delivered.  Culture is known to be key for safe care. Culture means the way that people work, the way that they think and the way that they act. </a:t>
            </a:r>
          </a:p>
          <a:p>
            <a:r>
              <a:rPr lang="en-GB" sz="1600" i="1" dirty="0">
                <a:solidFill>
                  <a:schemeClr val="tx1">
                    <a:lumMod val="85000"/>
                    <a:lumOff val="15000"/>
                  </a:schemeClr>
                </a:solidFill>
                <a:latin typeface="+mn-lt"/>
                <a:cs typeface="Arial" panose="020B0604020202020204" pitchFamily="34" charset="0"/>
              </a:rPr>
              <a:t>The topic of safety culture is complex. There are different ways to define it. Safety culture can look different in different places.</a:t>
            </a:r>
          </a:p>
          <a:p>
            <a:r>
              <a:rPr lang="en-GB" sz="1600" b="1" dirty="0">
                <a:solidFill>
                  <a:schemeClr val="accent1"/>
                </a:solidFill>
                <a:latin typeface="+mn-lt"/>
                <a:cs typeface="Arial" panose="020B0604020202020204" pitchFamily="34" charset="0"/>
              </a:rPr>
              <a:t>CQC July 2023 </a:t>
            </a:r>
            <a:r>
              <a:rPr lang="en-GB" sz="1600" dirty="0">
                <a:solidFill>
                  <a:schemeClr val="accent1"/>
                </a:solidFill>
                <a:latin typeface="+mn-lt"/>
                <a:cs typeface="Arial" panose="020B0604020202020204" pitchFamily="34" charset="0"/>
              </a:rPr>
              <a:t>(</a:t>
            </a:r>
            <a:r>
              <a:rPr lang="en-GB" sz="1600" dirty="0">
                <a:solidFill>
                  <a:schemeClr val="accent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https://www.cqc.org.uk/about-us/transparency/external-reports-research/rapid-literature-review-safety-cultures</a:t>
            </a:r>
            <a:r>
              <a:rPr lang="en-GB" sz="1600" dirty="0">
                <a:solidFill>
                  <a:schemeClr val="accent1"/>
                </a:solidFill>
                <a:latin typeface="+mn-lt"/>
                <a:cs typeface="Arial" panose="020B0604020202020204" pitchFamily="34" charset="0"/>
              </a:rPr>
              <a:t>)</a:t>
            </a:r>
          </a:p>
          <a:p>
            <a:endParaRPr lang="en-GB" sz="1500" dirty="0">
              <a:solidFill>
                <a:schemeClr val="tx1">
                  <a:lumMod val="85000"/>
                  <a:lumOff val="15000"/>
                </a:schemeClr>
              </a:solidFill>
              <a:latin typeface="+mn-lt"/>
              <a:cs typeface="Arial" panose="020B0604020202020204" pitchFamily="34" charset="0"/>
            </a:endParaRPr>
          </a:p>
          <a:p>
            <a:endParaRPr lang="en-GB" sz="1500" dirty="0">
              <a:solidFill>
                <a:schemeClr val="tx1">
                  <a:lumMod val="85000"/>
                  <a:lumOff val="15000"/>
                </a:schemeClr>
              </a:solidFill>
              <a:latin typeface="+mn-lt"/>
              <a:cs typeface="Arial" panose="020B0604020202020204" pitchFamily="34" charset="0"/>
            </a:endParaRPr>
          </a:p>
          <a:p>
            <a:endParaRPr lang="en-GB" sz="400" dirty="0">
              <a:latin typeface="+mn-lt"/>
            </a:endParaRPr>
          </a:p>
        </p:txBody>
      </p:sp>
    </p:spTree>
    <p:extLst>
      <p:ext uri="{BB962C8B-B14F-4D97-AF65-F5344CB8AC3E}">
        <p14:creationId xmlns:p14="http://schemas.microsoft.com/office/powerpoint/2010/main" val="355959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2872E0C-2620-E466-6D5C-872189F347E9}"/>
              </a:ext>
            </a:extLst>
          </p:cNvPr>
          <p:cNvSpPr/>
          <p:nvPr/>
        </p:nvSpPr>
        <p:spPr>
          <a:xfrm>
            <a:off x="1199456" y="1752221"/>
            <a:ext cx="7992888" cy="4752528"/>
          </a:xfrm>
          <a:prstGeom prst="roundRect">
            <a:avLst/>
          </a:prstGeom>
          <a:solidFill>
            <a:schemeClr val="bg1"/>
          </a:solidFill>
          <a:ln w="38100"/>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Safety Culture</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26</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1199456" y="591246"/>
            <a:ext cx="8208912" cy="716038"/>
          </a:xfrm>
        </p:spPr>
        <p:txBody>
          <a:bodyPr>
            <a:normAutofit/>
          </a:bodyPr>
          <a:lstStyle/>
          <a:p>
            <a:r>
              <a:rPr lang="en-GB" sz="4000" dirty="0"/>
              <a:t>Summary</a:t>
            </a:r>
          </a:p>
        </p:txBody>
      </p:sp>
      <p:pic>
        <p:nvPicPr>
          <p:cNvPr id="4" name="Picture 3" descr="A close up of a magnifying glass&#10;&#10;Description automatically generated">
            <a:extLst>
              <a:ext uri="{FF2B5EF4-FFF2-40B4-BE49-F238E27FC236}">
                <a16:creationId xmlns:a16="http://schemas.microsoft.com/office/drawing/2014/main" id="{678B1C79-45A4-5108-7952-987229C64315}"/>
              </a:ext>
            </a:extLst>
          </p:cNvPr>
          <p:cNvPicPr>
            <a:picLocks noChangeAspect="1"/>
          </p:cNvPicPr>
          <p:nvPr/>
        </p:nvPicPr>
        <p:blipFill>
          <a:blip r:embed="rId3"/>
          <a:stretch>
            <a:fillRect/>
          </a:stretch>
        </p:blipFill>
        <p:spPr>
          <a:xfrm>
            <a:off x="1455123" y="3298395"/>
            <a:ext cx="877835" cy="877835"/>
          </a:xfrm>
          <a:prstGeom prst="rect">
            <a:avLst/>
          </a:prstGeom>
        </p:spPr>
      </p:pic>
      <p:pic>
        <p:nvPicPr>
          <p:cNvPr id="11" name="Picture 10">
            <a:extLst>
              <a:ext uri="{FF2B5EF4-FFF2-40B4-BE49-F238E27FC236}">
                <a16:creationId xmlns:a16="http://schemas.microsoft.com/office/drawing/2014/main" id="{2961B89C-EB8C-AB2D-C70A-E08AC8104F45}"/>
              </a:ext>
            </a:extLst>
          </p:cNvPr>
          <p:cNvPicPr>
            <a:picLocks noChangeAspect="1"/>
          </p:cNvPicPr>
          <p:nvPr/>
        </p:nvPicPr>
        <p:blipFill>
          <a:blip r:embed="rId4"/>
          <a:stretch>
            <a:fillRect/>
          </a:stretch>
        </p:blipFill>
        <p:spPr>
          <a:xfrm>
            <a:off x="1359129" y="2015744"/>
            <a:ext cx="941068" cy="941068"/>
          </a:xfrm>
          <a:prstGeom prst="rect">
            <a:avLst/>
          </a:prstGeom>
        </p:spPr>
      </p:pic>
      <p:sp>
        <p:nvSpPr>
          <p:cNvPr id="15" name="TextBox 14">
            <a:extLst>
              <a:ext uri="{FF2B5EF4-FFF2-40B4-BE49-F238E27FC236}">
                <a16:creationId xmlns:a16="http://schemas.microsoft.com/office/drawing/2014/main" id="{91C76F07-56ED-8C3F-0A0F-88505299F2F3}"/>
              </a:ext>
            </a:extLst>
          </p:cNvPr>
          <p:cNvSpPr txBox="1"/>
          <p:nvPr/>
        </p:nvSpPr>
        <p:spPr>
          <a:xfrm>
            <a:off x="2495600" y="2190512"/>
            <a:ext cx="6097772" cy="584775"/>
          </a:xfrm>
          <a:prstGeom prst="rect">
            <a:avLst/>
          </a:prstGeom>
          <a:noFill/>
        </p:spPr>
        <p:txBody>
          <a:bodyPr wrap="square">
            <a:spAutoFit/>
          </a:bodyPr>
          <a:lstStyle/>
          <a:p>
            <a:r>
              <a:rPr lang="en-GB" sz="3200" b="1" dirty="0">
                <a:latin typeface="+mn-lt"/>
              </a:rPr>
              <a:t>Quality Assurance</a:t>
            </a:r>
          </a:p>
        </p:txBody>
      </p:sp>
      <p:sp>
        <p:nvSpPr>
          <p:cNvPr id="17" name="TextBox 16">
            <a:extLst>
              <a:ext uri="{FF2B5EF4-FFF2-40B4-BE49-F238E27FC236}">
                <a16:creationId xmlns:a16="http://schemas.microsoft.com/office/drawing/2014/main" id="{40C65C56-9BE7-6E1A-6875-64147C667810}"/>
              </a:ext>
            </a:extLst>
          </p:cNvPr>
          <p:cNvSpPr txBox="1"/>
          <p:nvPr/>
        </p:nvSpPr>
        <p:spPr>
          <a:xfrm>
            <a:off x="2495600" y="3298395"/>
            <a:ext cx="6097772" cy="584775"/>
          </a:xfrm>
          <a:prstGeom prst="rect">
            <a:avLst/>
          </a:prstGeom>
          <a:noFill/>
        </p:spPr>
        <p:txBody>
          <a:bodyPr wrap="square">
            <a:spAutoFit/>
          </a:bodyPr>
          <a:lstStyle/>
          <a:p>
            <a:r>
              <a:rPr lang="en-GB" sz="3200" b="1" dirty="0">
                <a:latin typeface="+mn-lt"/>
              </a:rPr>
              <a:t>Risk Assessments</a:t>
            </a:r>
          </a:p>
        </p:txBody>
      </p:sp>
      <p:sp>
        <p:nvSpPr>
          <p:cNvPr id="19" name="TextBox 18">
            <a:extLst>
              <a:ext uri="{FF2B5EF4-FFF2-40B4-BE49-F238E27FC236}">
                <a16:creationId xmlns:a16="http://schemas.microsoft.com/office/drawing/2014/main" id="{1323DFB7-EC43-4F16-ADBA-5E3B95B88ECB}"/>
              </a:ext>
            </a:extLst>
          </p:cNvPr>
          <p:cNvSpPr txBox="1"/>
          <p:nvPr/>
        </p:nvSpPr>
        <p:spPr>
          <a:xfrm>
            <a:off x="2495600" y="4406278"/>
            <a:ext cx="6097772" cy="584775"/>
          </a:xfrm>
          <a:prstGeom prst="rect">
            <a:avLst/>
          </a:prstGeom>
          <a:noFill/>
        </p:spPr>
        <p:txBody>
          <a:bodyPr wrap="square">
            <a:spAutoFit/>
          </a:bodyPr>
          <a:lstStyle/>
          <a:p>
            <a:r>
              <a:rPr lang="en-GB" sz="3200" b="1" dirty="0">
                <a:latin typeface="+mn-lt"/>
              </a:rPr>
              <a:t>Environmental Sustainability</a:t>
            </a:r>
          </a:p>
        </p:txBody>
      </p:sp>
      <p:sp>
        <p:nvSpPr>
          <p:cNvPr id="21" name="TextBox 20">
            <a:extLst>
              <a:ext uri="{FF2B5EF4-FFF2-40B4-BE49-F238E27FC236}">
                <a16:creationId xmlns:a16="http://schemas.microsoft.com/office/drawing/2014/main" id="{00BCDC96-2C40-6E25-71FD-476E55F647A6}"/>
              </a:ext>
            </a:extLst>
          </p:cNvPr>
          <p:cNvSpPr txBox="1"/>
          <p:nvPr/>
        </p:nvSpPr>
        <p:spPr>
          <a:xfrm>
            <a:off x="2495600" y="5510024"/>
            <a:ext cx="6097772" cy="584775"/>
          </a:xfrm>
          <a:prstGeom prst="rect">
            <a:avLst/>
          </a:prstGeom>
          <a:noFill/>
        </p:spPr>
        <p:txBody>
          <a:bodyPr wrap="square">
            <a:spAutoFit/>
          </a:bodyPr>
          <a:lstStyle/>
          <a:p>
            <a:r>
              <a:rPr lang="en-GB" sz="3200" b="1" dirty="0">
                <a:latin typeface="+mn-lt"/>
              </a:rPr>
              <a:t>Safety culture</a:t>
            </a:r>
          </a:p>
        </p:txBody>
      </p:sp>
      <p:pic>
        <p:nvPicPr>
          <p:cNvPr id="6" name="Picture 5" descr="A logo of a planet&#10;&#10;Description automatically generated">
            <a:extLst>
              <a:ext uri="{FF2B5EF4-FFF2-40B4-BE49-F238E27FC236}">
                <a16:creationId xmlns:a16="http://schemas.microsoft.com/office/drawing/2014/main" id="{B07D51DF-446D-3247-900C-8A7EE2E6B21C}"/>
              </a:ext>
            </a:extLst>
          </p:cNvPr>
          <p:cNvPicPr>
            <a:picLocks noChangeAspect="1"/>
          </p:cNvPicPr>
          <p:nvPr/>
        </p:nvPicPr>
        <p:blipFill>
          <a:blip r:embed="rId5"/>
          <a:stretch>
            <a:fillRect/>
          </a:stretch>
        </p:blipFill>
        <p:spPr>
          <a:xfrm>
            <a:off x="1419960" y="4288962"/>
            <a:ext cx="819406" cy="819406"/>
          </a:xfrm>
          <a:prstGeom prst="rect">
            <a:avLst/>
          </a:prstGeom>
        </p:spPr>
      </p:pic>
      <p:pic>
        <p:nvPicPr>
          <p:cNvPr id="10" name="Picture 9" descr="A triangle with a exclamation mark&#10;&#10;Description automatically generated">
            <a:extLst>
              <a:ext uri="{FF2B5EF4-FFF2-40B4-BE49-F238E27FC236}">
                <a16:creationId xmlns:a16="http://schemas.microsoft.com/office/drawing/2014/main" id="{F246C4DE-06F1-6033-9CA8-67D0C7A9DAF5}"/>
              </a:ext>
            </a:extLst>
          </p:cNvPr>
          <p:cNvPicPr>
            <a:picLocks noChangeAspect="1"/>
          </p:cNvPicPr>
          <p:nvPr/>
        </p:nvPicPr>
        <p:blipFill>
          <a:blip r:embed="rId6"/>
          <a:stretch>
            <a:fillRect/>
          </a:stretch>
        </p:blipFill>
        <p:spPr>
          <a:xfrm flipH="1">
            <a:off x="1461925" y="5434673"/>
            <a:ext cx="735475" cy="735475"/>
          </a:xfrm>
          <a:prstGeom prst="rect">
            <a:avLst/>
          </a:prstGeom>
        </p:spPr>
      </p:pic>
    </p:spTree>
    <p:extLst>
      <p:ext uri="{BB962C8B-B14F-4D97-AF65-F5344CB8AC3E}">
        <p14:creationId xmlns:p14="http://schemas.microsoft.com/office/powerpoint/2010/main" val="914289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2FF87B4-308C-FDDE-D6BA-FDBDF39AF8E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7341" r="7909"/>
          <a:stretch/>
        </p:blipFill>
        <p:spPr>
          <a:xfrm>
            <a:off x="6558475" y="1"/>
            <a:ext cx="5633525" cy="6858000"/>
          </a:xfrm>
        </p:spPr>
      </p:pic>
      <p:sp>
        <p:nvSpPr>
          <p:cNvPr id="2" name="Text Placeholder 1">
            <a:extLst>
              <a:ext uri="{FF2B5EF4-FFF2-40B4-BE49-F238E27FC236}">
                <a16:creationId xmlns:a16="http://schemas.microsoft.com/office/drawing/2014/main" id="{2A89A7E2-27B8-5CAB-FF4B-B5C0AD337C1C}"/>
              </a:ext>
            </a:extLst>
          </p:cNvPr>
          <p:cNvSpPr>
            <a:spLocks noGrp="1"/>
          </p:cNvSpPr>
          <p:nvPr>
            <p:ph type="body" sz="quarter" idx="13"/>
          </p:nvPr>
        </p:nvSpPr>
        <p:spPr>
          <a:xfrm>
            <a:off x="1154510" y="2636912"/>
            <a:ext cx="4742394" cy="1027985"/>
          </a:xfrm>
        </p:spPr>
        <p:txBody>
          <a:bodyPr vert="horz" lIns="91440" tIns="45720" rIns="91440" bIns="45720" rtlCol="0" anchor="t">
            <a:normAutofit/>
          </a:bodyPr>
          <a:lstStyle/>
          <a:p>
            <a:r>
              <a:rPr lang="en-US" sz="4400">
                <a:latin typeface="Avenir Next LT Pro"/>
              </a:rPr>
              <a:t>Questions</a:t>
            </a:r>
            <a:endParaRPr lang="en-US" sz="4000">
              <a:latin typeface="Avenir Next LT Pro"/>
            </a:endParaRPr>
          </a:p>
        </p:txBody>
      </p:sp>
      <p:sp>
        <p:nvSpPr>
          <p:cNvPr id="6" name="Slide Number Placeholder 5">
            <a:extLst>
              <a:ext uri="{FF2B5EF4-FFF2-40B4-BE49-F238E27FC236}">
                <a16:creationId xmlns:a16="http://schemas.microsoft.com/office/drawing/2014/main" id="{7EB3C65D-755E-215E-7BD5-7944B8333950}"/>
              </a:ext>
            </a:extLst>
          </p:cNvPr>
          <p:cNvSpPr>
            <a:spLocks noGrp="1"/>
          </p:cNvSpPr>
          <p:nvPr>
            <p:ph type="sldNum" sz="quarter" idx="12"/>
          </p:nvPr>
        </p:nvSpPr>
        <p:spPr/>
        <p:txBody>
          <a:bodyPr/>
          <a:lstStyle/>
          <a:p>
            <a:fld id="{37F35557-73E6-6D42-8D2B-9B98470A5D9B}" type="slidenum">
              <a:rPr lang="en-US" smtClean="0"/>
              <a:pPr/>
              <a:t>27</a:t>
            </a:fld>
            <a:endParaRPr lang="en-US"/>
          </a:p>
        </p:txBody>
      </p:sp>
    </p:spTree>
    <p:extLst>
      <p:ext uri="{BB962C8B-B14F-4D97-AF65-F5344CB8AC3E}">
        <p14:creationId xmlns:p14="http://schemas.microsoft.com/office/powerpoint/2010/main" val="2961327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702EFF0-D130-A013-3489-157D1EA6277A}"/>
              </a:ext>
            </a:extLst>
          </p:cNvPr>
          <p:cNvSpPr/>
          <p:nvPr/>
        </p:nvSpPr>
        <p:spPr>
          <a:xfrm>
            <a:off x="9170781" y="1366574"/>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B80C9AF9-4BF2-0556-FE71-8A7F8D530DBC}"/>
              </a:ext>
            </a:extLst>
          </p:cNvPr>
          <p:cNvSpPr/>
          <p:nvPr/>
        </p:nvSpPr>
        <p:spPr>
          <a:xfrm>
            <a:off x="6475936" y="1366575"/>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8AB7F50-AA17-D67E-6718-FFDCAA97D877}"/>
              </a:ext>
            </a:extLst>
          </p:cNvPr>
          <p:cNvSpPr/>
          <p:nvPr/>
        </p:nvSpPr>
        <p:spPr>
          <a:xfrm>
            <a:off x="3781092" y="1366575"/>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19CFF5B8-19E9-F73B-18F8-8EEF6B43FB41}"/>
              </a:ext>
            </a:extLst>
          </p:cNvPr>
          <p:cNvSpPr/>
          <p:nvPr/>
        </p:nvSpPr>
        <p:spPr>
          <a:xfrm>
            <a:off x="1086248" y="1366576"/>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picture containing shape&#10;&#10;Description automatically generated">
            <a:extLst>
              <a:ext uri="{FF2B5EF4-FFF2-40B4-BE49-F238E27FC236}">
                <a16:creationId xmlns:a16="http://schemas.microsoft.com/office/drawing/2014/main" id="{F681EC51-3C4A-373E-39B5-E149B12628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7503" y="1461863"/>
            <a:ext cx="1278000" cy="1278000"/>
          </a:xfrm>
          <a:prstGeom prst="rect">
            <a:avLst/>
          </a:prstGeom>
        </p:spPr>
      </p:pic>
      <p:pic>
        <p:nvPicPr>
          <p:cNvPr id="26" name="Picture 25" descr="Icon&#10;&#10;Description automatically generated">
            <a:extLst>
              <a:ext uri="{FF2B5EF4-FFF2-40B4-BE49-F238E27FC236}">
                <a16:creationId xmlns:a16="http://schemas.microsoft.com/office/drawing/2014/main" id="{EF7936B7-0ADE-1176-F8E6-B2661FDD50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7735" y="1461863"/>
            <a:ext cx="1278000" cy="1278000"/>
          </a:xfrm>
          <a:prstGeom prst="rect">
            <a:avLst/>
          </a:prstGeom>
        </p:spPr>
      </p:pic>
      <p:pic>
        <p:nvPicPr>
          <p:cNvPr id="25" name="Picture 24" descr="Icon&#10;&#10;Description automatically generated">
            <a:extLst>
              <a:ext uri="{FF2B5EF4-FFF2-40B4-BE49-F238E27FC236}">
                <a16:creationId xmlns:a16="http://schemas.microsoft.com/office/drawing/2014/main" id="{76F65A81-04FA-8CDE-EC6C-E328F2BFEA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6395" y="1461863"/>
            <a:ext cx="1278000" cy="1278000"/>
          </a:xfrm>
          <a:prstGeom prst="rect">
            <a:avLst/>
          </a:prstGeom>
        </p:spPr>
      </p:pic>
      <p:sp>
        <p:nvSpPr>
          <p:cNvPr id="2" name="Text Placeholder 1">
            <a:extLst>
              <a:ext uri="{FF2B5EF4-FFF2-40B4-BE49-F238E27FC236}">
                <a16:creationId xmlns:a16="http://schemas.microsoft.com/office/drawing/2014/main" id="{EA1B2895-DC13-174A-E010-4A7B7BD16F9F}"/>
              </a:ext>
            </a:extLst>
          </p:cNvPr>
          <p:cNvSpPr>
            <a:spLocks noGrp="1"/>
          </p:cNvSpPr>
          <p:nvPr>
            <p:ph type="body" sz="quarter" idx="13"/>
          </p:nvPr>
        </p:nvSpPr>
        <p:spPr>
          <a:xfrm>
            <a:off x="1100654" y="454184"/>
            <a:ext cx="10510321" cy="428008"/>
          </a:xfrm>
        </p:spPr>
        <p:txBody>
          <a:bodyPr vert="horz" lIns="91440" tIns="45720" rIns="91440" bIns="45720" rtlCol="0" anchor="t">
            <a:noAutofit/>
          </a:bodyPr>
          <a:lstStyle/>
          <a:p>
            <a:r>
              <a:rPr lang="en-US" sz="4000" dirty="0">
                <a:latin typeface="Avenir Next LT Pro"/>
              </a:rPr>
              <a:t>Say hello to our all-in-one solution</a:t>
            </a:r>
            <a:endParaRPr lang="en-US" sz="4000" b="0" dirty="0">
              <a:solidFill>
                <a:srgbClr val="000000"/>
              </a:solidFill>
              <a:latin typeface="Avenir Next LT Pro"/>
            </a:endParaRPr>
          </a:p>
          <a:p>
            <a:endParaRPr lang="en-US" sz="4000"/>
          </a:p>
        </p:txBody>
      </p:sp>
      <p:sp>
        <p:nvSpPr>
          <p:cNvPr id="7" name="Text Placeholder 6">
            <a:extLst>
              <a:ext uri="{FF2B5EF4-FFF2-40B4-BE49-F238E27FC236}">
                <a16:creationId xmlns:a16="http://schemas.microsoft.com/office/drawing/2014/main" id="{E88F7363-A0C3-C607-A28E-397202412737}"/>
              </a:ext>
            </a:extLst>
          </p:cNvPr>
          <p:cNvSpPr>
            <a:spLocks noGrp="1"/>
          </p:cNvSpPr>
          <p:nvPr>
            <p:ph type="body" sz="quarter" idx="19"/>
          </p:nvPr>
        </p:nvSpPr>
        <p:spPr>
          <a:xfrm>
            <a:off x="1100654" y="3358379"/>
            <a:ext cx="2476355" cy="2529842"/>
          </a:xfrm>
        </p:spPr>
        <p:txBody>
          <a:bodyPr vert="horz" lIns="91440" tIns="45720" rIns="91440" bIns="45720" rtlCol="0" anchor="t">
            <a:noAutofit/>
          </a:bodyPr>
          <a:lstStyle/>
          <a:p>
            <a:r>
              <a:rPr lang="en-GB" sz="1400" dirty="0">
                <a:latin typeface="Avenir Next LT Pro"/>
              </a:rPr>
              <a:t>Financial protection &amp; bespoke packages to suit your business​</a:t>
            </a:r>
          </a:p>
          <a:p>
            <a:pPr marL="285750" indent="-285750" algn="l">
              <a:buFont typeface="Arial" panose="020B0604020202020204" pitchFamily="34" charset="0"/>
              <a:buChar char="•"/>
            </a:pPr>
            <a:r>
              <a:rPr lang="en-GB" sz="1400" dirty="0">
                <a:latin typeface="Avenir Next LT Pro"/>
              </a:rPr>
              <a:t>The Citation Advice Guarantee</a:t>
            </a:r>
          </a:p>
          <a:p>
            <a:pPr marL="285750" indent="-285750" algn="l">
              <a:buFont typeface="Arial" panose="020B0604020202020204" pitchFamily="34" charset="0"/>
              <a:buChar char="•"/>
            </a:pPr>
            <a:r>
              <a:rPr lang="en-GB" sz="1400" dirty="0">
                <a:latin typeface="Avenir Next LT Pro"/>
              </a:rPr>
              <a:t>Tailored contracts &amp; handbooks</a:t>
            </a:r>
          </a:p>
          <a:p>
            <a:pPr marL="285750" indent="-285750" algn="l">
              <a:buFont typeface="Arial" panose="020B0604020202020204" pitchFamily="34" charset="0"/>
              <a:buChar char="•"/>
            </a:pPr>
            <a:r>
              <a:rPr lang="en-GB" sz="1400" dirty="0">
                <a:latin typeface="Avenir Next LT Pro"/>
              </a:rPr>
              <a:t>Template policies</a:t>
            </a:r>
          </a:p>
          <a:p>
            <a:pPr marL="285750" indent="-285750" algn="l">
              <a:buFont typeface="Arial" panose="020B0604020202020204" pitchFamily="34" charset="0"/>
              <a:buChar char="•"/>
            </a:pPr>
            <a:r>
              <a:rPr lang="en-GB" sz="1400" dirty="0">
                <a:latin typeface="Avenir Next LT Pro"/>
              </a:rPr>
              <a:t>Regular reviews &amp; updates​</a:t>
            </a:r>
          </a:p>
          <a:p>
            <a:pPr marL="285750" indent="-285750" algn="l">
              <a:buFont typeface="Arial" panose="020B0604020202020204" pitchFamily="34" charset="0"/>
              <a:buChar char="•"/>
            </a:pPr>
            <a:r>
              <a:rPr lang="en-GB" sz="1400" dirty="0">
                <a:latin typeface="Avenir Next LT Pro"/>
              </a:rPr>
              <a:t>Consultant visits</a:t>
            </a:r>
            <a:endParaRPr lang="en-US" sz="1400" dirty="0">
              <a:latin typeface="Avenir Next LT Pro"/>
            </a:endParaRPr>
          </a:p>
        </p:txBody>
      </p:sp>
      <p:sp>
        <p:nvSpPr>
          <p:cNvPr id="17" name="Slide Number Placeholder 16">
            <a:extLst>
              <a:ext uri="{FF2B5EF4-FFF2-40B4-BE49-F238E27FC236}">
                <a16:creationId xmlns:a16="http://schemas.microsoft.com/office/drawing/2014/main" id="{F45C0EE3-C4FB-8C96-7C9E-26ADF178D683}"/>
              </a:ext>
            </a:extLst>
          </p:cNvPr>
          <p:cNvSpPr>
            <a:spLocks noGrp="1"/>
          </p:cNvSpPr>
          <p:nvPr>
            <p:ph type="sldNum" sz="quarter" idx="12"/>
          </p:nvPr>
        </p:nvSpPr>
        <p:spPr/>
        <p:txBody>
          <a:bodyPr/>
          <a:lstStyle/>
          <a:p>
            <a:fld id="{37F35557-73E6-6D42-8D2B-9B98470A5D9B}" type="slidenum">
              <a:rPr lang="en-US" smtClean="0"/>
              <a:pPr/>
              <a:t>28</a:t>
            </a:fld>
            <a:endParaRPr lang="en-US"/>
          </a:p>
        </p:txBody>
      </p:sp>
      <p:pic>
        <p:nvPicPr>
          <p:cNvPr id="18" name="Picture Placeholder 17" descr="Icon&#10;&#10;Description automatically generated">
            <a:extLst>
              <a:ext uri="{FF2B5EF4-FFF2-40B4-BE49-F238E27FC236}">
                <a16:creationId xmlns:a16="http://schemas.microsoft.com/office/drawing/2014/main" id="{100046A6-0092-FB06-E72D-238730B19B0C}"/>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l="734" r="734"/>
          <a:stretch>
            <a:fillRect/>
          </a:stretch>
        </p:blipFill>
        <p:spPr>
          <a:xfrm>
            <a:off x="1707279" y="1410270"/>
            <a:ext cx="1277938" cy="1296988"/>
          </a:xfrm>
          <a:prstGeom prst="rect">
            <a:avLst/>
          </a:prstGeom>
        </p:spPr>
      </p:pic>
      <p:sp>
        <p:nvSpPr>
          <p:cNvPr id="3" name="Text Placeholder 4">
            <a:extLst>
              <a:ext uri="{FF2B5EF4-FFF2-40B4-BE49-F238E27FC236}">
                <a16:creationId xmlns:a16="http://schemas.microsoft.com/office/drawing/2014/main" id="{D9C5D908-1D08-BBB1-0935-B1A18AFC32F4}"/>
              </a:ext>
            </a:extLst>
          </p:cNvPr>
          <p:cNvSpPr txBox="1">
            <a:spLocks/>
          </p:cNvSpPr>
          <p:nvPr/>
        </p:nvSpPr>
        <p:spPr>
          <a:xfrm>
            <a:off x="1448274" y="2753654"/>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venir Next LT Pro"/>
              </a:rPr>
              <a:t>HR &amp; Employment Law</a:t>
            </a:r>
          </a:p>
        </p:txBody>
      </p:sp>
      <p:sp>
        <p:nvSpPr>
          <p:cNvPr id="4" name="Text Placeholder 6">
            <a:extLst>
              <a:ext uri="{FF2B5EF4-FFF2-40B4-BE49-F238E27FC236}">
                <a16:creationId xmlns:a16="http://schemas.microsoft.com/office/drawing/2014/main" id="{71FBF7CF-CD8F-665E-99BC-5C37FA616E05}"/>
              </a:ext>
            </a:extLst>
          </p:cNvPr>
          <p:cNvSpPr txBox="1">
            <a:spLocks/>
          </p:cNvSpPr>
          <p:nvPr/>
        </p:nvSpPr>
        <p:spPr>
          <a:xfrm>
            <a:off x="3781091" y="3301539"/>
            <a:ext cx="2520000" cy="2674057"/>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venir Next LT Pro"/>
              </a:rPr>
              <a:t>Packages to suit various business sectors, size &amp; needs</a:t>
            </a:r>
          </a:p>
          <a:p>
            <a:pPr marL="285750" indent="-285750" algn="l">
              <a:buFont typeface="Arial" panose="020B0604020202020204" pitchFamily="34" charset="0"/>
              <a:buChar char="•"/>
            </a:pPr>
            <a:r>
              <a:rPr lang="en-GB" sz="1400" dirty="0">
                <a:latin typeface="Avenir Next LT Pro"/>
              </a:rPr>
              <a:t>Assistance obtaining certifications </a:t>
            </a:r>
          </a:p>
          <a:p>
            <a:pPr marL="285750" indent="-285750" algn="l">
              <a:buFont typeface="Arial" panose="020B0604020202020204" pitchFamily="34" charset="0"/>
              <a:buChar char="•"/>
            </a:pPr>
            <a:r>
              <a:rPr lang="en-GB" sz="1400" dirty="0">
                <a:latin typeface="Avenir Next LT Pro"/>
              </a:rPr>
              <a:t>Site audits &amp; inspections</a:t>
            </a:r>
          </a:p>
          <a:p>
            <a:pPr marL="285750" indent="-285750" algn="l">
              <a:buFont typeface="Arial" panose="020B0604020202020204" pitchFamily="34" charset="0"/>
              <a:buChar char="•"/>
            </a:pPr>
            <a:r>
              <a:rPr lang="en-GB" sz="1400" dirty="0">
                <a:latin typeface="Avenir Next LT Pro"/>
              </a:rPr>
              <a:t>On and off-site training days</a:t>
            </a:r>
          </a:p>
          <a:p>
            <a:pPr marL="285750" indent="-285750" algn="l">
              <a:buFont typeface="Arial" panose="020B0604020202020204" pitchFamily="34" charset="0"/>
              <a:buChar char="•"/>
            </a:pPr>
            <a:r>
              <a:rPr lang="en-GB" sz="1400" dirty="0">
                <a:latin typeface="Avenir Next LT Pro"/>
              </a:rPr>
              <a:t>Over 1,600 template risk assessments and policies – general and sector specific</a:t>
            </a:r>
          </a:p>
        </p:txBody>
      </p:sp>
      <p:sp>
        <p:nvSpPr>
          <p:cNvPr id="5" name="Text Placeholder 4">
            <a:extLst>
              <a:ext uri="{FF2B5EF4-FFF2-40B4-BE49-F238E27FC236}">
                <a16:creationId xmlns:a16="http://schemas.microsoft.com/office/drawing/2014/main" id="{FF8925A3-031D-7D71-F533-C54BCBEF95CB}"/>
              </a:ext>
            </a:extLst>
          </p:cNvPr>
          <p:cNvSpPr txBox="1">
            <a:spLocks/>
          </p:cNvSpPr>
          <p:nvPr/>
        </p:nvSpPr>
        <p:spPr>
          <a:xfrm>
            <a:off x="4157421" y="2790459"/>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venir Next LT Pro"/>
              </a:rPr>
              <a:t>Health &amp; Safety </a:t>
            </a:r>
            <a:endParaRPr lang="en-US" sz="1500" dirty="0"/>
          </a:p>
        </p:txBody>
      </p:sp>
      <p:sp>
        <p:nvSpPr>
          <p:cNvPr id="6" name="Text Placeholder 6">
            <a:extLst>
              <a:ext uri="{FF2B5EF4-FFF2-40B4-BE49-F238E27FC236}">
                <a16:creationId xmlns:a16="http://schemas.microsoft.com/office/drawing/2014/main" id="{BAD2CBBD-1831-0C61-C277-C3FBDDA5D42D}"/>
              </a:ext>
            </a:extLst>
          </p:cNvPr>
          <p:cNvSpPr txBox="1">
            <a:spLocks/>
          </p:cNvSpPr>
          <p:nvPr/>
        </p:nvSpPr>
        <p:spPr>
          <a:xfrm>
            <a:off x="6528224" y="3304788"/>
            <a:ext cx="2467711" cy="3091604"/>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venir Next LT Pro"/>
              </a:rPr>
              <a:t>Unlimited, 24/7 access to our advice line &amp; crisis management services </a:t>
            </a:r>
            <a:endParaRPr lang="en-GB" sz="1400"/>
          </a:p>
          <a:p>
            <a:pPr marL="285750" indent="-285750" algn="l">
              <a:buFont typeface="Arial" panose="020B0604020202020204" pitchFamily="34" charset="0"/>
              <a:buChar char="•"/>
            </a:pPr>
            <a:r>
              <a:rPr lang="en-GB" sz="1400" dirty="0">
                <a:latin typeface="Avenir Next LT Pro"/>
              </a:rPr>
              <a:t>Daily support</a:t>
            </a:r>
          </a:p>
          <a:p>
            <a:pPr marL="285750" indent="-285750" algn="l">
              <a:buFont typeface="Arial" panose="020B0604020202020204" pitchFamily="34" charset="0"/>
              <a:buChar char="•"/>
            </a:pPr>
            <a:r>
              <a:rPr lang="en-GB" sz="1400" dirty="0">
                <a:latin typeface="Avenir Next LT Pro"/>
              </a:rPr>
              <a:t>Employee Assistance Programme</a:t>
            </a:r>
          </a:p>
          <a:p>
            <a:pPr marL="285750" indent="-285750" algn="l">
              <a:buFont typeface="Arial" panose="020B0604020202020204" pitchFamily="34" charset="0"/>
              <a:buChar char="•"/>
            </a:pPr>
            <a:r>
              <a:rPr lang="en-GB" sz="1400" dirty="0">
                <a:latin typeface="Avenir Next LT Pro"/>
              </a:rPr>
              <a:t>Informative webinars</a:t>
            </a:r>
          </a:p>
          <a:p>
            <a:pPr marL="285750" indent="-285750" algn="l">
              <a:buFont typeface="Arial" panose="020B0604020202020204" pitchFamily="34" charset="0"/>
              <a:buChar char="•"/>
            </a:pPr>
            <a:r>
              <a:rPr lang="en-GB" sz="1400" dirty="0">
                <a:latin typeface="Avenir Next LT Pro"/>
              </a:rPr>
              <a:t>Legislation updates</a:t>
            </a:r>
          </a:p>
          <a:p>
            <a:pPr marL="285750" indent="-285750" algn="l">
              <a:buFont typeface="Arial" panose="020B0604020202020204" pitchFamily="34" charset="0"/>
              <a:buChar char="•"/>
            </a:pPr>
            <a:r>
              <a:rPr lang="en-GB" sz="1400" dirty="0">
                <a:latin typeface="Avenir Next LT Pro"/>
              </a:rPr>
              <a:t>Referral scheme</a:t>
            </a:r>
          </a:p>
        </p:txBody>
      </p:sp>
      <p:sp>
        <p:nvSpPr>
          <p:cNvPr id="8" name="Text Placeholder 4">
            <a:extLst>
              <a:ext uri="{FF2B5EF4-FFF2-40B4-BE49-F238E27FC236}">
                <a16:creationId xmlns:a16="http://schemas.microsoft.com/office/drawing/2014/main" id="{342BF76A-3E16-9D9A-0540-70555D95FE8F}"/>
              </a:ext>
            </a:extLst>
          </p:cNvPr>
          <p:cNvSpPr txBox="1">
            <a:spLocks/>
          </p:cNvSpPr>
          <p:nvPr/>
        </p:nvSpPr>
        <p:spPr>
          <a:xfrm>
            <a:off x="6837962" y="2753654"/>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venir Next LT Pro"/>
              </a:rPr>
              <a:t>Our partnership</a:t>
            </a:r>
          </a:p>
        </p:txBody>
      </p:sp>
      <p:sp>
        <p:nvSpPr>
          <p:cNvPr id="9" name="Text Placeholder 6">
            <a:extLst>
              <a:ext uri="{FF2B5EF4-FFF2-40B4-BE49-F238E27FC236}">
                <a16:creationId xmlns:a16="http://schemas.microsoft.com/office/drawing/2014/main" id="{19F5CC67-8B17-380D-EEED-ECE36FFA77F5}"/>
              </a:ext>
            </a:extLst>
          </p:cNvPr>
          <p:cNvSpPr txBox="1">
            <a:spLocks/>
          </p:cNvSpPr>
          <p:nvPr/>
        </p:nvSpPr>
        <p:spPr>
          <a:xfrm>
            <a:off x="9170780" y="3301539"/>
            <a:ext cx="2520000" cy="2674057"/>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latin typeface="Avenir Next LT Pro"/>
              </a:rPr>
              <a:t>Full access to our bespoke management platform ATLAS</a:t>
            </a:r>
          </a:p>
          <a:p>
            <a:pPr marL="285750" indent="-285750" algn="l">
              <a:buFont typeface="Arial" panose="020B0604020202020204" pitchFamily="34" charset="0"/>
              <a:buChar char="•"/>
            </a:pPr>
            <a:r>
              <a:rPr lang="en-GB" sz="1400" dirty="0">
                <a:latin typeface="Avenir Next LT Pro"/>
              </a:rPr>
              <a:t>Unlimited eLearning usage</a:t>
            </a:r>
          </a:p>
          <a:p>
            <a:pPr marL="285750" indent="-285750" algn="l">
              <a:buFont typeface="Arial" panose="020B0604020202020204" pitchFamily="34" charset="0"/>
              <a:buChar char="•"/>
            </a:pPr>
            <a:r>
              <a:rPr lang="en-GB" sz="1400" dirty="0">
                <a:latin typeface="Avenir Next LT Pro"/>
              </a:rPr>
              <a:t>Up to date, interactive and sector specific courses</a:t>
            </a:r>
          </a:p>
          <a:p>
            <a:pPr marL="285750" indent="-285750" algn="l">
              <a:buFont typeface="Arial" panose="020B0604020202020204" pitchFamily="34" charset="0"/>
              <a:buChar char="•"/>
            </a:pPr>
            <a:r>
              <a:rPr lang="en-GB" sz="1400" dirty="0">
                <a:latin typeface="Avenir Next LT Pro"/>
              </a:rPr>
              <a:t>Absence and holiday management</a:t>
            </a:r>
          </a:p>
          <a:p>
            <a:pPr marL="285750" indent="-285750" algn="l">
              <a:buFont typeface="Arial" panose="020B0604020202020204" pitchFamily="34" charset="0"/>
              <a:buChar char="•"/>
            </a:pPr>
            <a:r>
              <a:rPr lang="en-GB" sz="1400" dirty="0">
                <a:latin typeface="Avenir Next LT Pro"/>
              </a:rPr>
              <a:t>Risk assessment &amp; COSHH library and document centre.</a:t>
            </a:r>
          </a:p>
        </p:txBody>
      </p:sp>
      <p:sp>
        <p:nvSpPr>
          <p:cNvPr id="10" name="Text Placeholder 4">
            <a:extLst>
              <a:ext uri="{FF2B5EF4-FFF2-40B4-BE49-F238E27FC236}">
                <a16:creationId xmlns:a16="http://schemas.microsoft.com/office/drawing/2014/main" id="{3D51562A-C5D1-08DB-3DA6-BCCCB008A18E}"/>
              </a:ext>
            </a:extLst>
          </p:cNvPr>
          <p:cNvSpPr txBox="1">
            <a:spLocks/>
          </p:cNvSpPr>
          <p:nvPr/>
        </p:nvSpPr>
        <p:spPr>
          <a:xfrm>
            <a:off x="9532807" y="2753654"/>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Avenir Next LT Pro"/>
              </a:rPr>
              <a:t>Technology</a:t>
            </a:r>
          </a:p>
        </p:txBody>
      </p:sp>
    </p:spTree>
    <p:extLst>
      <p:ext uri="{BB962C8B-B14F-4D97-AF65-F5344CB8AC3E}">
        <p14:creationId xmlns:p14="http://schemas.microsoft.com/office/powerpoint/2010/main" val="170406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CEAE9B1-F456-81B6-A613-85323A0F2EA6}"/>
              </a:ext>
            </a:extLst>
          </p:cNvPr>
          <p:cNvSpPr/>
          <p:nvPr/>
        </p:nvSpPr>
        <p:spPr>
          <a:xfrm>
            <a:off x="1837810" y="1523151"/>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42218AE2-66B4-8806-C7DA-18FCA607BC08}"/>
              </a:ext>
            </a:extLst>
          </p:cNvPr>
          <p:cNvSpPr/>
          <p:nvPr/>
        </p:nvSpPr>
        <p:spPr>
          <a:xfrm>
            <a:off x="5098805" y="1520905"/>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AF8DC2F-91B4-41D2-9DDA-95DDD4028BE4}"/>
              </a:ext>
            </a:extLst>
          </p:cNvPr>
          <p:cNvSpPr/>
          <p:nvPr/>
        </p:nvSpPr>
        <p:spPr>
          <a:xfrm>
            <a:off x="8359007" y="1520905"/>
            <a:ext cx="2520000" cy="5170589"/>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picture containing shape&#10;&#10;Description automatically generated">
            <a:extLst>
              <a:ext uri="{FF2B5EF4-FFF2-40B4-BE49-F238E27FC236}">
                <a16:creationId xmlns:a16="http://schemas.microsoft.com/office/drawing/2014/main" id="{F681EC51-3C4A-373E-39B5-E149B12628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79197" y="1595128"/>
            <a:ext cx="1278000" cy="1278000"/>
          </a:xfrm>
          <a:prstGeom prst="rect">
            <a:avLst/>
          </a:prstGeom>
        </p:spPr>
      </p:pic>
      <p:sp>
        <p:nvSpPr>
          <p:cNvPr id="2" name="Text Placeholder 1">
            <a:extLst>
              <a:ext uri="{FF2B5EF4-FFF2-40B4-BE49-F238E27FC236}">
                <a16:creationId xmlns:a16="http://schemas.microsoft.com/office/drawing/2014/main" id="{EA1B2895-DC13-174A-E010-4A7B7BD16F9F}"/>
              </a:ext>
            </a:extLst>
          </p:cNvPr>
          <p:cNvSpPr>
            <a:spLocks noGrp="1"/>
          </p:cNvSpPr>
          <p:nvPr>
            <p:ph type="body" sz="quarter" idx="13"/>
          </p:nvPr>
        </p:nvSpPr>
        <p:spPr>
          <a:xfrm>
            <a:off x="1134257" y="526890"/>
            <a:ext cx="7342495" cy="428008"/>
          </a:xfrm>
        </p:spPr>
        <p:txBody>
          <a:bodyPr vert="horz" lIns="91440" tIns="45720" rIns="91440" bIns="45720" rtlCol="0" anchor="t">
            <a:noAutofit/>
          </a:bodyPr>
          <a:lstStyle/>
          <a:p>
            <a:r>
              <a:rPr lang="en-US" sz="4000">
                <a:latin typeface="Avenir Next LT Pro"/>
              </a:rPr>
              <a:t>Our care-specific services</a:t>
            </a:r>
            <a:endParaRPr lang="en-US" sz="4000"/>
          </a:p>
        </p:txBody>
      </p:sp>
      <p:sp>
        <p:nvSpPr>
          <p:cNvPr id="17" name="Slide Number Placeholder 16">
            <a:extLst>
              <a:ext uri="{FF2B5EF4-FFF2-40B4-BE49-F238E27FC236}">
                <a16:creationId xmlns:a16="http://schemas.microsoft.com/office/drawing/2014/main" id="{F45C0EE3-C4FB-8C96-7C9E-26ADF178D683}"/>
              </a:ext>
            </a:extLst>
          </p:cNvPr>
          <p:cNvSpPr>
            <a:spLocks noGrp="1"/>
          </p:cNvSpPr>
          <p:nvPr>
            <p:ph type="sldNum" sz="quarter" idx="12"/>
          </p:nvPr>
        </p:nvSpPr>
        <p:spPr/>
        <p:txBody>
          <a:bodyPr/>
          <a:lstStyle/>
          <a:p>
            <a:fld id="{37F35557-73E6-6D42-8D2B-9B98470A5D9B}" type="slidenum">
              <a:rPr lang="en-US" dirty="0" smtClean="0"/>
              <a:pPr/>
              <a:t>29</a:t>
            </a:fld>
            <a:endParaRPr lang="en-US"/>
          </a:p>
        </p:txBody>
      </p:sp>
      <p:sp>
        <p:nvSpPr>
          <p:cNvPr id="4" name="Text Placeholder 6">
            <a:extLst>
              <a:ext uri="{FF2B5EF4-FFF2-40B4-BE49-F238E27FC236}">
                <a16:creationId xmlns:a16="http://schemas.microsoft.com/office/drawing/2014/main" id="{71FBF7CF-CD8F-665E-99BC-5C37FA616E05}"/>
              </a:ext>
            </a:extLst>
          </p:cNvPr>
          <p:cNvSpPr txBox="1">
            <a:spLocks/>
          </p:cNvSpPr>
          <p:nvPr/>
        </p:nvSpPr>
        <p:spPr>
          <a:xfrm>
            <a:off x="1907229" y="3154456"/>
            <a:ext cx="2379405" cy="3079169"/>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r>
              <a:rPr lang="en-GB" sz="1400" b="0" i="0" u="none" strike="noStrike">
                <a:solidFill>
                  <a:srgbClr val="262626"/>
                </a:solidFill>
                <a:effectLst/>
                <a:latin typeface="+mn-lt"/>
              </a:rPr>
              <a:t>These are the best indicator of your performance if assessed today and help you prepare for the real thing.</a:t>
            </a:r>
            <a:r>
              <a:rPr lang="en-US" sz="1400" b="0" i="0">
                <a:solidFill>
                  <a:srgbClr val="262626"/>
                </a:solidFill>
                <a:effectLst/>
                <a:latin typeface="+mn-lt"/>
              </a:rPr>
              <a:t>​</a:t>
            </a:r>
            <a:endParaRPr lang="en-US" sz="1400" b="0" i="0">
              <a:solidFill>
                <a:srgbClr val="000000"/>
              </a:solidFill>
              <a:effectLst/>
              <a:latin typeface="+mn-lt"/>
            </a:endParaRPr>
          </a:p>
          <a:p>
            <a:pPr algn="ctr" rtl="0" fontAlgn="base"/>
            <a:r>
              <a:rPr lang="en-GB" sz="1400" b="0" i="0" u="none" strike="noStrike">
                <a:solidFill>
                  <a:srgbClr val="262626"/>
                </a:solidFill>
                <a:effectLst/>
                <a:latin typeface="+mn-lt"/>
              </a:rPr>
              <a:t>Our experts will identify key areas of pain and non-compliance, which if left until an official inspection, would have a negative impact on your service rating, business growth and overall performance. </a:t>
            </a:r>
            <a:endParaRPr lang="en-US" sz="1400" b="0" i="0">
              <a:solidFill>
                <a:srgbClr val="000000"/>
              </a:solidFill>
              <a:effectLst/>
              <a:latin typeface="+mn-lt"/>
            </a:endParaRPr>
          </a:p>
        </p:txBody>
      </p:sp>
      <p:sp>
        <p:nvSpPr>
          <p:cNvPr id="5" name="Text Placeholder 4">
            <a:extLst>
              <a:ext uri="{FF2B5EF4-FFF2-40B4-BE49-F238E27FC236}">
                <a16:creationId xmlns:a16="http://schemas.microsoft.com/office/drawing/2014/main" id="{FF8925A3-031D-7D71-F533-C54BCBEF95CB}"/>
              </a:ext>
            </a:extLst>
          </p:cNvPr>
          <p:cNvSpPr txBox="1">
            <a:spLocks/>
          </p:cNvSpPr>
          <p:nvPr/>
        </p:nvSpPr>
        <p:spPr>
          <a:xfrm>
            <a:off x="1985139" y="2773998"/>
            <a:ext cx="2207274" cy="21815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latin typeface="Avenir Next LT Pro"/>
              </a:rPr>
              <a:t>Care mock inspections</a:t>
            </a:r>
            <a:endParaRPr lang="en-US" sz="1400"/>
          </a:p>
        </p:txBody>
      </p:sp>
      <p:sp>
        <p:nvSpPr>
          <p:cNvPr id="6" name="Text Placeholder 6">
            <a:extLst>
              <a:ext uri="{FF2B5EF4-FFF2-40B4-BE49-F238E27FC236}">
                <a16:creationId xmlns:a16="http://schemas.microsoft.com/office/drawing/2014/main" id="{BAD2CBBD-1831-0C61-C277-C3FBDDA5D42D}"/>
              </a:ext>
            </a:extLst>
          </p:cNvPr>
          <p:cNvSpPr txBox="1">
            <a:spLocks/>
          </p:cNvSpPr>
          <p:nvPr/>
        </p:nvSpPr>
        <p:spPr>
          <a:xfrm>
            <a:off x="5219194" y="3279848"/>
            <a:ext cx="2310819" cy="3146468"/>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fontAlgn="base"/>
            <a:r>
              <a:rPr lang="en-GB" sz="1400" b="0" i="0" u="none" strike="noStrike">
                <a:solidFill>
                  <a:srgbClr val="262626"/>
                </a:solidFill>
                <a:effectLst/>
                <a:latin typeface="+mn-lt"/>
              </a:rPr>
              <a:t>We’ll help you put clear processes in place to guide the management of your care service, by providing a complete set of policies and procedures – put together by our industry experts.</a:t>
            </a:r>
            <a:r>
              <a:rPr lang="en-US" sz="1400" b="0" i="0">
                <a:solidFill>
                  <a:srgbClr val="262626"/>
                </a:solidFill>
                <a:effectLst/>
                <a:latin typeface="+mn-lt"/>
              </a:rPr>
              <a:t>​</a:t>
            </a:r>
            <a:endParaRPr lang="en-US" sz="1400" b="0" i="0">
              <a:solidFill>
                <a:srgbClr val="000000"/>
              </a:solidFill>
              <a:effectLst/>
              <a:latin typeface="+mn-lt"/>
            </a:endParaRPr>
          </a:p>
          <a:p>
            <a:pPr algn="ctr" rtl="0" fontAlgn="base"/>
            <a:r>
              <a:rPr lang="en-GB" sz="1400" b="0" i="0" u="none" strike="noStrike">
                <a:solidFill>
                  <a:srgbClr val="262626"/>
                </a:solidFill>
                <a:effectLst/>
                <a:latin typeface="+mn-lt"/>
              </a:rPr>
              <a:t>We’ll also provide regulatory and legislative updates, keeping you and your policies up to date.</a:t>
            </a:r>
            <a:endParaRPr lang="en-US" sz="1400" b="0" i="0">
              <a:solidFill>
                <a:srgbClr val="000000"/>
              </a:solidFill>
              <a:effectLst/>
              <a:latin typeface="+mn-lt"/>
            </a:endParaRPr>
          </a:p>
        </p:txBody>
      </p:sp>
      <p:sp>
        <p:nvSpPr>
          <p:cNvPr id="8" name="Text Placeholder 4">
            <a:extLst>
              <a:ext uri="{FF2B5EF4-FFF2-40B4-BE49-F238E27FC236}">
                <a16:creationId xmlns:a16="http://schemas.microsoft.com/office/drawing/2014/main" id="{342BF76A-3E16-9D9A-0540-70555D95FE8F}"/>
              </a:ext>
            </a:extLst>
          </p:cNvPr>
          <p:cNvSpPr txBox="1">
            <a:spLocks/>
          </p:cNvSpPr>
          <p:nvPr/>
        </p:nvSpPr>
        <p:spPr>
          <a:xfrm>
            <a:off x="5457340" y="2823337"/>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latin typeface="Avenir Next LT Pro"/>
              </a:rPr>
              <a:t>Care policies and procedures</a:t>
            </a:r>
          </a:p>
        </p:txBody>
      </p:sp>
      <p:sp>
        <p:nvSpPr>
          <p:cNvPr id="9" name="Text Placeholder 6">
            <a:extLst>
              <a:ext uri="{FF2B5EF4-FFF2-40B4-BE49-F238E27FC236}">
                <a16:creationId xmlns:a16="http://schemas.microsoft.com/office/drawing/2014/main" id="{19F5CC67-8B17-380D-EEED-ECE36FFA77F5}"/>
              </a:ext>
            </a:extLst>
          </p:cNvPr>
          <p:cNvSpPr txBox="1">
            <a:spLocks/>
          </p:cNvSpPr>
          <p:nvPr/>
        </p:nvSpPr>
        <p:spPr>
          <a:xfrm>
            <a:off x="8476752" y="3347367"/>
            <a:ext cx="2282948" cy="2693348"/>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0" i="0" u="none" strike="noStrike">
                <a:solidFill>
                  <a:srgbClr val="262626"/>
                </a:solidFill>
                <a:effectLst/>
                <a:latin typeface="+mn-lt"/>
              </a:rPr>
              <a:t>This online tool keeps you prepared for whenever the </a:t>
            </a:r>
            <a:r>
              <a:rPr lang="en-GB" sz="1400">
                <a:solidFill>
                  <a:srgbClr val="262626"/>
                </a:solidFill>
                <a:latin typeface="+mn-lt"/>
              </a:rPr>
              <a:t>Care Inspectorate</a:t>
            </a:r>
            <a:r>
              <a:rPr lang="en-GB" sz="1400" b="0" i="0" u="none" strike="noStrike">
                <a:solidFill>
                  <a:srgbClr val="262626"/>
                </a:solidFill>
                <a:effectLst/>
                <a:latin typeface="+mn-lt"/>
              </a:rPr>
              <a:t> call.</a:t>
            </a:r>
            <a:r>
              <a:rPr lang="en-US" sz="1400" b="0" i="0">
                <a:solidFill>
                  <a:srgbClr val="262626"/>
                </a:solidFill>
                <a:effectLst/>
                <a:latin typeface="+mn-lt"/>
              </a:rPr>
              <a:t>​</a:t>
            </a:r>
            <a:endParaRPr lang="en-US" sz="1400" b="0" i="0">
              <a:solidFill>
                <a:srgbClr val="000000"/>
              </a:solidFill>
              <a:effectLst/>
              <a:latin typeface="+mn-lt"/>
            </a:endParaRPr>
          </a:p>
          <a:p>
            <a:pPr algn="ctr" rtl="0" fontAlgn="base"/>
            <a:r>
              <a:rPr lang="en-GB" sz="1400" b="0" i="0">
                <a:solidFill>
                  <a:srgbClr val="262626"/>
                </a:solidFill>
                <a:effectLst/>
                <a:latin typeface="+mn-lt"/>
              </a:rPr>
              <a:t>​</a:t>
            </a:r>
            <a:endParaRPr lang="en-GB" sz="1400" b="0" i="0">
              <a:solidFill>
                <a:srgbClr val="000000"/>
              </a:solidFill>
              <a:effectLst/>
              <a:latin typeface="+mn-lt"/>
            </a:endParaRPr>
          </a:p>
          <a:p>
            <a:pPr algn="ctr" rtl="0" fontAlgn="base"/>
            <a:r>
              <a:rPr lang="en-GB" sz="1400" b="0" i="0" u="none" strike="noStrike">
                <a:solidFill>
                  <a:srgbClr val="262626"/>
                </a:solidFill>
                <a:effectLst/>
                <a:latin typeface="+mn-lt"/>
              </a:rPr>
              <a:t> From surveys to help you gain insights from the people who matter, to uploading evidence and creating action plans, this tool provides a showcase of the brilliant work you do and what you’re doing to continually improve.</a:t>
            </a:r>
            <a:endParaRPr lang="en-US" sz="1400" b="0" i="0">
              <a:solidFill>
                <a:srgbClr val="000000"/>
              </a:solidFill>
              <a:effectLst/>
              <a:latin typeface="+mn-lt"/>
            </a:endParaRPr>
          </a:p>
        </p:txBody>
      </p:sp>
      <p:sp>
        <p:nvSpPr>
          <p:cNvPr id="10" name="Text Placeholder 4">
            <a:extLst>
              <a:ext uri="{FF2B5EF4-FFF2-40B4-BE49-F238E27FC236}">
                <a16:creationId xmlns:a16="http://schemas.microsoft.com/office/drawing/2014/main" id="{3D51562A-C5D1-08DB-3DA6-BCCCB008A18E}"/>
              </a:ext>
            </a:extLst>
          </p:cNvPr>
          <p:cNvSpPr txBox="1">
            <a:spLocks/>
          </p:cNvSpPr>
          <p:nvPr/>
        </p:nvSpPr>
        <p:spPr>
          <a:xfrm>
            <a:off x="8721545" y="2942238"/>
            <a:ext cx="1795947" cy="23018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rgbClr val="DA1E73"/>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latin typeface="Avenir Next LT Pro"/>
              </a:rPr>
              <a:t>Care Inspectorate pro</a:t>
            </a:r>
          </a:p>
        </p:txBody>
      </p:sp>
      <p:pic>
        <p:nvPicPr>
          <p:cNvPr id="19" name="Picture 18" descr="Icon&#10;&#10;Description automatically generated">
            <a:extLst>
              <a:ext uri="{FF2B5EF4-FFF2-40B4-BE49-F238E27FC236}">
                <a16:creationId xmlns:a16="http://schemas.microsoft.com/office/drawing/2014/main" id="{ACB8B621-C2A6-7887-EB30-8BF3EFDD3E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223" y="1556546"/>
            <a:ext cx="1278000" cy="1278000"/>
          </a:xfrm>
          <a:prstGeom prst="rect">
            <a:avLst/>
          </a:prstGeom>
        </p:spPr>
      </p:pic>
      <p:pic>
        <p:nvPicPr>
          <p:cNvPr id="20" name="Picture 19" descr="Icon&#10;&#10;Description automatically generated">
            <a:extLst>
              <a:ext uri="{FF2B5EF4-FFF2-40B4-BE49-F238E27FC236}">
                <a16:creationId xmlns:a16="http://schemas.microsoft.com/office/drawing/2014/main" id="{AF3F0EB9-3C04-01E0-992B-9786F8503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5603" y="1569180"/>
            <a:ext cx="1278000" cy="1278000"/>
          </a:xfrm>
          <a:prstGeom prst="rect">
            <a:avLst/>
          </a:prstGeom>
        </p:spPr>
      </p:pic>
    </p:spTree>
    <p:extLst>
      <p:ext uri="{BB962C8B-B14F-4D97-AF65-F5344CB8AC3E}">
        <p14:creationId xmlns:p14="http://schemas.microsoft.com/office/powerpoint/2010/main" val="1163306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Penny Dash report</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F35557-73E6-6D42-8D2B-9B98470A5D9B}" type="slidenum">
              <a:rPr kumimoji="0" lang="en-US" sz="1200" b="0" i="0" u="none" strike="noStrike" kern="1200" cap="none" spc="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Avenir Next LT Pro" panose="020B0504020202020204" pitchFamily="34" charset="77"/>
              <a:ea typeface="+mn-ea"/>
              <a:cs typeface="+mn-cs"/>
            </a:endParaRPr>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71306" y="496822"/>
            <a:ext cx="8447359" cy="740900"/>
          </a:xfrm>
        </p:spPr>
        <p:txBody>
          <a:bodyPr vert="horz" lIns="91440" tIns="45720" rIns="91440" bIns="45720" rtlCol="0" anchor="t">
            <a:normAutofit/>
          </a:bodyPr>
          <a:lstStyle/>
          <a:p>
            <a:r>
              <a:rPr lang="en-GB" sz="4000" dirty="0">
                <a:latin typeface="+mn-lt"/>
              </a:rPr>
              <a:t>Penny Dash report </a:t>
            </a:r>
          </a:p>
        </p:txBody>
      </p:sp>
      <p:sp>
        <p:nvSpPr>
          <p:cNvPr id="4" name="Text Placeholder 3">
            <a:extLst>
              <a:ext uri="{FF2B5EF4-FFF2-40B4-BE49-F238E27FC236}">
                <a16:creationId xmlns:a16="http://schemas.microsoft.com/office/drawing/2014/main" id="{8CBEA20C-A357-73EF-C58C-1A53DAC7D228}"/>
              </a:ext>
            </a:extLst>
          </p:cNvPr>
          <p:cNvSpPr>
            <a:spLocks noGrp="1"/>
          </p:cNvSpPr>
          <p:nvPr>
            <p:ph type="body" sz="quarter" idx="11"/>
          </p:nvPr>
        </p:nvSpPr>
        <p:spPr/>
        <p:txBody>
          <a:bodyPr/>
          <a:lstStyle/>
          <a:p>
            <a:endParaRPr lang="en-GB" sz="2000" i="1"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a:p>
            <a:endParaRPr lang="en-GB" sz="1600" i="1" dirty="0">
              <a:solidFill>
                <a:schemeClr val="tx1">
                  <a:lumMod val="85000"/>
                  <a:lumOff val="15000"/>
                </a:schemeClr>
              </a:solidFill>
              <a:latin typeface="+mn-lt"/>
              <a:cs typeface="Arial" panose="020B0604020202020204" pitchFamily="34" charset="0"/>
            </a:endParaRPr>
          </a:p>
          <a:p>
            <a:endParaRPr lang="en-GB" sz="1600" i="1" dirty="0">
              <a:solidFill>
                <a:schemeClr val="tx1">
                  <a:lumMod val="85000"/>
                  <a:lumOff val="15000"/>
                </a:schemeClr>
              </a:solidFill>
              <a:latin typeface="+mn-lt"/>
              <a:cs typeface="Arial" panose="020B0604020202020204" pitchFamily="34" charset="0"/>
            </a:endParaRPr>
          </a:p>
          <a:p>
            <a:endParaRPr lang="en-GB" sz="1600" i="1"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p:txBody>
      </p:sp>
      <p:sp>
        <p:nvSpPr>
          <p:cNvPr id="8" name="Text Placeholder 3">
            <a:extLst>
              <a:ext uri="{FF2B5EF4-FFF2-40B4-BE49-F238E27FC236}">
                <a16:creationId xmlns:a16="http://schemas.microsoft.com/office/drawing/2014/main" id="{0F22B3E9-B8FD-5683-D2A4-E1E314FD14DF}"/>
              </a:ext>
            </a:extLst>
          </p:cNvPr>
          <p:cNvSpPr txBox="1">
            <a:spLocks/>
          </p:cNvSpPr>
          <p:nvPr/>
        </p:nvSpPr>
        <p:spPr>
          <a:xfrm>
            <a:off x="967494" y="1242337"/>
            <a:ext cx="9214703" cy="43733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300" b="0" i="0" kern="1200">
                <a:solidFill>
                  <a:srgbClr val="2B2A29"/>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0"/>
              </a:spcAft>
              <a:buFont typeface="Arial" panose="020B0604020202020204" pitchFamily="34" charset="0"/>
              <a:buChar char="•"/>
            </a:pPr>
            <a:r>
              <a:rPr lang="en-GB" sz="1400" b="1" dirty="0">
                <a:solidFill>
                  <a:schemeClr val="tx1">
                    <a:lumMod val="85000"/>
                    <a:lumOff val="15000"/>
                  </a:schemeClr>
                </a:solidFill>
                <a:latin typeface="+mn-lt"/>
                <a:cs typeface="Arial" panose="020B0604020202020204" pitchFamily="34" charset="0"/>
              </a:rPr>
              <a:t>Poor operational performance</a:t>
            </a:r>
          </a:p>
          <a:p>
            <a:pPr>
              <a:spcAft>
                <a:spcPts val="0"/>
              </a:spcAft>
            </a:pPr>
            <a:r>
              <a:rPr lang="en-GB" sz="1400" i="1" dirty="0">
                <a:solidFill>
                  <a:schemeClr val="tx1">
                    <a:lumMod val="85000"/>
                    <a:lumOff val="15000"/>
                  </a:schemeClr>
                </a:solidFill>
                <a:latin typeface="+mn-lt"/>
                <a:cs typeface="Arial" panose="020B0604020202020204" pitchFamily="34" charset="0"/>
              </a:rPr>
              <a:t> 7,000 Inspections 2023/24</a:t>
            </a:r>
          </a:p>
          <a:p>
            <a:pPr>
              <a:spcAft>
                <a:spcPts val="0"/>
              </a:spcAft>
            </a:pPr>
            <a:r>
              <a:rPr lang="en-GB" sz="1400" i="1" dirty="0">
                <a:solidFill>
                  <a:schemeClr val="tx1">
                    <a:lumMod val="85000"/>
                    <a:lumOff val="15000"/>
                  </a:schemeClr>
                </a:solidFill>
                <a:latin typeface="+mn-lt"/>
                <a:cs typeface="Arial" panose="020B0604020202020204" pitchFamily="34" charset="0"/>
              </a:rPr>
              <a:t>16,000 Inspections 2019/20</a:t>
            </a:r>
          </a:p>
          <a:p>
            <a:pPr>
              <a:spcAft>
                <a:spcPts val="0"/>
              </a:spcAft>
            </a:pPr>
            <a:endParaRPr lang="en-GB" sz="1400" i="1" dirty="0">
              <a:solidFill>
                <a:schemeClr val="tx1">
                  <a:lumMod val="85000"/>
                  <a:lumOff val="15000"/>
                </a:schemeClr>
              </a:solidFill>
              <a:latin typeface="+mn-lt"/>
              <a:cs typeface="Arial" panose="020B0604020202020204" pitchFamily="34" charset="0"/>
            </a:endParaRPr>
          </a:p>
          <a:p>
            <a:pPr>
              <a:spcAft>
                <a:spcPts val="0"/>
              </a:spcAft>
            </a:pPr>
            <a:r>
              <a:rPr lang="en-GB" sz="1400" i="1" dirty="0">
                <a:solidFill>
                  <a:schemeClr val="tx1">
                    <a:lumMod val="85000"/>
                    <a:lumOff val="15000"/>
                  </a:schemeClr>
                </a:solidFill>
                <a:latin typeface="+mn-lt"/>
                <a:cs typeface="Arial" panose="020B0604020202020204" pitchFamily="34" charset="0"/>
              </a:rPr>
              <a:t>The backlog in registrations was a particular problem for small providers setting up new health and social care services.</a:t>
            </a:r>
          </a:p>
          <a:p>
            <a:pPr>
              <a:spcAft>
                <a:spcPts val="0"/>
              </a:spcAft>
            </a:pPr>
            <a:endParaRPr lang="en-GB" sz="1400" i="1" dirty="0">
              <a:solidFill>
                <a:schemeClr val="tx1">
                  <a:lumMod val="85000"/>
                  <a:lumOff val="15000"/>
                </a:schemeClr>
              </a:solidFill>
              <a:latin typeface="+mn-lt"/>
              <a:cs typeface="Arial" panose="020B0604020202020204" pitchFamily="34" charset="0"/>
            </a:endParaRPr>
          </a:p>
          <a:p>
            <a:pPr>
              <a:spcAft>
                <a:spcPts val="0"/>
              </a:spcAft>
            </a:pPr>
            <a:r>
              <a:rPr lang="en-GB" sz="1400" i="1" dirty="0">
                <a:solidFill>
                  <a:schemeClr val="tx1">
                    <a:lumMod val="85000"/>
                    <a:lumOff val="15000"/>
                  </a:schemeClr>
                </a:solidFill>
                <a:latin typeface="+mn-lt"/>
                <a:cs typeface="Arial" panose="020B0604020202020204" pitchFamily="34" charset="0"/>
              </a:rPr>
              <a:t>Oldest social care rating is nearly 9 years and oldest rating for NHS hospitals is around 10 years.</a:t>
            </a:r>
          </a:p>
          <a:p>
            <a:pPr>
              <a:spcAft>
                <a:spcPts val="0"/>
              </a:spcAft>
            </a:pPr>
            <a:endParaRPr lang="en-GB" sz="1400" i="1" dirty="0">
              <a:solidFill>
                <a:schemeClr val="tx1">
                  <a:lumMod val="85000"/>
                  <a:lumOff val="15000"/>
                </a:schemeClr>
              </a:solidFill>
              <a:latin typeface="+mn-lt"/>
              <a:cs typeface="Arial" panose="020B0604020202020204" pitchFamily="34" charset="0"/>
            </a:endParaRPr>
          </a:p>
          <a:p>
            <a:pPr marL="285750" indent="-285750">
              <a:spcAft>
                <a:spcPts val="0"/>
              </a:spcAft>
              <a:buFont typeface="Arial" panose="020B0604020202020204" pitchFamily="34" charset="0"/>
              <a:buChar char="•"/>
            </a:pPr>
            <a:r>
              <a:rPr lang="en-GB" sz="1400" b="1" dirty="0">
                <a:solidFill>
                  <a:schemeClr val="tx1">
                    <a:lumMod val="85000"/>
                    <a:lumOff val="15000"/>
                  </a:schemeClr>
                </a:solidFill>
                <a:latin typeface="+mn-lt"/>
                <a:cs typeface="Arial" panose="020B0604020202020204" pitchFamily="34" charset="0"/>
              </a:rPr>
              <a:t>Significant challenges with the Provider Portal</a:t>
            </a:r>
          </a:p>
          <a:p>
            <a:pPr>
              <a:spcAft>
                <a:spcPts val="0"/>
              </a:spcAft>
            </a:pPr>
            <a:r>
              <a:rPr lang="en-GB" sz="1400" dirty="0">
                <a:solidFill>
                  <a:schemeClr val="tx1">
                    <a:lumMod val="85000"/>
                    <a:lumOff val="15000"/>
                  </a:schemeClr>
                </a:solidFill>
                <a:latin typeface="+mn-lt"/>
                <a:cs typeface="Arial" panose="020B0604020202020204" pitchFamily="34" charset="0"/>
              </a:rPr>
              <a:t>From 18 November CQC will no longer be accepting registration applications via the provider portal. </a:t>
            </a:r>
          </a:p>
          <a:p>
            <a:pPr>
              <a:spcAft>
                <a:spcPts val="0"/>
              </a:spcAft>
            </a:pPr>
            <a:r>
              <a:rPr lang="en-GB" sz="1400" dirty="0">
                <a:solidFill>
                  <a:schemeClr val="tx1">
                    <a:lumMod val="85000"/>
                    <a:lumOff val="15000"/>
                  </a:schemeClr>
                </a:solidFill>
                <a:latin typeface="+mn-lt"/>
                <a:cs typeface="Arial" panose="020B0604020202020204" pitchFamily="34" charset="0"/>
              </a:rPr>
              <a:t>They are carrying out development work to improve it!</a:t>
            </a:r>
          </a:p>
          <a:p>
            <a:pPr>
              <a:spcAft>
                <a:spcPts val="0"/>
              </a:spcAft>
            </a:pPr>
            <a:endParaRPr lang="en-GB" sz="1400" dirty="0">
              <a:solidFill>
                <a:schemeClr val="tx1">
                  <a:lumMod val="85000"/>
                  <a:lumOff val="15000"/>
                </a:schemeClr>
              </a:solidFill>
              <a:latin typeface="+mn-lt"/>
              <a:cs typeface="Arial" panose="020B0604020202020204" pitchFamily="34" charset="0"/>
            </a:endParaRPr>
          </a:p>
          <a:p>
            <a:pPr marL="285750" indent="-285750">
              <a:spcAft>
                <a:spcPts val="0"/>
              </a:spcAft>
              <a:buFont typeface="Arial" panose="020B0604020202020204" pitchFamily="34" charset="0"/>
              <a:buChar char="•"/>
            </a:pPr>
            <a:r>
              <a:rPr lang="en-GB" sz="1400" b="1" dirty="0">
                <a:solidFill>
                  <a:schemeClr val="tx1">
                    <a:lumMod val="85000"/>
                    <a:lumOff val="15000"/>
                  </a:schemeClr>
                </a:solidFill>
                <a:latin typeface="+mn-lt"/>
                <a:cs typeface="Arial" panose="020B0604020202020204" pitchFamily="34" charset="0"/>
              </a:rPr>
              <a:t>Loss of credibility within the Health and Care sectors</a:t>
            </a:r>
          </a:p>
          <a:p>
            <a:pPr>
              <a:spcAft>
                <a:spcPts val="0"/>
              </a:spcAft>
            </a:pPr>
            <a:endParaRPr lang="en-GB" sz="1400" b="1" dirty="0">
              <a:solidFill>
                <a:schemeClr val="tx1">
                  <a:lumMod val="85000"/>
                  <a:lumOff val="15000"/>
                </a:schemeClr>
              </a:solidFill>
              <a:latin typeface="+mn-lt"/>
              <a:cs typeface="Arial" panose="020B0604020202020204" pitchFamily="34" charset="0"/>
            </a:endParaRPr>
          </a:p>
          <a:p>
            <a:pPr marL="285750" indent="-285750">
              <a:spcAft>
                <a:spcPts val="0"/>
              </a:spcAft>
              <a:buFont typeface="Arial" panose="020B0604020202020204" pitchFamily="34" charset="0"/>
              <a:buChar char="•"/>
            </a:pPr>
            <a:r>
              <a:rPr lang="en-GB" sz="1400" b="1" dirty="0">
                <a:solidFill>
                  <a:schemeClr val="tx1">
                    <a:lumMod val="85000"/>
                    <a:lumOff val="15000"/>
                  </a:schemeClr>
                </a:solidFill>
                <a:latin typeface="+mn-lt"/>
                <a:cs typeface="Arial" panose="020B0604020202020204" pitchFamily="34" charset="0"/>
              </a:rPr>
              <a:t>Concerns around the Single Assessment Framework</a:t>
            </a:r>
          </a:p>
          <a:p>
            <a:pPr>
              <a:spcAft>
                <a:spcPts val="0"/>
              </a:spcAft>
            </a:pPr>
            <a:r>
              <a:rPr lang="en-GB" sz="1400" dirty="0"/>
              <a:t>An average of 14.2 quality statements are reviewed per assessment.</a:t>
            </a:r>
          </a:p>
          <a:p>
            <a:pPr>
              <a:spcAft>
                <a:spcPts val="0"/>
              </a:spcAft>
            </a:pPr>
            <a:endParaRPr lang="en-GB" sz="1400" b="1" dirty="0">
              <a:solidFill>
                <a:schemeClr val="tx1">
                  <a:lumMod val="85000"/>
                  <a:lumOff val="15000"/>
                </a:schemeClr>
              </a:solidFill>
              <a:latin typeface="+mn-lt"/>
              <a:cs typeface="Arial" panose="020B0604020202020204" pitchFamily="34" charset="0"/>
            </a:endParaRPr>
          </a:p>
          <a:p>
            <a:pPr marL="285750" indent="-285750">
              <a:spcAft>
                <a:spcPts val="0"/>
              </a:spcAft>
              <a:buFont typeface="Arial" panose="020B0604020202020204" pitchFamily="34" charset="0"/>
              <a:buChar char="•"/>
            </a:pPr>
            <a:r>
              <a:rPr lang="en-GB" sz="1400" b="1" dirty="0">
                <a:solidFill>
                  <a:schemeClr val="tx1">
                    <a:lumMod val="85000"/>
                    <a:lumOff val="15000"/>
                  </a:schemeClr>
                </a:solidFill>
                <a:latin typeface="+mn-lt"/>
                <a:cs typeface="Arial" panose="020B0604020202020204" pitchFamily="34" charset="0"/>
              </a:rPr>
              <a:t>Lack of clarity regarding how ratings are calculated and concerning use of the outcome of previous inspections to calculate a current rating</a:t>
            </a:r>
          </a:p>
          <a:p>
            <a:pPr marL="285750" indent="-285750">
              <a:spcAft>
                <a:spcPts val="0"/>
              </a:spcAft>
              <a:buFont typeface="Arial" panose="020B0604020202020204" pitchFamily="34" charset="0"/>
              <a:buChar char="•"/>
            </a:pPr>
            <a:endParaRPr lang="en-GB" sz="1400" b="1" dirty="0">
              <a:solidFill>
                <a:schemeClr val="tx1">
                  <a:lumMod val="85000"/>
                  <a:lumOff val="15000"/>
                </a:schemeClr>
              </a:solidFill>
              <a:latin typeface="+mn-lt"/>
              <a:cs typeface="Arial" panose="020B0604020202020204" pitchFamily="34" charset="0"/>
            </a:endParaRPr>
          </a:p>
          <a:p>
            <a:pPr marL="285750" indent="-285750">
              <a:spcAft>
                <a:spcPts val="0"/>
              </a:spcAft>
              <a:buFont typeface="Arial" panose="020B0604020202020204" pitchFamily="34" charset="0"/>
              <a:buChar char="•"/>
            </a:pPr>
            <a:endParaRPr lang="en-GB" sz="1400" dirty="0">
              <a:solidFill>
                <a:schemeClr val="tx1">
                  <a:lumMod val="85000"/>
                  <a:lumOff val="15000"/>
                </a:schemeClr>
              </a:solidFill>
              <a:latin typeface="+mn-lt"/>
              <a:cs typeface="Arial" panose="020B0604020202020204" pitchFamily="34" charset="0"/>
            </a:endParaRPr>
          </a:p>
          <a:p>
            <a:r>
              <a:rPr lang="en-GB" sz="1200">
                <a:solidFill>
                  <a:schemeClr val="tx1">
                    <a:lumMod val="85000"/>
                    <a:lumOff val="15000"/>
                  </a:schemeClr>
                </a:solidFill>
                <a:latin typeface="+mn-lt"/>
                <a:cs typeface="Arial" panose="020B0604020202020204" pitchFamily="34" charset="0"/>
              </a:rPr>
              <a:t>Dr </a:t>
            </a:r>
            <a:r>
              <a:rPr lang="en-GB" sz="1200" dirty="0">
                <a:solidFill>
                  <a:schemeClr val="tx1">
                    <a:lumMod val="85000"/>
                    <a:lumOff val="15000"/>
                  </a:schemeClr>
                </a:solidFill>
                <a:latin typeface="+mn-lt"/>
                <a:cs typeface="Arial" panose="020B0604020202020204" pitchFamily="34" charset="0"/>
              </a:rPr>
              <a:t>Penelope Dash</a:t>
            </a:r>
          </a:p>
          <a:p>
            <a:r>
              <a:rPr lang="en-GB" sz="1200" dirty="0">
                <a:solidFill>
                  <a:schemeClr val="tx1">
                    <a:lumMod val="85000"/>
                    <a:lumOff val="15000"/>
                  </a:schemeClr>
                </a:solidFill>
                <a:latin typeface="+mn-lt"/>
                <a:cs typeface="Arial" panose="020B0604020202020204" pitchFamily="34" charset="0"/>
              </a:rPr>
              <a:t>Report October 2024 - </a:t>
            </a:r>
            <a:r>
              <a:rPr lang="en-GB" sz="1200" dirty="0">
                <a:solidFill>
                  <a:schemeClr val="tx1">
                    <a:lumMod val="85000"/>
                    <a:lumOff val="15000"/>
                  </a:schemeClr>
                </a:solidFill>
                <a:latin typeface="+mn-lt"/>
                <a:cs typeface="Arial" panose="020B0604020202020204" pitchFamily="34" charset="0"/>
                <a:hlinkClick r:id="rId3"/>
              </a:rPr>
              <a:t>https://www.gov.uk/government/publications/review-into-the-operational-effectiveness-of-the-care-quality-commission-full-report/review-into-the-operational-effectiveness-of-the-care-quality-commission-full-report</a:t>
            </a:r>
            <a:endParaRPr lang="en-GB" sz="1200" dirty="0">
              <a:solidFill>
                <a:schemeClr val="tx1">
                  <a:lumMod val="85000"/>
                  <a:lumOff val="15000"/>
                </a:schemeClr>
              </a:solidFill>
              <a:latin typeface="+mn-lt"/>
              <a:cs typeface="Arial" panose="020B0604020202020204" pitchFamily="34" charset="0"/>
            </a:endParaRPr>
          </a:p>
          <a:p>
            <a:endParaRPr lang="en-GB" sz="1200"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p:txBody>
      </p:sp>
    </p:spTree>
    <p:extLst>
      <p:ext uri="{BB962C8B-B14F-4D97-AF65-F5344CB8AC3E}">
        <p14:creationId xmlns:p14="http://schemas.microsoft.com/office/powerpoint/2010/main" val="297964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18">
            <a:extLst>
              <a:ext uri="{FF2B5EF4-FFF2-40B4-BE49-F238E27FC236}">
                <a16:creationId xmlns:a16="http://schemas.microsoft.com/office/drawing/2014/main" id="{1FC4596A-2617-2555-9D77-220F2B947B8C}"/>
              </a:ext>
            </a:extLst>
          </p:cNvPr>
          <p:cNvSpPr/>
          <p:nvPr/>
        </p:nvSpPr>
        <p:spPr>
          <a:xfrm>
            <a:off x="2135560" y="5229200"/>
            <a:ext cx="10056440" cy="1400881"/>
          </a:xfrm>
          <a:prstGeom prst="roundRect">
            <a:avLst/>
          </a:prstGeom>
          <a:solidFill>
            <a:srgbClr val="F3C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F35557-73E6-6D42-8D2B-9B98470A5D9B}" type="slidenum">
              <a:rPr kumimoji="0" lang="en-US" sz="1200" b="0" i="0" u="none" strike="noStrike" kern="1200" cap="none" spc="0" normalizeH="0" baseline="0" noProof="0" smtClean="0">
                <a:ln>
                  <a:noFill/>
                </a:ln>
                <a:solidFill>
                  <a:srgbClr val="FFFFFF"/>
                </a:solidFill>
                <a:effectLst/>
                <a:uLnTx/>
                <a:uFillTx/>
                <a:latin typeface="Avenir Next LT Pro" panose="020B0504020202020204" pitchFamily="34"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FFFFFF"/>
              </a:solidFill>
              <a:effectLst/>
              <a:uLnTx/>
              <a:uFillTx/>
              <a:latin typeface="Avenir Next LT Pro" panose="020B0504020202020204" pitchFamily="34" charset="77"/>
              <a:ea typeface="+mn-ea"/>
              <a:cs typeface="+mn-cs"/>
            </a:endParaRPr>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p:txBody>
          <a:bodyPr>
            <a:noAutofit/>
          </a:bodyPr>
          <a:lstStyle/>
          <a:p>
            <a:r>
              <a:rPr lang="en-GB" sz="4000"/>
              <a:t>Did you know?</a:t>
            </a:r>
          </a:p>
        </p:txBody>
      </p:sp>
      <p:sp>
        <p:nvSpPr>
          <p:cNvPr id="6" name="Text Placeholder 5">
            <a:extLst>
              <a:ext uri="{FF2B5EF4-FFF2-40B4-BE49-F238E27FC236}">
                <a16:creationId xmlns:a16="http://schemas.microsoft.com/office/drawing/2014/main" id="{C555F5AF-897B-26B3-4448-A15CBE4D37AA}"/>
              </a:ext>
            </a:extLst>
          </p:cNvPr>
          <p:cNvSpPr>
            <a:spLocks noGrp="1"/>
          </p:cNvSpPr>
          <p:nvPr>
            <p:ph type="body" sz="quarter" idx="11"/>
          </p:nvPr>
        </p:nvSpPr>
        <p:spPr/>
        <p:txBody>
          <a:bodyPr vert="horz" lIns="91440" tIns="45720" rIns="91440" bIns="45720" rtlCol="0" anchor="t">
            <a:noAutofit/>
          </a:bodyPr>
          <a:lstStyle/>
          <a:p>
            <a:r>
              <a:rPr lang="en-GB" sz="1800">
                <a:solidFill>
                  <a:srgbClr val="DA1E73"/>
                </a:solidFill>
                <a:latin typeface="Avenir Next LT Pro"/>
              </a:rPr>
              <a:t>Here’s just a few reasons why you’ll be better off with Citation…</a:t>
            </a:r>
          </a:p>
          <a:p>
            <a:endParaRPr lang="en-GB" sz="1800"/>
          </a:p>
          <a:p>
            <a:pPr marL="285750" indent="-285750" fontAlgn="base">
              <a:buFont typeface="Arial" panose="020B0604020202020204" pitchFamily="34" charset="0"/>
              <a:buChar char="•"/>
            </a:pPr>
            <a:r>
              <a:rPr lang="en-GB" sz="1800" b="1" i="0" u="none" strike="noStrike">
                <a:solidFill>
                  <a:srgbClr val="2B2A29"/>
                </a:solidFill>
                <a:effectLst/>
                <a:latin typeface="Avenir Next LT Pro"/>
              </a:rPr>
              <a:t>You'll be </a:t>
            </a:r>
            <a:r>
              <a:rPr lang="en-GB" sz="1800" b="1">
                <a:latin typeface="Avenir Next LT Pro"/>
              </a:rPr>
              <a:t>16x</a:t>
            </a:r>
            <a:r>
              <a:rPr lang="en-GB" sz="1800" b="1" i="0" u="none" strike="noStrike">
                <a:solidFill>
                  <a:srgbClr val="2B2A29"/>
                </a:solidFill>
                <a:effectLst/>
                <a:latin typeface="Avenir Next LT Pro"/>
              </a:rPr>
              <a:t> less</a:t>
            </a:r>
            <a:r>
              <a:rPr lang="en-GB" sz="1800" b="0" i="0" u="none" strike="noStrike">
                <a:solidFill>
                  <a:srgbClr val="2B2A29"/>
                </a:solidFill>
                <a:effectLst/>
                <a:latin typeface="Avenir Next LT Pro"/>
              </a:rPr>
              <a:t> likely to be faced with a tribunal claim</a:t>
            </a:r>
            <a:r>
              <a:rPr lang="en-US" sz="1800" b="0" i="0">
                <a:solidFill>
                  <a:srgbClr val="2B2A29"/>
                </a:solidFill>
                <a:effectLst/>
                <a:latin typeface="Avenir Next LT Pro"/>
              </a:rPr>
              <a:t>​</a:t>
            </a:r>
            <a:endParaRPr lang="en-US" sz="2400" b="0" i="0">
              <a:solidFill>
                <a:srgbClr val="2B2A28"/>
              </a:solidFill>
              <a:effectLst/>
              <a:latin typeface="Avenir Next LT Pro"/>
            </a:endParaRPr>
          </a:p>
          <a:p>
            <a:pPr marL="285750" indent="-285750" fontAlgn="base">
              <a:buFont typeface="Arial" panose="020B0604020202020204" pitchFamily="34" charset="0"/>
              <a:buChar char="•"/>
            </a:pPr>
            <a:r>
              <a:rPr lang="en-GB" sz="1800" b="1">
                <a:latin typeface="Avenir Next LT Pro"/>
              </a:rPr>
              <a:t>7x less</a:t>
            </a:r>
            <a:r>
              <a:rPr lang="en-GB" sz="1800">
                <a:latin typeface="Avenir Next LT Pro"/>
              </a:rPr>
              <a:t> likely to suffer a major injury in the workplace</a:t>
            </a:r>
            <a:endParaRPr lang="en-US" sz="2400" b="0" i="0">
              <a:solidFill>
                <a:srgbClr val="2B2A28"/>
              </a:solidFill>
              <a:effectLst/>
              <a:latin typeface="Arial" panose="020B0604020202020204" pitchFamily="34" charset="0"/>
            </a:endParaRPr>
          </a:p>
          <a:p>
            <a:pPr marL="285750" indent="-285750" fontAlgn="base">
              <a:buFont typeface="Arial" panose="020B0604020202020204" pitchFamily="34" charset="0"/>
              <a:buChar char="•"/>
            </a:pPr>
            <a:r>
              <a:rPr lang="en-US" sz="1800" b="1">
                <a:latin typeface="Avenir Next LT Pro"/>
              </a:rPr>
              <a:t>75</a:t>
            </a:r>
            <a:r>
              <a:rPr lang="en-US" sz="1800" b="1" i="0" u="none" strike="noStrike">
                <a:effectLst/>
                <a:latin typeface="Avenir Next LT Pro"/>
              </a:rPr>
              <a:t>% less </a:t>
            </a:r>
            <a:r>
              <a:rPr lang="en-US" sz="1800" i="0" u="none" strike="noStrike">
                <a:effectLst/>
                <a:latin typeface="Avenir Next LT Pro"/>
              </a:rPr>
              <a:t>likely</a:t>
            </a:r>
            <a:r>
              <a:rPr lang="en-US" sz="1800">
                <a:latin typeface="Avenir Next LT Pro"/>
              </a:rPr>
              <a:t> </a:t>
            </a:r>
            <a:r>
              <a:rPr lang="en-US" sz="1800" b="0" i="0" u="none" strike="noStrike">
                <a:effectLst/>
                <a:latin typeface="Avenir Next LT Pro"/>
              </a:rPr>
              <a:t>to have a reportable</a:t>
            </a:r>
            <a:r>
              <a:rPr lang="en-US" sz="1800">
                <a:latin typeface="Avenir Next LT Pro"/>
              </a:rPr>
              <a:t> </a:t>
            </a:r>
            <a:r>
              <a:rPr lang="en-US" sz="1800" b="0" i="0" u="none" strike="noStrike">
                <a:effectLst/>
                <a:latin typeface="Avenir Next LT Pro"/>
              </a:rPr>
              <a:t>accident at</a:t>
            </a:r>
            <a:r>
              <a:rPr lang="en-US" sz="1800">
                <a:latin typeface="Avenir Next LT Pro"/>
              </a:rPr>
              <a:t> </a:t>
            </a:r>
            <a:r>
              <a:rPr lang="en-US" sz="1800" b="0" i="0" u="none" strike="noStrike">
                <a:effectLst/>
                <a:latin typeface="Avenir Next LT Pro"/>
              </a:rPr>
              <a:t>work</a:t>
            </a:r>
            <a:r>
              <a:rPr lang="en-US" sz="1800">
                <a:latin typeface="Avenir Next LT Pro"/>
              </a:rPr>
              <a:t> </a:t>
            </a:r>
            <a:endParaRPr lang="en-US" sz="2400">
              <a:solidFill>
                <a:srgbClr val="2B2A28"/>
              </a:solidFill>
              <a:latin typeface="Arial"/>
              <a:cs typeface="Arial"/>
            </a:endParaRPr>
          </a:p>
          <a:p>
            <a:pPr marL="285750" indent="-285750">
              <a:buFont typeface="Arial" panose="020B0604020202020204" pitchFamily="34" charset="0"/>
              <a:buChar char="•"/>
            </a:pPr>
            <a:r>
              <a:rPr lang="en-US" sz="1800" b="1">
                <a:latin typeface="Avenir Next LT Pro"/>
              </a:rPr>
              <a:t>47x times </a:t>
            </a:r>
            <a:r>
              <a:rPr lang="en-US" sz="1800" i="0" u="none" strike="noStrike">
                <a:effectLst/>
                <a:latin typeface="Avenir Next LT Pro"/>
              </a:rPr>
              <a:t>less likely</a:t>
            </a:r>
            <a:r>
              <a:rPr lang="en-US" sz="1800">
                <a:latin typeface="Avenir Next LT Pro"/>
              </a:rPr>
              <a:t> </a:t>
            </a:r>
            <a:r>
              <a:rPr lang="en-US" sz="1800" b="0" i="0" u="none" strike="noStrike">
                <a:effectLst/>
                <a:latin typeface="Avenir Next LT Pro"/>
              </a:rPr>
              <a:t>to </a:t>
            </a:r>
            <a:r>
              <a:rPr lang="en-US" sz="1800">
                <a:latin typeface="Avenir Next LT Pro"/>
              </a:rPr>
              <a:t>receive an enforcement notice versus UK/national average</a:t>
            </a:r>
            <a:endParaRPr lang="en-GB"/>
          </a:p>
          <a:p>
            <a:pPr marL="285750" indent="-285750">
              <a:buFont typeface="Arial" panose="020B0604020202020204" pitchFamily="34" charset="0"/>
              <a:buChar char="•"/>
            </a:pPr>
            <a:endParaRPr lang="en-GB" sz="1800"/>
          </a:p>
          <a:p>
            <a:r>
              <a:rPr lang="en-GB" sz="1800">
                <a:solidFill>
                  <a:srgbClr val="DA1E73"/>
                </a:solidFill>
                <a:latin typeface="Avenir Next LT Pro"/>
              </a:rPr>
              <a:t>85% of clients agreed by partnering with Citation they are building a safer, happier and more productive workplace.</a:t>
            </a:r>
          </a:p>
          <a:p>
            <a:endParaRPr lang="en-GB" sz="1800"/>
          </a:p>
        </p:txBody>
      </p:sp>
      <p:sp>
        <p:nvSpPr>
          <p:cNvPr id="4" name="Text Placeholder 6">
            <a:extLst>
              <a:ext uri="{FF2B5EF4-FFF2-40B4-BE49-F238E27FC236}">
                <a16:creationId xmlns:a16="http://schemas.microsoft.com/office/drawing/2014/main" id="{AA87F911-8D36-5BBF-C22B-B2B4B7B34CF6}"/>
              </a:ext>
            </a:extLst>
          </p:cNvPr>
          <p:cNvSpPr txBox="1">
            <a:spLocks/>
          </p:cNvSpPr>
          <p:nvPr/>
        </p:nvSpPr>
        <p:spPr>
          <a:xfrm>
            <a:off x="2186608" y="5384600"/>
            <a:ext cx="9778984" cy="1273977"/>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GB" i="1">
                <a:solidFill>
                  <a:srgbClr val="DA1E73"/>
                </a:solidFill>
              </a:rPr>
              <a:t>“Not having the Citation support system in place would be impossible to be without. I’d highly recommend Citation to other businesses, this support system should always be in place - I’m not sure how we managed for so long without it!”</a:t>
            </a:r>
            <a:endParaRPr lang="en-US"/>
          </a:p>
          <a:p>
            <a:pPr algn="r">
              <a:defRPr/>
            </a:pPr>
            <a:r>
              <a:rPr lang="en-GB" b="1">
                <a:solidFill>
                  <a:srgbClr val="DA1E73"/>
                </a:solidFill>
              </a:rPr>
              <a:t>Kirsty Miceli, Bloom &amp; Care</a:t>
            </a:r>
            <a:endParaRPr lang="en-GB"/>
          </a:p>
          <a:p>
            <a:pPr marL="0" marR="0" lvl="0" indent="0" algn="r" defTabSz="914400">
              <a:lnSpc>
                <a:spcPct val="100000"/>
              </a:lnSpc>
              <a:spcBef>
                <a:spcPts val="0"/>
              </a:spcBef>
              <a:spcAft>
                <a:spcPts val="0"/>
              </a:spcAft>
              <a:buClrTx/>
              <a:buSzTx/>
              <a:buFontTx/>
              <a:buNone/>
              <a:tabLst/>
              <a:defRPr/>
            </a:pPr>
            <a:endParaRPr lang="en-GB" b="1">
              <a:solidFill>
                <a:srgbClr val="DA1E73"/>
              </a:solidFill>
            </a:endParaRPr>
          </a:p>
        </p:txBody>
      </p:sp>
    </p:spTree>
    <p:extLst>
      <p:ext uri="{BB962C8B-B14F-4D97-AF65-F5344CB8AC3E}">
        <p14:creationId xmlns:p14="http://schemas.microsoft.com/office/powerpoint/2010/main" val="2541028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385F77-A6E6-B4BA-4C79-F2177AE2907E}"/>
              </a:ext>
            </a:extLst>
          </p:cNvPr>
          <p:cNvSpPr/>
          <p:nvPr/>
        </p:nvSpPr>
        <p:spPr>
          <a:xfrm>
            <a:off x="2520825" y="4742941"/>
            <a:ext cx="2020060" cy="1794647"/>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2A89A7E2-27B8-5CAB-FF4B-B5C0AD337C1C}"/>
              </a:ext>
            </a:extLst>
          </p:cNvPr>
          <p:cNvSpPr>
            <a:spLocks noGrp="1"/>
          </p:cNvSpPr>
          <p:nvPr>
            <p:ph type="body" sz="quarter" idx="13"/>
          </p:nvPr>
        </p:nvSpPr>
        <p:spPr>
          <a:xfrm>
            <a:off x="918761" y="667883"/>
            <a:ext cx="5461463" cy="1017253"/>
          </a:xfrm>
        </p:spPr>
        <p:txBody>
          <a:bodyPr vert="horz" lIns="91440" tIns="45720" rIns="91440" bIns="45720" rtlCol="0" anchor="t">
            <a:noAutofit/>
          </a:bodyPr>
          <a:lstStyle/>
          <a:p>
            <a:r>
              <a:rPr lang="en-US" sz="4000">
                <a:latin typeface="Avenir Next LT Pro"/>
              </a:rPr>
              <a:t>Speak to our experts</a:t>
            </a:r>
          </a:p>
        </p:txBody>
      </p:sp>
      <p:sp>
        <p:nvSpPr>
          <p:cNvPr id="6" name="Slide Number Placeholder 5">
            <a:extLst>
              <a:ext uri="{FF2B5EF4-FFF2-40B4-BE49-F238E27FC236}">
                <a16:creationId xmlns:a16="http://schemas.microsoft.com/office/drawing/2014/main" id="{7EB3C65D-755E-215E-7BD5-7944B8333950}"/>
              </a:ext>
            </a:extLst>
          </p:cNvPr>
          <p:cNvSpPr>
            <a:spLocks noGrp="1"/>
          </p:cNvSpPr>
          <p:nvPr>
            <p:ph type="sldNum" sz="quarter" idx="12"/>
          </p:nvPr>
        </p:nvSpPr>
        <p:spPr/>
        <p:txBody>
          <a:bodyPr/>
          <a:lstStyle/>
          <a:p>
            <a:fld id="{37F35557-73E6-6D42-8D2B-9B98470A5D9B}" type="slidenum">
              <a:rPr lang="en-US" smtClean="0"/>
              <a:pPr/>
              <a:t>31</a:t>
            </a:fld>
            <a:endParaRPr lang="en-US"/>
          </a:p>
        </p:txBody>
      </p:sp>
      <p:sp>
        <p:nvSpPr>
          <p:cNvPr id="3" name="Text Placeholder 2">
            <a:extLst>
              <a:ext uri="{FF2B5EF4-FFF2-40B4-BE49-F238E27FC236}">
                <a16:creationId xmlns:a16="http://schemas.microsoft.com/office/drawing/2014/main" id="{284FF87E-D29C-133D-599E-3F387C8A2BD6}"/>
              </a:ext>
            </a:extLst>
          </p:cNvPr>
          <p:cNvSpPr>
            <a:spLocks noGrp="1"/>
          </p:cNvSpPr>
          <p:nvPr>
            <p:ph type="body" sz="quarter" idx="11"/>
          </p:nvPr>
        </p:nvSpPr>
        <p:spPr>
          <a:xfrm>
            <a:off x="918760" y="2272377"/>
            <a:ext cx="5461464" cy="2344864"/>
          </a:xfrm>
        </p:spPr>
        <p:txBody>
          <a:bodyPr vert="horz" lIns="91440" tIns="45720" rIns="91440" bIns="45720" rtlCol="0" anchor="t">
            <a:noAutofit/>
          </a:bodyPr>
          <a:lstStyle/>
          <a:p>
            <a:r>
              <a:rPr lang="en-GB" sz="2800" dirty="0">
                <a:latin typeface="Avenir Next LT Pro"/>
              </a:rPr>
              <a:t>If you'd like to discuss how Citation can support your business come over to our stand or visit</a:t>
            </a:r>
          </a:p>
          <a:p>
            <a:r>
              <a:rPr lang="en-GB" sz="2400" dirty="0">
                <a:latin typeface="Avenir Next LT Pro"/>
                <a:hlinkClick r:id="rId2"/>
              </a:rPr>
              <a:t>Citation | Care Partner - Get a quote</a:t>
            </a:r>
            <a:endParaRPr lang="en-GB"/>
          </a:p>
          <a:p>
            <a:pPr marL="171450" indent="-171450">
              <a:buFont typeface="Arial" panose="020B0604020202020204" pitchFamily="34" charset="0"/>
              <a:buChar char="•"/>
            </a:pPr>
            <a:endParaRPr lang="en-GB" sz="200" dirty="0"/>
          </a:p>
          <a:p>
            <a:endParaRPr lang="en-GB" dirty="0"/>
          </a:p>
        </p:txBody>
      </p:sp>
      <p:pic>
        <p:nvPicPr>
          <p:cNvPr id="10" name="Picture Placeholder 9" descr="A person in scrubs smiling&#10;&#10;Description automatically generated">
            <a:extLst>
              <a:ext uri="{FF2B5EF4-FFF2-40B4-BE49-F238E27FC236}">
                <a16:creationId xmlns:a16="http://schemas.microsoft.com/office/drawing/2014/main" id="{7E240912-8755-D81A-B968-79CEC76BC995}"/>
              </a:ext>
            </a:extLst>
          </p:cNvPr>
          <p:cNvPicPr>
            <a:picLocks noGrp="1" noChangeAspect="1"/>
          </p:cNvPicPr>
          <p:nvPr>
            <p:ph type="pic" sz="quarter" idx="14"/>
          </p:nvPr>
        </p:nvPicPr>
        <p:blipFill rotWithShape="1">
          <a:blip r:embed="rId3"/>
          <a:srcRect l="23759" r="24485"/>
          <a:stretch/>
        </p:blipFill>
        <p:spPr>
          <a:xfrm>
            <a:off x="6558475" y="1"/>
            <a:ext cx="5633525" cy="6858000"/>
          </a:xfrm>
        </p:spPr>
      </p:pic>
      <p:pic>
        <p:nvPicPr>
          <p:cNvPr id="7" name="Picture 6" descr="A qr code with black squares&#10;&#10;Description automatically generated">
            <a:extLst>
              <a:ext uri="{FF2B5EF4-FFF2-40B4-BE49-F238E27FC236}">
                <a16:creationId xmlns:a16="http://schemas.microsoft.com/office/drawing/2014/main" id="{D47FAA68-ED51-B2B8-BDFA-1E2BE6BA7C83}"/>
              </a:ext>
            </a:extLst>
          </p:cNvPr>
          <p:cNvPicPr>
            <a:picLocks noChangeAspect="1"/>
          </p:cNvPicPr>
          <p:nvPr/>
        </p:nvPicPr>
        <p:blipFill>
          <a:blip r:embed="rId4"/>
          <a:stretch>
            <a:fillRect/>
          </a:stretch>
        </p:blipFill>
        <p:spPr>
          <a:xfrm>
            <a:off x="2658761" y="4831491"/>
            <a:ext cx="1746422" cy="1674341"/>
          </a:xfrm>
          <a:prstGeom prst="rect">
            <a:avLst/>
          </a:prstGeom>
        </p:spPr>
      </p:pic>
    </p:spTree>
    <p:extLst>
      <p:ext uri="{BB962C8B-B14F-4D97-AF65-F5344CB8AC3E}">
        <p14:creationId xmlns:p14="http://schemas.microsoft.com/office/powerpoint/2010/main" val="64519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0C6B9-8A7D-B1D2-A808-F90470999CDA}"/>
              </a:ext>
            </a:extLst>
          </p:cNvPr>
          <p:cNvSpPr>
            <a:spLocks noGrp="1"/>
          </p:cNvSpPr>
          <p:nvPr>
            <p:ph type="body" sz="quarter" idx="13"/>
          </p:nvPr>
        </p:nvSpPr>
        <p:spPr/>
        <p:txBody>
          <a:bodyPr/>
          <a:lstStyle/>
          <a:p>
            <a:r>
              <a:rPr lang="en-GB" dirty="0"/>
              <a:t>Thank you!</a:t>
            </a:r>
          </a:p>
        </p:txBody>
      </p:sp>
      <p:sp>
        <p:nvSpPr>
          <p:cNvPr id="3" name="Text Placeholder 2">
            <a:extLst>
              <a:ext uri="{FF2B5EF4-FFF2-40B4-BE49-F238E27FC236}">
                <a16:creationId xmlns:a16="http://schemas.microsoft.com/office/drawing/2014/main" id="{40D8BADC-BFFD-A519-C4C0-198F63CCBACB}"/>
              </a:ext>
            </a:extLst>
          </p:cNvPr>
          <p:cNvSpPr>
            <a:spLocks noGrp="1"/>
          </p:cNvSpPr>
          <p:nvPr>
            <p:ph type="body" sz="quarter" idx="11"/>
          </p:nvPr>
        </p:nvSpPr>
        <p:spPr>
          <a:xfrm>
            <a:off x="1055441" y="3609673"/>
            <a:ext cx="3560130" cy="1584325"/>
          </a:xfrm>
        </p:spPr>
        <p:txBody>
          <a:bodyPr/>
          <a:lstStyle/>
          <a:p>
            <a:r>
              <a:rPr lang="en-GB" sz="1200" dirty="0"/>
              <a:t>© The contents of this presentation are copyright of Citation Professional Solutions and may not be reproduced or copied in any form without written consent.</a:t>
            </a:r>
          </a:p>
          <a:p>
            <a:endParaRPr lang="en-GB" sz="1200" dirty="0"/>
          </a:p>
          <a:p>
            <a:r>
              <a:rPr lang="en-GB" sz="1200" dirty="0"/>
              <a:t>Version 2  January 2024</a:t>
            </a:r>
          </a:p>
        </p:txBody>
      </p:sp>
    </p:spTree>
    <p:extLst>
      <p:ext uri="{BB962C8B-B14F-4D97-AF65-F5344CB8AC3E}">
        <p14:creationId xmlns:p14="http://schemas.microsoft.com/office/powerpoint/2010/main" val="1078461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CQC Intention</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4</a:t>
            </a:fld>
            <a:endParaRPr lang="en-US" dirty="0"/>
          </a:p>
        </p:txBody>
      </p:sp>
      <p:sp>
        <p:nvSpPr>
          <p:cNvPr id="7" name="Text Placeholder 6">
            <a:extLst>
              <a:ext uri="{FF2B5EF4-FFF2-40B4-BE49-F238E27FC236}">
                <a16:creationId xmlns:a16="http://schemas.microsoft.com/office/drawing/2014/main" id="{6BAE3D7B-AD4C-1F51-468D-57F9243D0E6B}"/>
              </a:ext>
            </a:extLst>
          </p:cNvPr>
          <p:cNvSpPr>
            <a:spLocks noGrp="1"/>
          </p:cNvSpPr>
          <p:nvPr>
            <p:ph type="body" sz="quarter" idx="13"/>
          </p:nvPr>
        </p:nvSpPr>
        <p:spPr>
          <a:xfrm>
            <a:off x="961009" y="671876"/>
            <a:ext cx="8447359" cy="740900"/>
          </a:xfrm>
        </p:spPr>
        <p:txBody>
          <a:bodyPr vert="horz" lIns="91440" tIns="45720" rIns="91440" bIns="45720" rtlCol="0" anchor="t">
            <a:normAutofit/>
          </a:bodyPr>
          <a:lstStyle/>
          <a:p>
            <a:r>
              <a:rPr lang="en-GB" sz="4000" dirty="0">
                <a:latin typeface="+mn-lt"/>
              </a:rPr>
              <a:t>CQC Intention</a:t>
            </a:r>
          </a:p>
        </p:txBody>
      </p:sp>
      <p:sp>
        <p:nvSpPr>
          <p:cNvPr id="4" name="Text Placeholder 3">
            <a:extLst>
              <a:ext uri="{FF2B5EF4-FFF2-40B4-BE49-F238E27FC236}">
                <a16:creationId xmlns:a16="http://schemas.microsoft.com/office/drawing/2014/main" id="{8CBEA20C-A357-73EF-C58C-1A53DAC7D228}"/>
              </a:ext>
            </a:extLst>
          </p:cNvPr>
          <p:cNvSpPr>
            <a:spLocks noGrp="1"/>
          </p:cNvSpPr>
          <p:nvPr>
            <p:ph type="body" sz="quarter" idx="11"/>
          </p:nvPr>
        </p:nvSpPr>
        <p:spPr/>
        <p:txBody>
          <a:bodyPr/>
          <a:lstStyle/>
          <a:p>
            <a:r>
              <a:rPr lang="en-GB" sz="2000" i="1" dirty="0">
                <a:solidFill>
                  <a:schemeClr val="tx1">
                    <a:lumMod val="85000"/>
                    <a:lumOff val="15000"/>
                  </a:schemeClr>
                </a:solidFill>
                <a:latin typeface="+mn-lt"/>
                <a:cs typeface="Arial" panose="020B0604020202020204" pitchFamily="34" charset="0"/>
              </a:rPr>
              <a:t>“By early summer we’ll be sharing our plans around the frequency of assessments – giving you a clearer idea of when you might reasonably expect a visit. </a:t>
            </a:r>
            <a:r>
              <a:rPr lang="en-GB" sz="2000" i="1" dirty="0">
                <a:solidFill>
                  <a:schemeClr val="accent2"/>
                </a:solidFill>
                <a:latin typeface="+mj-lt"/>
                <a:cs typeface="Arial" panose="020B0604020202020204" pitchFamily="34" charset="0"/>
              </a:rPr>
              <a:t>Our intention is to review all of the quality statements in a key question where it was previously rated as inadequate or requires improvement. </a:t>
            </a:r>
            <a:r>
              <a:rPr lang="en-GB" sz="2000" i="1" dirty="0">
                <a:solidFill>
                  <a:schemeClr val="tx1">
                    <a:lumMod val="85000"/>
                    <a:lumOff val="15000"/>
                  </a:schemeClr>
                </a:solidFill>
                <a:latin typeface="+mn-lt"/>
                <a:cs typeface="Arial" panose="020B0604020202020204" pitchFamily="34" charset="0"/>
              </a:rPr>
              <a:t>We’re keen to see improvements and enable people to move up to good and outstanding.”</a:t>
            </a:r>
          </a:p>
          <a:p>
            <a:endParaRPr lang="en-GB" sz="2000" i="1"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a:p>
            <a:endParaRPr lang="en-GB" sz="1600" i="1" dirty="0">
              <a:solidFill>
                <a:schemeClr val="tx1">
                  <a:lumMod val="85000"/>
                  <a:lumOff val="15000"/>
                </a:schemeClr>
              </a:solidFill>
              <a:latin typeface="+mn-lt"/>
              <a:cs typeface="Arial" panose="020B0604020202020204" pitchFamily="34" charset="0"/>
            </a:endParaRPr>
          </a:p>
          <a:p>
            <a:endParaRPr lang="en-GB" sz="1600" i="1" dirty="0">
              <a:solidFill>
                <a:schemeClr val="tx1">
                  <a:lumMod val="85000"/>
                  <a:lumOff val="15000"/>
                </a:schemeClr>
              </a:solidFill>
              <a:latin typeface="+mn-lt"/>
              <a:cs typeface="Arial" panose="020B0604020202020204" pitchFamily="34" charset="0"/>
            </a:endParaRPr>
          </a:p>
          <a:p>
            <a:endParaRPr lang="en-GB" sz="1600" i="1" dirty="0">
              <a:solidFill>
                <a:schemeClr val="tx1">
                  <a:lumMod val="85000"/>
                  <a:lumOff val="15000"/>
                </a:schemeClr>
              </a:solidFill>
              <a:latin typeface="+mn-lt"/>
              <a:cs typeface="Arial" panose="020B0604020202020204" pitchFamily="34" charset="0"/>
            </a:endParaRPr>
          </a:p>
          <a:p>
            <a:r>
              <a:rPr lang="en-GB" sz="1400" dirty="0">
                <a:solidFill>
                  <a:schemeClr val="tx1">
                    <a:lumMod val="85000"/>
                    <a:lumOff val="15000"/>
                  </a:schemeClr>
                </a:solidFill>
                <a:latin typeface="+mn-lt"/>
                <a:cs typeface="Arial" panose="020B0604020202020204" pitchFamily="34" charset="0"/>
              </a:rPr>
              <a:t>Quote from ‘CQC Update Bulletin’</a:t>
            </a:r>
          </a:p>
          <a:p>
            <a:r>
              <a:rPr lang="en-GB" sz="1400" dirty="0">
                <a:solidFill>
                  <a:schemeClr val="tx1">
                    <a:lumMod val="85000"/>
                    <a:lumOff val="15000"/>
                  </a:schemeClr>
                </a:solidFill>
                <a:latin typeface="+mn-lt"/>
                <a:cs typeface="Arial" panose="020B0604020202020204" pitchFamily="34" charset="0"/>
              </a:rPr>
              <a:t>Chief Inspector of Adult Social Care and Integrated Care – James Bullion</a:t>
            </a:r>
          </a:p>
          <a:p>
            <a:r>
              <a:rPr lang="en-GB" sz="1400" dirty="0">
                <a:solidFill>
                  <a:schemeClr val="tx1">
                    <a:lumMod val="85000"/>
                    <a:lumOff val="15000"/>
                  </a:schemeClr>
                </a:solidFill>
                <a:latin typeface="+mn-lt"/>
                <a:cs typeface="Arial" panose="020B0604020202020204" pitchFamily="34" charset="0"/>
              </a:rPr>
              <a:t>30</a:t>
            </a:r>
            <a:r>
              <a:rPr lang="en-GB" sz="1400" baseline="30000" dirty="0">
                <a:solidFill>
                  <a:schemeClr val="tx1">
                    <a:lumMod val="85000"/>
                    <a:lumOff val="15000"/>
                  </a:schemeClr>
                </a:solidFill>
                <a:latin typeface="+mn-lt"/>
                <a:cs typeface="Arial" panose="020B0604020202020204" pitchFamily="34" charset="0"/>
              </a:rPr>
              <a:t>th</a:t>
            </a:r>
            <a:r>
              <a:rPr lang="en-GB" sz="1400" dirty="0">
                <a:solidFill>
                  <a:schemeClr val="tx1">
                    <a:lumMod val="85000"/>
                    <a:lumOff val="15000"/>
                  </a:schemeClr>
                </a:solidFill>
                <a:latin typeface="+mn-lt"/>
                <a:cs typeface="Arial" panose="020B0604020202020204" pitchFamily="34" charset="0"/>
              </a:rPr>
              <a:t> April 2024</a:t>
            </a:r>
          </a:p>
          <a:p>
            <a:endParaRPr lang="en-GB" sz="2000" i="1" dirty="0">
              <a:solidFill>
                <a:schemeClr val="tx1">
                  <a:lumMod val="85000"/>
                  <a:lumOff val="15000"/>
                </a:schemeClr>
              </a:solidFill>
              <a:latin typeface="+mn-lt"/>
              <a:cs typeface="Arial" panose="020B0604020202020204" pitchFamily="34" charset="0"/>
            </a:endParaRPr>
          </a:p>
          <a:p>
            <a:endParaRPr lang="en-GB" sz="2000" i="1" dirty="0">
              <a:solidFill>
                <a:schemeClr val="tx1">
                  <a:lumMod val="85000"/>
                  <a:lumOff val="15000"/>
                </a:schemeClr>
              </a:solidFill>
              <a:latin typeface="+mn-lt"/>
              <a:cs typeface="Arial" panose="020B0604020202020204" pitchFamily="34" charset="0"/>
            </a:endParaRPr>
          </a:p>
        </p:txBody>
      </p:sp>
    </p:spTree>
    <p:extLst>
      <p:ext uri="{BB962C8B-B14F-4D97-AF65-F5344CB8AC3E}">
        <p14:creationId xmlns:p14="http://schemas.microsoft.com/office/powerpoint/2010/main" val="54546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Ratings calculator</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5</a:t>
            </a:fld>
            <a:endParaRPr lang="en-US" dirty="0"/>
          </a:p>
        </p:txBody>
      </p:sp>
      <p:pic>
        <p:nvPicPr>
          <p:cNvPr id="4" name="Picture 3">
            <a:extLst>
              <a:ext uri="{FF2B5EF4-FFF2-40B4-BE49-F238E27FC236}">
                <a16:creationId xmlns:a16="http://schemas.microsoft.com/office/drawing/2014/main" id="{D19BF733-6033-FF12-DDD4-23910A654920}"/>
              </a:ext>
            </a:extLst>
          </p:cNvPr>
          <p:cNvPicPr>
            <a:picLocks noChangeAspect="1"/>
          </p:cNvPicPr>
          <p:nvPr/>
        </p:nvPicPr>
        <p:blipFill>
          <a:blip r:embed="rId3"/>
          <a:stretch>
            <a:fillRect/>
          </a:stretch>
        </p:blipFill>
        <p:spPr>
          <a:xfrm>
            <a:off x="1319591" y="0"/>
            <a:ext cx="9552817" cy="6858000"/>
          </a:xfrm>
          <a:prstGeom prst="rect">
            <a:avLst/>
          </a:prstGeom>
        </p:spPr>
      </p:pic>
      <p:sp>
        <p:nvSpPr>
          <p:cNvPr id="8" name="TextBox 7">
            <a:extLst>
              <a:ext uri="{FF2B5EF4-FFF2-40B4-BE49-F238E27FC236}">
                <a16:creationId xmlns:a16="http://schemas.microsoft.com/office/drawing/2014/main" id="{FB879272-D721-F13E-A457-8C6873363ED2}"/>
              </a:ext>
            </a:extLst>
          </p:cNvPr>
          <p:cNvSpPr txBox="1"/>
          <p:nvPr/>
        </p:nvSpPr>
        <p:spPr>
          <a:xfrm>
            <a:off x="8160884" y="5131037"/>
            <a:ext cx="3322513" cy="954107"/>
          </a:xfrm>
          <a:prstGeom prst="rect">
            <a:avLst/>
          </a:prstGeom>
          <a:noFill/>
        </p:spPr>
        <p:txBody>
          <a:bodyPr wrap="none" rtlCol="0">
            <a:spAutoFit/>
          </a:bodyPr>
          <a:lstStyle/>
          <a:p>
            <a:r>
              <a:rPr lang="en-GB" sz="1400" b="1" dirty="0"/>
              <a:t>25% - 38% = Inadequate</a:t>
            </a:r>
          </a:p>
          <a:p>
            <a:r>
              <a:rPr lang="en-GB" sz="1400" b="1" dirty="0"/>
              <a:t>39% - 62% = Requires Improvement</a:t>
            </a:r>
          </a:p>
          <a:p>
            <a:r>
              <a:rPr lang="en-GB" sz="1400" b="1" dirty="0"/>
              <a:t>63% - 87% = Good</a:t>
            </a:r>
          </a:p>
          <a:p>
            <a:r>
              <a:rPr lang="en-GB" sz="1400" b="1" dirty="0"/>
              <a:t>Over 87% = Outstanding</a:t>
            </a:r>
          </a:p>
        </p:txBody>
      </p:sp>
    </p:spTree>
    <p:extLst>
      <p:ext uri="{BB962C8B-B14F-4D97-AF65-F5344CB8AC3E}">
        <p14:creationId xmlns:p14="http://schemas.microsoft.com/office/powerpoint/2010/main" val="293670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ext Placeholder 4">
            <a:extLst>
              <a:ext uri="{FF2B5EF4-FFF2-40B4-BE49-F238E27FC236}">
                <a16:creationId xmlns:a16="http://schemas.microsoft.com/office/drawing/2014/main" id="{C2A781F7-E1F1-C091-26FD-B34FB96FC50E}"/>
              </a:ext>
            </a:extLst>
          </p:cNvPr>
          <p:cNvSpPr>
            <a:spLocks noGrp="1"/>
          </p:cNvSpPr>
          <p:nvPr>
            <p:ph type="body" orient="vert" sz="quarter" idx="10"/>
          </p:nvPr>
        </p:nvSpPr>
        <p:spPr/>
        <p:txBody>
          <a:bodyPr/>
          <a:lstStyle/>
          <a:p>
            <a:r>
              <a:rPr lang="en-US" dirty="0"/>
              <a:t>Ratings calculator</a:t>
            </a:r>
          </a:p>
          <a:p>
            <a:endParaRPr lang="en-GB" dirty="0"/>
          </a:p>
        </p:txBody>
      </p:sp>
      <p:sp>
        <p:nvSpPr>
          <p:cNvPr id="3" name="Slide Number Placeholder 2">
            <a:extLst>
              <a:ext uri="{FF2B5EF4-FFF2-40B4-BE49-F238E27FC236}">
                <a16:creationId xmlns:a16="http://schemas.microsoft.com/office/drawing/2014/main" id="{93A12CDE-1E20-30E9-A6E6-8B8356E0332F}"/>
              </a:ext>
            </a:extLst>
          </p:cNvPr>
          <p:cNvSpPr>
            <a:spLocks noGrp="1"/>
          </p:cNvSpPr>
          <p:nvPr>
            <p:ph type="sldNum" sz="quarter" idx="12"/>
          </p:nvPr>
        </p:nvSpPr>
        <p:spPr/>
        <p:txBody>
          <a:bodyPr/>
          <a:lstStyle/>
          <a:p>
            <a:fld id="{37F35557-73E6-6D42-8D2B-9B98470A5D9B}" type="slidenum">
              <a:rPr lang="en-US" smtClean="0"/>
              <a:pPr/>
              <a:t>6</a:t>
            </a:fld>
            <a:endParaRPr lang="en-US" dirty="0"/>
          </a:p>
        </p:txBody>
      </p:sp>
      <p:pic>
        <p:nvPicPr>
          <p:cNvPr id="2" name="Picture 1">
            <a:extLst>
              <a:ext uri="{FF2B5EF4-FFF2-40B4-BE49-F238E27FC236}">
                <a16:creationId xmlns:a16="http://schemas.microsoft.com/office/drawing/2014/main" id="{A829E1CE-FD5C-AB9F-4E33-04A3F47E0C39}"/>
              </a:ext>
            </a:extLst>
          </p:cNvPr>
          <p:cNvPicPr>
            <a:picLocks noChangeAspect="1"/>
          </p:cNvPicPr>
          <p:nvPr/>
        </p:nvPicPr>
        <p:blipFill>
          <a:blip r:embed="rId3"/>
          <a:stretch>
            <a:fillRect/>
          </a:stretch>
        </p:blipFill>
        <p:spPr>
          <a:xfrm>
            <a:off x="716280" y="556260"/>
            <a:ext cx="10759440" cy="5745480"/>
          </a:xfrm>
          <a:prstGeom prst="rect">
            <a:avLst/>
          </a:prstGeom>
        </p:spPr>
      </p:pic>
    </p:spTree>
    <p:extLst>
      <p:ext uri="{BB962C8B-B14F-4D97-AF65-F5344CB8AC3E}">
        <p14:creationId xmlns:p14="http://schemas.microsoft.com/office/powerpoint/2010/main" val="4116906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86A7BC43-BCE5-7236-A134-1CD88560826D}"/>
              </a:ext>
            </a:extLst>
          </p:cNvPr>
          <p:cNvSpPr>
            <a:spLocks noGrp="1"/>
          </p:cNvSpPr>
          <p:nvPr>
            <p:ph type="body" orient="vert" sz="quarter" idx="10"/>
          </p:nvPr>
        </p:nvSpPr>
        <p:spPr/>
        <p:txBody>
          <a:bodyPr/>
          <a:lstStyle/>
          <a:p>
            <a:endParaRPr lang="en-US"/>
          </a:p>
        </p:txBody>
      </p:sp>
      <p:sp>
        <p:nvSpPr>
          <p:cNvPr id="3" name="Slide Number Placeholder 2">
            <a:extLst>
              <a:ext uri="{FF2B5EF4-FFF2-40B4-BE49-F238E27FC236}">
                <a16:creationId xmlns:a16="http://schemas.microsoft.com/office/drawing/2014/main" id="{5C87132E-89BC-E8A0-7E68-B0C6FE906040}"/>
              </a:ext>
            </a:extLst>
          </p:cNvPr>
          <p:cNvSpPr>
            <a:spLocks noGrp="1"/>
          </p:cNvSpPr>
          <p:nvPr>
            <p:ph type="sldNum" sz="quarter" idx="12"/>
          </p:nvPr>
        </p:nvSpPr>
        <p:spPr/>
        <p:txBody>
          <a:bodyPr/>
          <a:lstStyle/>
          <a:p>
            <a:fld id="{37F35557-73E6-6D42-8D2B-9B98470A5D9B}" type="slidenum">
              <a:rPr lang="en-US" smtClean="0"/>
              <a:pPr/>
              <a:t>7</a:t>
            </a:fld>
            <a:endParaRPr lang="en-US" dirty="0"/>
          </a:p>
        </p:txBody>
      </p:sp>
      <p:sp>
        <p:nvSpPr>
          <p:cNvPr id="4" name="Text Placeholder 3">
            <a:extLst>
              <a:ext uri="{FF2B5EF4-FFF2-40B4-BE49-F238E27FC236}">
                <a16:creationId xmlns:a16="http://schemas.microsoft.com/office/drawing/2014/main" id="{8C8473C7-DDF1-E429-5E5A-0944B0863C8C}"/>
              </a:ext>
            </a:extLst>
          </p:cNvPr>
          <p:cNvSpPr>
            <a:spLocks noGrp="1"/>
          </p:cNvSpPr>
          <p:nvPr>
            <p:ph type="body" sz="quarter" idx="13"/>
          </p:nvPr>
        </p:nvSpPr>
        <p:spPr>
          <a:xfrm>
            <a:off x="1047391" y="549255"/>
            <a:ext cx="7151961" cy="736926"/>
          </a:xfrm>
        </p:spPr>
        <p:txBody>
          <a:bodyPr vert="horz" lIns="91440" tIns="45720" rIns="91440" bIns="45720" rtlCol="0" anchor="t">
            <a:normAutofit/>
          </a:bodyPr>
          <a:lstStyle/>
          <a:p>
            <a:r>
              <a:rPr lang="en-US" sz="4000" dirty="0">
                <a:solidFill>
                  <a:srgbClr val="373635"/>
                </a:solidFill>
                <a:latin typeface="Avenir Next LT Pro"/>
              </a:rPr>
              <a:t>50 CQC Reports 2023</a:t>
            </a:r>
            <a:endParaRPr lang="en-US" sz="4000" dirty="0">
              <a:latin typeface="Avenir Next LT Pro"/>
            </a:endParaRPr>
          </a:p>
        </p:txBody>
      </p:sp>
      <p:sp>
        <p:nvSpPr>
          <p:cNvPr id="7" name="Rectangle: Rounded Corners 6">
            <a:extLst>
              <a:ext uri="{FF2B5EF4-FFF2-40B4-BE49-F238E27FC236}">
                <a16:creationId xmlns:a16="http://schemas.microsoft.com/office/drawing/2014/main" id="{D6D39CD6-AB12-2F64-2FB3-21F6AB4F7352}"/>
              </a:ext>
            </a:extLst>
          </p:cNvPr>
          <p:cNvSpPr/>
          <p:nvPr/>
        </p:nvSpPr>
        <p:spPr>
          <a:xfrm>
            <a:off x="2329958" y="1314428"/>
            <a:ext cx="2858231" cy="4996643"/>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solidFill>
                <a:srgbClr val="373635"/>
              </a:solidFill>
            </a:endParaRPr>
          </a:p>
        </p:txBody>
      </p:sp>
      <p:sp>
        <p:nvSpPr>
          <p:cNvPr id="8" name="Rectangle: Rounded Corners 7">
            <a:extLst>
              <a:ext uri="{FF2B5EF4-FFF2-40B4-BE49-F238E27FC236}">
                <a16:creationId xmlns:a16="http://schemas.microsoft.com/office/drawing/2014/main" id="{227330F5-2A0E-4514-E6EC-ED3A92B6BE44}"/>
              </a:ext>
            </a:extLst>
          </p:cNvPr>
          <p:cNvSpPr/>
          <p:nvPr/>
        </p:nvSpPr>
        <p:spPr>
          <a:xfrm>
            <a:off x="6366498" y="1314429"/>
            <a:ext cx="2858231" cy="499664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solidFill>
                <a:srgbClr val="373635"/>
              </a:solidFill>
            </a:endParaRPr>
          </a:p>
        </p:txBody>
      </p:sp>
      <p:sp>
        <p:nvSpPr>
          <p:cNvPr id="9" name="TextBox 8">
            <a:extLst>
              <a:ext uri="{FF2B5EF4-FFF2-40B4-BE49-F238E27FC236}">
                <a16:creationId xmlns:a16="http://schemas.microsoft.com/office/drawing/2014/main" id="{B65741AC-CDFC-99DE-B21B-788146090963}"/>
              </a:ext>
            </a:extLst>
          </p:cNvPr>
          <p:cNvSpPr txBox="1"/>
          <p:nvPr/>
        </p:nvSpPr>
        <p:spPr>
          <a:xfrm>
            <a:off x="2692678" y="1474480"/>
            <a:ext cx="213976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73635"/>
                </a:solidFill>
              </a:rPr>
              <a:t>August 2023 – September 2023</a:t>
            </a:r>
            <a:endParaRPr lang="en-US" sz="2000" dirty="0"/>
          </a:p>
        </p:txBody>
      </p:sp>
      <p:sp>
        <p:nvSpPr>
          <p:cNvPr id="6" name="Text Placeholder 4">
            <a:extLst>
              <a:ext uri="{FF2B5EF4-FFF2-40B4-BE49-F238E27FC236}">
                <a16:creationId xmlns:a16="http://schemas.microsoft.com/office/drawing/2014/main" id="{356F5D34-0AC7-1D62-EC03-A15D61C77B89}"/>
              </a:ext>
            </a:extLst>
          </p:cNvPr>
          <p:cNvSpPr txBox="1">
            <a:spLocks/>
          </p:cNvSpPr>
          <p:nvPr/>
        </p:nvSpPr>
        <p:spPr>
          <a:xfrm>
            <a:off x="2519589" y="2672029"/>
            <a:ext cx="2491355" cy="36415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1600" dirty="0">
                <a:latin typeface="+mn-lt"/>
              </a:rPr>
              <a:t>33 Residential/Nursing Care</a:t>
            </a:r>
            <a:endParaRPr lang="en-US"/>
          </a:p>
          <a:p>
            <a:pPr algn="ctr">
              <a:lnSpc>
                <a:spcPct val="100000"/>
              </a:lnSpc>
            </a:pPr>
            <a:r>
              <a:rPr lang="en-US" sz="1600" dirty="0">
                <a:latin typeface="+mn-lt"/>
              </a:rPr>
              <a:t>11 Domiciliary Care Agencies</a:t>
            </a:r>
          </a:p>
          <a:p>
            <a:pPr algn="ctr">
              <a:lnSpc>
                <a:spcPct val="100000"/>
              </a:lnSpc>
            </a:pPr>
            <a:r>
              <a:rPr lang="en-US" sz="1600" dirty="0">
                <a:latin typeface="+mn-lt"/>
              </a:rPr>
              <a:t>6 Supported Living Services</a:t>
            </a:r>
          </a:p>
          <a:p>
            <a:pPr algn="ctr">
              <a:lnSpc>
                <a:spcPct val="100000"/>
              </a:lnSpc>
            </a:pPr>
            <a:r>
              <a:rPr lang="en-US" sz="1600" dirty="0">
                <a:latin typeface="+mn-lt"/>
              </a:rPr>
              <a:t>3 Residential Care (LD)</a:t>
            </a:r>
          </a:p>
          <a:p>
            <a:pPr marL="0" indent="0" algn="ctr">
              <a:buFont typeface="Arial" panose="020B0604020202020204" pitchFamily="34" charset="0"/>
              <a:buNone/>
            </a:pPr>
            <a:endParaRPr lang="en-US" dirty="0">
              <a:latin typeface="+mn-lt"/>
            </a:endParaRPr>
          </a:p>
          <a:p>
            <a:pPr marL="0" indent="0" algn="ctr">
              <a:buFont typeface="Arial" panose="020B0604020202020204" pitchFamily="34" charset="0"/>
              <a:buNone/>
            </a:pPr>
            <a:endParaRPr lang="en-US" dirty="0">
              <a:latin typeface="+mn-lt"/>
            </a:endParaRPr>
          </a:p>
        </p:txBody>
      </p:sp>
      <p:sp>
        <p:nvSpPr>
          <p:cNvPr id="10" name="TextBox 9">
            <a:extLst>
              <a:ext uri="{FF2B5EF4-FFF2-40B4-BE49-F238E27FC236}">
                <a16:creationId xmlns:a16="http://schemas.microsoft.com/office/drawing/2014/main" id="{2580E567-1AD8-DEAF-4867-F22053AE3C68}"/>
              </a:ext>
            </a:extLst>
          </p:cNvPr>
          <p:cNvSpPr txBox="1"/>
          <p:nvPr/>
        </p:nvSpPr>
        <p:spPr>
          <a:xfrm>
            <a:off x="6610661" y="2163579"/>
            <a:ext cx="2343463"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23850" algn="ctr">
              <a:buFont typeface=""/>
              <a:buAutoNum type="arabicPeriod"/>
            </a:pPr>
            <a:r>
              <a:rPr lang="en-US" sz="1600" b="1" dirty="0">
                <a:solidFill>
                  <a:srgbClr val="373635"/>
                </a:solidFill>
                <a:cs typeface="Arial"/>
              </a:rPr>
              <a:t>Quality Assurance (WL)</a:t>
            </a:r>
            <a:r>
              <a:rPr lang="en-US" sz="1600" dirty="0">
                <a:cs typeface="Arial"/>
              </a:rPr>
              <a:t>​</a:t>
            </a:r>
            <a:endParaRPr lang="en-US" sz="1600" dirty="0"/>
          </a:p>
          <a:p>
            <a:pPr algn="ctr"/>
            <a:r>
              <a:rPr lang="en-US" sz="1600" b="1" dirty="0">
                <a:solidFill>
                  <a:srgbClr val="373635"/>
                </a:solidFill>
                <a:cs typeface="Arial"/>
              </a:rPr>
              <a:t>1. Risk assessments (S)</a:t>
            </a:r>
            <a:r>
              <a:rPr lang="en-US" sz="1600" dirty="0">
                <a:cs typeface="Arial"/>
              </a:rPr>
              <a:t>​</a:t>
            </a:r>
          </a:p>
          <a:p>
            <a:pPr algn="ctr"/>
            <a:r>
              <a:rPr lang="en-US" sz="1600" dirty="0">
                <a:solidFill>
                  <a:srgbClr val="373635"/>
                </a:solidFill>
                <a:cs typeface="Arial"/>
              </a:rPr>
              <a:t>2. Medication management </a:t>
            </a:r>
            <a:r>
              <a:rPr lang="en-US" sz="1600" b="1" dirty="0">
                <a:solidFill>
                  <a:srgbClr val="373635"/>
                </a:solidFill>
                <a:cs typeface="Arial"/>
              </a:rPr>
              <a:t>(S)</a:t>
            </a:r>
            <a:r>
              <a:rPr lang="en-US" sz="1600" dirty="0">
                <a:cs typeface="Arial"/>
              </a:rPr>
              <a:t>​</a:t>
            </a:r>
          </a:p>
          <a:p>
            <a:pPr algn="ctr"/>
            <a:r>
              <a:rPr lang="en-US" sz="1600" dirty="0">
                <a:solidFill>
                  <a:srgbClr val="373635"/>
                </a:solidFill>
                <a:cs typeface="Arial"/>
              </a:rPr>
              <a:t>3. MCA </a:t>
            </a:r>
            <a:r>
              <a:rPr lang="en-US" sz="1600" b="1" dirty="0">
                <a:solidFill>
                  <a:srgbClr val="373635"/>
                </a:solidFill>
                <a:cs typeface="Arial"/>
              </a:rPr>
              <a:t>(E)</a:t>
            </a:r>
            <a:r>
              <a:rPr lang="en-US" sz="1600" dirty="0">
                <a:cs typeface="Arial"/>
              </a:rPr>
              <a:t>​</a:t>
            </a:r>
          </a:p>
          <a:p>
            <a:pPr algn="ctr"/>
            <a:r>
              <a:rPr lang="en-US" sz="1600" dirty="0">
                <a:solidFill>
                  <a:srgbClr val="373635"/>
                </a:solidFill>
                <a:cs typeface="Arial"/>
              </a:rPr>
              <a:t>4. Care plans </a:t>
            </a:r>
            <a:r>
              <a:rPr lang="en-US" sz="1600" b="1" dirty="0">
                <a:solidFill>
                  <a:srgbClr val="373635"/>
                </a:solidFill>
                <a:cs typeface="Arial"/>
              </a:rPr>
              <a:t>(S+R)</a:t>
            </a:r>
            <a:r>
              <a:rPr lang="en-US" sz="1600" dirty="0">
                <a:cs typeface="Arial"/>
              </a:rPr>
              <a:t>​</a:t>
            </a:r>
          </a:p>
          <a:p>
            <a:pPr algn="ctr"/>
            <a:r>
              <a:rPr lang="en-US" sz="1600" dirty="0">
                <a:solidFill>
                  <a:srgbClr val="373635"/>
                </a:solidFill>
                <a:cs typeface="Arial"/>
              </a:rPr>
              <a:t>5. Recruitment </a:t>
            </a:r>
            <a:r>
              <a:rPr lang="en-US" sz="1600" b="1" dirty="0">
                <a:solidFill>
                  <a:srgbClr val="373635"/>
                </a:solidFill>
                <a:cs typeface="Arial"/>
              </a:rPr>
              <a:t>(S)</a:t>
            </a:r>
            <a:r>
              <a:rPr lang="en-US" sz="1600" dirty="0">
                <a:cs typeface="Arial"/>
              </a:rPr>
              <a:t>​</a:t>
            </a:r>
          </a:p>
          <a:p>
            <a:pPr algn="ctr"/>
            <a:r>
              <a:rPr lang="en-US" sz="1600" dirty="0">
                <a:solidFill>
                  <a:srgbClr val="373635"/>
                </a:solidFill>
                <a:cs typeface="Arial"/>
              </a:rPr>
              <a:t>6. Staffing levels </a:t>
            </a:r>
            <a:r>
              <a:rPr lang="en-US" sz="1600" b="1" dirty="0">
                <a:solidFill>
                  <a:srgbClr val="373635"/>
                </a:solidFill>
                <a:cs typeface="Arial"/>
              </a:rPr>
              <a:t>(S)</a:t>
            </a:r>
            <a:r>
              <a:rPr lang="en-US" sz="1600" dirty="0">
                <a:cs typeface="Arial"/>
              </a:rPr>
              <a:t>​</a:t>
            </a:r>
          </a:p>
          <a:p>
            <a:pPr algn="ctr"/>
            <a:r>
              <a:rPr lang="en-US" sz="1600" dirty="0">
                <a:solidFill>
                  <a:srgbClr val="373635"/>
                </a:solidFill>
                <a:cs typeface="Arial"/>
              </a:rPr>
              <a:t>7. Incident recording </a:t>
            </a:r>
            <a:r>
              <a:rPr lang="en-US" sz="1600" b="1" dirty="0">
                <a:solidFill>
                  <a:srgbClr val="373635"/>
                </a:solidFill>
                <a:cs typeface="Arial"/>
              </a:rPr>
              <a:t>(S)</a:t>
            </a:r>
            <a:r>
              <a:rPr lang="en-US" sz="1600" dirty="0">
                <a:cs typeface="Arial"/>
              </a:rPr>
              <a:t>​</a:t>
            </a:r>
          </a:p>
          <a:p>
            <a:pPr algn="ctr"/>
            <a:r>
              <a:rPr lang="en-US" sz="1600" dirty="0">
                <a:solidFill>
                  <a:srgbClr val="373635"/>
                </a:solidFill>
                <a:cs typeface="Arial"/>
              </a:rPr>
              <a:t>8. Environment </a:t>
            </a:r>
            <a:r>
              <a:rPr lang="en-US" sz="1600" b="1" dirty="0">
                <a:solidFill>
                  <a:srgbClr val="373635"/>
                </a:solidFill>
                <a:cs typeface="Arial"/>
              </a:rPr>
              <a:t>(S)</a:t>
            </a:r>
            <a:r>
              <a:rPr lang="en-US" sz="1600" dirty="0">
                <a:cs typeface="Arial"/>
              </a:rPr>
              <a:t>​</a:t>
            </a:r>
          </a:p>
          <a:p>
            <a:pPr marL="361315" indent="-342900" algn="ctr">
              <a:buFont typeface=""/>
              <a:buAutoNum type="arabicPeriod" startAt="9"/>
            </a:pPr>
            <a:r>
              <a:rPr lang="en-US" sz="1600" dirty="0">
                <a:solidFill>
                  <a:srgbClr val="373635"/>
                </a:solidFill>
                <a:cs typeface="Arial"/>
              </a:rPr>
              <a:t>Safeguarding </a:t>
            </a:r>
            <a:r>
              <a:rPr lang="en-US" sz="1600" b="1" dirty="0">
                <a:solidFill>
                  <a:srgbClr val="373635"/>
                </a:solidFill>
                <a:cs typeface="Arial"/>
              </a:rPr>
              <a:t>(S)</a:t>
            </a:r>
            <a:r>
              <a:rPr lang="en-US" sz="1600" dirty="0">
                <a:cs typeface="Arial"/>
              </a:rPr>
              <a:t>​</a:t>
            </a:r>
          </a:p>
          <a:p>
            <a:pPr algn="ctr"/>
            <a:r>
              <a:rPr lang="en-US" sz="1600" i="1" dirty="0">
                <a:solidFill>
                  <a:srgbClr val="373635"/>
                </a:solidFill>
                <a:cs typeface="Arial"/>
              </a:rPr>
              <a:t>CQC Reports – </a:t>
            </a:r>
            <a:r>
              <a:rPr lang="en-US" sz="1600" dirty="0">
                <a:cs typeface="Arial"/>
              </a:rPr>
              <a:t>​</a:t>
            </a:r>
          </a:p>
          <a:p>
            <a:pPr algn="ctr"/>
            <a:r>
              <a:rPr lang="en-US" sz="1600" i="1" dirty="0">
                <a:solidFill>
                  <a:srgbClr val="373635"/>
                </a:solidFill>
                <a:cs typeface="Arial"/>
              </a:rPr>
              <a:t>June 2023 –</a:t>
            </a:r>
            <a:r>
              <a:rPr lang="en-US" i="1" dirty="0">
                <a:solidFill>
                  <a:srgbClr val="373635"/>
                </a:solidFill>
                <a:cs typeface="Arial"/>
              </a:rPr>
              <a:t> October 2023</a:t>
            </a:r>
          </a:p>
        </p:txBody>
      </p:sp>
      <p:sp>
        <p:nvSpPr>
          <p:cNvPr id="12" name="Text Placeholder 5">
            <a:extLst>
              <a:ext uri="{FF2B5EF4-FFF2-40B4-BE49-F238E27FC236}">
                <a16:creationId xmlns:a16="http://schemas.microsoft.com/office/drawing/2014/main" id="{12858AEF-ADBC-08D9-4A2A-D393BB6B42C5}"/>
              </a:ext>
            </a:extLst>
          </p:cNvPr>
          <p:cNvSpPr txBox="1">
            <a:spLocks/>
          </p:cNvSpPr>
          <p:nvPr/>
        </p:nvSpPr>
        <p:spPr>
          <a:xfrm>
            <a:off x="6512331" y="1575864"/>
            <a:ext cx="2541411" cy="4025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mn-lt"/>
              </a:rPr>
              <a:t>Top 10 areas</a:t>
            </a:r>
            <a:endParaRPr lang="en-US" sz="2000" b="1"/>
          </a:p>
        </p:txBody>
      </p:sp>
      <p:sp>
        <p:nvSpPr>
          <p:cNvPr id="14" name="TextBox 13">
            <a:extLst>
              <a:ext uri="{FF2B5EF4-FFF2-40B4-BE49-F238E27FC236}">
                <a16:creationId xmlns:a16="http://schemas.microsoft.com/office/drawing/2014/main" id="{7409B564-DEBD-899B-593F-971230A5C9AF}"/>
              </a:ext>
            </a:extLst>
          </p:cNvPr>
          <p:cNvSpPr txBox="1"/>
          <p:nvPr/>
        </p:nvSpPr>
        <p:spPr>
          <a:xfrm>
            <a:off x="6366746" y="6487903"/>
            <a:ext cx="6367128" cy="369332"/>
          </a:xfrm>
          <a:prstGeom prst="rect">
            <a:avLst/>
          </a:prstGeom>
          <a:noFill/>
        </p:spPr>
        <p:txBody>
          <a:bodyPr wrap="none" rtlCol="0">
            <a:spAutoFit/>
          </a:bodyPr>
          <a:lstStyle/>
          <a:p>
            <a:r>
              <a:rPr lang="en-GB" b="1" dirty="0">
                <a:solidFill>
                  <a:schemeClr val="accent1"/>
                </a:solidFill>
              </a:rPr>
              <a:t>8 out of 10 areas relate directly with SAFE key question</a:t>
            </a:r>
          </a:p>
        </p:txBody>
      </p:sp>
    </p:spTree>
    <p:extLst>
      <p:ext uri="{BB962C8B-B14F-4D97-AF65-F5344CB8AC3E}">
        <p14:creationId xmlns:p14="http://schemas.microsoft.com/office/powerpoint/2010/main" val="95874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86A7BC43-BCE5-7236-A134-1CD88560826D}"/>
              </a:ext>
            </a:extLst>
          </p:cNvPr>
          <p:cNvSpPr>
            <a:spLocks noGrp="1"/>
          </p:cNvSpPr>
          <p:nvPr>
            <p:ph type="body" orient="vert" sz="quarter" idx="10"/>
          </p:nvPr>
        </p:nvSpPr>
        <p:spPr/>
        <p:txBody>
          <a:bodyPr/>
          <a:lstStyle/>
          <a:p>
            <a:endParaRPr lang="en-US"/>
          </a:p>
        </p:txBody>
      </p:sp>
      <p:sp>
        <p:nvSpPr>
          <p:cNvPr id="3" name="Slide Number Placeholder 2">
            <a:extLst>
              <a:ext uri="{FF2B5EF4-FFF2-40B4-BE49-F238E27FC236}">
                <a16:creationId xmlns:a16="http://schemas.microsoft.com/office/drawing/2014/main" id="{5C87132E-89BC-E8A0-7E68-B0C6FE906040}"/>
              </a:ext>
            </a:extLst>
          </p:cNvPr>
          <p:cNvSpPr>
            <a:spLocks noGrp="1"/>
          </p:cNvSpPr>
          <p:nvPr>
            <p:ph type="sldNum" sz="quarter" idx="12"/>
          </p:nvPr>
        </p:nvSpPr>
        <p:spPr/>
        <p:txBody>
          <a:bodyPr/>
          <a:lstStyle/>
          <a:p>
            <a:fld id="{37F35557-73E6-6D42-8D2B-9B98470A5D9B}" type="slidenum">
              <a:rPr lang="en-US" smtClean="0"/>
              <a:pPr/>
              <a:t>8</a:t>
            </a:fld>
            <a:endParaRPr lang="en-US" dirty="0"/>
          </a:p>
        </p:txBody>
      </p:sp>
      <p:sp>
        <p:nvSpPr>
          <p:cNvPr id="4" name="Text Placeholder 3">
            <a:extLst>
              <a:ext uri="{FF2B5EF4-FFF2-40B4-BE49-F238E27FC236}">
                <a16:creationId xmlns:a16="http://schemas.microsoft.com/office/drawing/2014/main" id="{8C8473C7-DDF1-E429-5E5A-0944B0863C8C}"/>
              </a:ext>
            </a:extLst>
          </p:cNvPr>
          <p:cNvSpPr>
            <a:spLocks noGrp="1"/>
          </p:cNvSpPr>
          <p:nvPr>
            <p:ph type="body" sz="quarter" idx="13"/>
          </p:nvPr>
        </p:nvSpPr>
        <p:spPr>
          <a:xfrm>
            <a:off x="1047391" y="549255"/>
            <a:ext cx="7151961" cy="736926"/>
          </a:xfrm>
        </p:spPr>
        <p:txBody>
          <a:bodyPr vert="horz" lIns="91440" tIns="45720" rIns="91440" bIns="45720" rtlCol="0" anchor="t">
            <a:normAutofit/>
          </a:bodyPr>
          <a:lstStyle/>
          <a:p>
            <a:r>
              <a:rPr lang="en-US" sz="4000" dirty="0">
                <a:solidFill>
                  <a:srgbClr val="373635"/>
                </a:solidFill>
                <a:latin typeface="Avenir Next LT Pro"/>
              </a:rPr>
              <a:t>50 CQC Breaches 2023</a:t>
            </a:r>
            <a:endParaRPr lang="en-US" sz="4000" dirty="0"/>
          </a:p>
        </p:txBody>
      </p:sp>
      <p:sp>
        <p:nvSpPr>
          <p:cNvPr id="7" name="Rectangle: Rounded Corners 6">
            <a:extLst>
              <a:ext uri="{FF2B5EF4-FFF2-40B4-BE49-F238E27FC236}">
                <a16:creationId xmlns:a16="http://schemas.microsoft.com/office/drawing/2014/main" id="{D6D39CD6-AB12-2F64-2FB3-21F6AB4F7352}"/>
              </a:ext>
            </a:extLst>
          </p:cNvPr>
          <p:cNvSpPr/>
          <p:nvPr/>
        </p:nvSpPr>
        <p:spPr>
          <a:xfrm>
            <a:off x="2329958" y="1314428"/>
            <a:ext cx="2858231" cy="4996643"/>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solidFill>
                <a:srgbClr val="373635"/>
              </a:solidFill>
            </a:endParaRPr>
          </a:p>
        </p:txBody>
      </p:sp>
      <p:sp>
        <p:nvSpPr>
          <p:cNvPr id="8" name="Rectangle: Rounded Corners 7">
            <a:extLst>
              <a:ext uri="{FF2B5EF4-FFF2-40B4-BE49-F238E27FC236}">
                <a16:creationId xmlns:a16="http://schemas.microsoft.com/office/drawing/2014/main" id="{227330F5-2A0E-4514-E6EC-ED3A92B6BE44}"/>
              </a:ext>
            </a:extLst>
          </p:cNvPr>
          <p:cNvSpPr/>
          <p:nvPr/>
        </p:nvSpPr>
        <p:spPr>
          <a:xfrm>
            <a:off x="6366498" y="1314429"/>
            <a:ext cx="2858231" cy="499664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solidFill>
                <a:srgbClr val="373635"/>
              </a:solidFill>
            </a:endParaRPr>
          </a:p>
        </p:txBody>
      </p:sp>
      <p:sp>
        <p:nvSpPr>
          <p:cNvPr id="9" name="TextBox 8">
            <a:extLst>
              <a:ext uri="{FF2B5EF4-FFF2-40B4-BE49-F238E27FC236}">
                <a16:creationId xmlns:a16="http://schemas.microsoft.com/office/drawing/2014/main" id="{B65741AC-CDFC-99DE-B21B-788146090963}"/>
              </a:ext>
            </a:extLst>
          </p:cNvPr>
          <p:cNvSpPr txBox="1"/>
          <p:nvPr/>
        </p:nvSpPr>
        <p:spPr>
          <a:xfrm>
            <a:off x="2692678" y="1577453"/>
            <a:ext cx="21397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73635"/>
                </a:solidFill>
              </a:rPr>
              <a:t>Top 10 breaches</a:t>
            </a:r>
            <a:endParaRPr lang="en-US" dirty="0"/>
          </a:p>
        </p:txBody>
      </p:sp>
      <p:sp>
        <p:nvSpPr>
          <p:cNvPr id="6" name="Text Placeholder 4">
            <a:extLst>
              <a:ext uri="{FF2B5EF4-FFF2-40B4-BE49-F238E27FC236}">
                <a16:creationId xmlns:a16="http://schemas.microsoft.com/office/drawing/2014/main" id="{356F5D34-0AC7-1D62-EC03-A15D61C77B89}"/>
              </a:ext>
            </a:extLst>
          </p:cNvPr>
          <p:cNvSpPr txBox="1">
            <a:spLocks/>
          </p:cNvSpPr>
          <p:nvPr/>
        </p:nvSpPr>
        <p:spPr>
          <a:xfrm>
            <a:off x="2437211" y="2167461"/>
            <a:ext cx="2645814" cy="364159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00000"/>
              </a:lnSpc>
              <a:spcBef>
                <a:spcPts val="0"/>
              </a:spcBef>
              <a:buAutoNum type="arabicPeriod"/>
            </a:pPr>
            <a:r>
              <a:rPr lang="en-US" sz="1600" b="1" dirty="0">
                <a:solidFill>
                  <a:srgbClr val="373635"/>
                </a:solidFill>
                <a:latin typeface="+mn-lt"/>
              </a:rPr>
              <a:t>Reg 17 </a:t>
            </a:r>
            <a:r>
              <a:rPr lang="en-US" sz="1600" dirty="0">
                <a:solidFill>
                  <a:srgbClr val="373635"/>
                </a:solidFill>
                <a:latin typeface="+mn-lt"/>
              </a:rPr>
              <a:t>Quality Assurance (36)</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12 </a:t>
            </a:r>
            <a:r>
              <a:rPr lang="en-US" sz="1600" dirty="0">
                <a:solidFill>
                  <a:srgbClr val="373635"/>
                </a:solidFill>
                <a:latin typeface="+mn-lt"/>
              </a:rPr>
              <a:t>Risk Assessments (18)</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12 </a:t>
            </a:r>
            <a:r>
              <a:rPr lang="en-US" sz="1600" dirty="0">
                <a:solidFill>
                  <a:srgbClr val="373635"/>
                </a:solidFill>
                <a:latin typeface="+mn-lt"/>
              </a:rPr>
              <a:t>Medication (5)</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19 </a:t>
            </a:r>
            <a:r>
              <a:rPr lang="en-US" sz="1600" dirty="0">
                <a:solidFill>
                  <a:srgbClr val="373635"/>
                </a:solidFill>
                <a:latin typeface="+mn-lt"/>
              </a:rPr>
              <a:t>Recruitment (5)</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9</a:t>
            </a:r>
            <a:r>
              <a:rPr lang="en-US" sz="1600" dirty="0">
                <a:solidFill>
                  <a:srgbClr val="373635"/>
                </a:solidFill>
                <a:latin typeface="+mn-lt"/>
              </a:rPr>
              <a:t> Person Centered (4)</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18 </a:t>
            </a:r>
            <a:r>
              <a:rPr lang="en-US" sz="1600" dirty="0">
                <a:solidFill>
                  <a:srgbClr val="373635"/>
                </a:solidFill>
                <a:latin typeface="+mn-lt"/>
              </a:rPr>
              <a:t>Staffing levels (4)</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11 </a:t>
            </a:r>
            <a:r>
              <a:rPr lang="en-US" sz="1600" dirty="0">
                <a:solidFill>
                  <a:srgbClr val="373635"/>
                </a:solidFill>
                <a:latin typeface="+mn-lt"/>
              </a:rPr>
              <a:t>Consent (4)</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15 </a:t>
            </a:r>
            <a:r>
              <a:rPr lang="en-US" sz="1600" dirty="0">
                <a:solidFill>
                  <a:srgbClr val="373635"/>
                </a:solidFill>
                <a:latin typeface="+mn-lt"/>
              </a:rPr>
              <a:t>Premises (4)</a:t>
            </a:r>
            <a:endParaRPr lang="en-US" sz="1600"/>
          </a:p>
          <a:p>
            <a:pPr marL="342900" indent="-342900" algn="ctr">
              <a:lnSpc>
                <a:spcPct val="100000"/>
              </a:lnSpc>
              <a:spcBef>
                <a:spcPts val="0"/>
              </a:spcBef>
              <a:buAutoNum type="arabicPeriod"/>
            </a:pPr>
            <a:r>
              <a:rPr lang="en-US" sz="1600" b="1" dirty="0">
                <a:solidFill>
                  <a:srgbClr val="373635"/>
                </a:solidFill>
                <a:latin typeface="+mn-lt"/>
              </a:rPr>
              <a:t>Reg 13 </a:t>
            </a:r>
            <a:r>
              <a:rPr lang="en-US" sz="1600" dirty="0">
                <a:solidFill>
                  <a:srgbClr val="373635"/>
                </a:solidFill>
                <a:latin typeface="+mn-lt"/>
              </a:rPr>
              <a:t>Safeguarding (3)</a:t>
            </a:r>
            <a:endParaRPr lang="en-US" sz="1600">
              <a:solidFill>
                <a:srgbClr val="2B2A28"/>
              </a:solidFill>
              <a:latin typeface="+mn-lt"/>
            </a:endParaRPr>
          </a:p>
          <a:p>
            <a:pPr marL="342900" indent="-342900" algn="ctr">
              <a:lnSpc>
                <a:spcPct val="100000"/>
              </a:lnSpc>
              <a:spcBef>
                <a:spcPts val="0"/>
              </a:spcBef>
              <a:buAutoNum type="arabicPeriod"/>
            </a:pPr>
            <a:r>
              <a:rPr lang="en-US" sz="1600" b="1" dirty="0">
                <a:solidFill>
                  <a:srgbClr val="373635"/>
                </a:solidFill>
                <a:latin typeface="+mn-lt"/>
              </a:rPr>
              <a:t>Reg 18 </a:t>
            </a:r>
            <a:r>
              <a:rPr lang="en-US" sz="1600" dirty="0">
                <a:solidFill>
                  <a:srgbClr val="373635"/>
                </a:solidFill>
                <a:latin typeface="+mn-lt"/>
              </a:rPr>
              <a:t>CQC Nots ( 2)</a:t>
            </a:r>
          </a:p>
          <a:p>
            <a:pPr algn="ctr"/>
            <a:endParaRPr lang="en-US" sz="1800" dirty="0"/>
          </a:p>
          <a:p>
            <a:pPr marL="0" indent="0" algn="ctr">
              <a:buFont typeface="Arial" panose="020B0604020202020204" pitchFamily="34" charset="0"/>
              <a:buNone/>
            </a:pPr>
            <a:endParaRPr lang="en-US" dirty="0">
              <a:latin typeface="+mn-lt"/>
            </a:endParaRPr>
          </a:p>
          <a:p>
            <a:pPr marL="0" indent="0" algn="ctr">
              <a:buFont typeface="Arial" panose="020B0604020202020204" pitchFamily="34" charset="0"/>
              <a:buNone/>
            </a:pPr>
            <a:endParaRPr lang="en-US" dirty="0">
              <a:latin typeface="+mn-lt"/>
            </a:endParaRPr>
          </a:p>
        </p:txBody>
      </p:sp>
      <p:sp>
        <p:nvSpPr>
          <p:cNvPr id="12" name="Text Placeholder 5">
            <a:extLst>
              <a:ext uri="{FF2B5EF4-FFF2-40B4-BE49-F238E27FC236}">
                <a16:creationId xmlns:a16="http://schemas.microsoft.com/office/drawing/2014/main" id="{12858AEF-ADBC-08D9-4A2A-D393BB6B42C5}"/>
              </a:ext>
            </a:extLst>
          </p:cNvPr>
          <p:cNvSpPr txBox="1">
            <a:spLocks/>
          </p:cNvSpPr>
          <p:nvPr/>
        </p:nvSpPr>
        <p:spPr>
          <a:xfrm>
            <a:off x="6512331" y="1575864"/>
            <a:ext cx="2541411" cy="4025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mn-lt"/>
              </a:rPr>
              <a:t>Top 10 areas</a:t>
            </a:r>
            <a:endParaRPr lang="en-US" sz="2000" b="1"/>
          </a:p>
        </p:txBody>
      </p:sp>
      <p:sp>
        <p:nvSpPr>
          <p:cNvPr id="14" name="TextBox 13">
            <a:extLst>
              <a:ext uri="{FF2B5EF4-FFF2-40B4-BE49-F238E27FC236}">
                <a16:creationId xmlns:a16="http://schemas.microsoft.com/office/drawing/2014/main" id="{7409B564-DEBD-899B-593F-971230A5C9AF}"/>
              </a:ext>
            </a:extLst>
          </p:cNvPr>
          <p:cNvSpPr txBox="1"/>
          <p:nvPr/>
        </p:nvSpPr>
        <p:spPr>
          <a:xfrm>
            <a:off x="6912503" y="6487903"/>
            <a:ext cx="5592365" cy="369332"/>
          </a:xfrm>
          <a:prstGeom prst="rect">
            <a:avLst/>
          </a:prstGeom>
          <a:noFill/>
        </p:spPr>
        <p:txBody>
          <a:bodyPr wrap="none" lIns="91440" tIns="45720" rIns="91440" bIns="45720" rtlCol="0" anchor="t">
            <a:spAutoFit/>
          </a:bodyPr>
          <a:lstStyle/>
          <a:p>
            <a:r>
              <a:rPr lang="en-GB" b="1" dirty="0">
                <a:solidFill>
                  <a:schemeClr val="accent1"/>
                </a:solidFill>
              </a:rPr>
              <a:t>Over 70% of reports had a Regulation 17 breach</a:t>
            </a:r>
            <a:endParaRPr lang="en-US" dirty="0"/>
          </a:p>
        </p:txBody>
      </p:sp>
      <p:sp>
        <p:nvSpPr>
          <p:cNvPr id="5" name="Text Placeholder 4">
            <a:extLst>
              <a:ext uri="{FF2B5EF4-FFF2-40B4-BE49-F238E27FC236}">
                <a16:creationId xmlns:a16="http://schemas.microsoft.com/office/drawing/2014/main" id="{AE2A149C-CA99-3752-CA62-65CB8D2A5FEB}"/>
              </a:ext>
            </a:extLst>
          </p:cNvPr>
          <p:cNvSpPr txBox="1">
            <a:spLocks/>
          </p:cNvSpPr>
          <p:nvPr/>
        </p:nvSpPr>
        <p:spPr>
          <a:xfrm>
            <a:off x="6494345" y="2167461"/>
            <a:ext cx="2584031" cy="4135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00000"/>
              </a:lnSpc>
              <a:buAutoNum type="arabicPeriod"/>
            </a:pPr>
            <a:r>
              <a:rPr lang="en-US" sz="1600" dirty="0">
                <a:solidFill>
                  <a:srgbClr val="373635"/>
                </a:solidFill>
                <a:latin typeface="+mn-lt"/>
              </a:rPr>
              <a:t>Quality Assurance (WL)</a:t>
            </a:r>
            <a:endParaRPr lang="en-US"/>
          </a:p>
          <a:p>
            <a:pPr marL="342900" indent="-342900" algn="ctr">
              <a:lnSpc>
                <a:spcPct val="100000"/>
              </a:lnSpc>
              <a:spcBef>
                <a:spcPts val="0"/>
              </a:spcBef>
              <a:buAutoNum type="arabicPeriod"/>
            </a:pPr>
            <a:r>
              <a:rPr lang="en-US" sz="1600" dirty="0">
                <a:solidFill>
                  <a:srgbClr val="373635"/>
                </a:solidFill>
                <a:latin typeface="+mn-lt"/>
              </a:rPr>
              <a:t> Risk assessments (S)</a:t>
            </a:r>
          </a:p>
          <a:p>
            <a:pPr marL="342900" indent="-342900" algn="ctr">
              <a:lnSpc>
                <a:spcPct val="100000"/>
              </a:lnSpc>
              <a:spcBef>
                <a:spcPts val="0"/>
              </a:spcBef>
              <a:buAutoNum type="arabicPeriod"/>
            </a:pPr>
            <a:r>
              <a:rPr lang="en-US" sz="1600" dirty="0">
                <a:solidFill>
                  <a:srgbClr val="373635"/>
                </a:solidFill>
                <a:latin typeface="+mn-lt"/>
              </a:rPr>
              <a:t>Medication management (S)</a:t>
            </a:r>
          </a:p>
          <a:p>
            <a:pPr marL="342900" indent="-342900" algn="ctr">
              <a:lnSpc>
                <a:spcPct val="100000"/>
              </a:lnSpc>
              <a:spcBef>
                <a:spcPts val="0"/>
              </a:spcBef>
              <a:buAutoNum type="arabicPeriod"/>
            </a:pPr>
            <a:r>
              <a:rPr lang="en-US" sz="1600" dirty="0">
                <a:solidFill>
                  <a:srgbClr val="373635"/>
                </a:solidFill>
                <a:latin typeface="+mn-lt"/>
              </a:rPr>
              <a:t>MCA (E)</a:t>
            </a:r>
          </a:p>
          <a:p>
            <a:pPr marL="342900" indent="-342900" algn="ctr">
              <a:lnSpc>
                <a:spcPct val="100000"/>
              </a:lnSpc>
              <a:spcBef>
                <a:spcPts val="0"/>
              </a:spcBef>
              <a:buAutoNum type="arabicPeriod"/>
            </a:pPr>
            <a:r>
              <a:rPr lang="en-US" sz="1600" dirty="0">
                <a:solidFill>
                  <a:srgbClr val="373635"/>
                </a:solidFill>
                <a:latin typeface="+mn-lt"/>
              </a:rPr>
              <a:t>Care plans (S+R)</a:t>
            </a:r>
          </a:p>
          <a:p>
            <a:pPr marL="342900" indent="-342900" algn="ctr">
              <a:lnSpc>
                <a:spcPct val="100000"/>
              </a:lnSpc>
              <a:spcBef>
                <a:spcPts val="0"/>
              </a:spcBef>
              <a:buAutoNum type="arabicPeriod"/>
            </a:pPr>
            <a:r>
              <a:rPr lang="en-US" sz="1600" dirty="0">
                <a:solidFill>
                  <a:srgbClr val="373635"/>
                </a:solidFill>
                <a:latin typeface="+mn-lt"/>
              </a:rPr>
              <a:t>Recruitment (S)</a:t>
            </a:r>
          </a:p>
          <a:p>
            <a:pPr marL="342900" indent="-342900" algn="ctr">
              <a:lnSpc>
                <a:spcPct val="100000"/>
              </a:lnSpc>
              <a:spcBef>
                <a:spcPts val="0"/>
              </a:spcBef>
              <a:buAutoNum type="arabicPeriod"/>
            </a:pPr>
            <a:r>
              <a:rPr lang="en-US" sz="1600" dirty="0">
                <a:solidFill>
                  <a:srgbClr val="373635"/>
                </a:solidFill>
                <a:latin typeface="+mn-lt"/>
              </a:rPr>
              <a:t>Staffing levels (S)</a:t>
            </a:r>
          </a:p>
          <a:p>
            <a:pPr marL="342900" indent="-342900" algn="ctr">
              <a:lnSpc>
                <a:spcPct val="100000"/>
              </a:lnSpc>
              <a:spcBef>
                <a:spcPts val="0"/>
              </a:spcBef>
              <a:buAutoNum type="arabicPeriod"/>
            </a:pPr>
            <a:r>
              <a:rPr lang="en-US" sz="1600" dirty="0">
                <a:solidFill>
                  <a:srgbClr val="373635"/>
                </a:solidFill>
                <a:latin typeface="+mn-lt"/>
              </a:rPr>
              <a:t>Incident recording (S)</a:t>
            </a:r>
          </a:p>
          <a:p>
            <a:pPr marL="342900" indent="-342900" algn="ctr">
              <a:lnSpc>
                <a:spcPct val="100000"/>
              </a:lnSpc>
              <a:spcBef>
                <a:spcPts val="0"/>
              </a:spcBef>
              <a:buAutoNum type="arabicPeriod"/>
            </a:pPr>
            <a:r>
              <a:rPr lang="en-US" sz="1600" dirty="0">
                <a:solidFill>
                  <a:srgbClr val="373635"/>
                </a:solidFill>
                <a:latin typeface="+mn-lt"/>
              </a:rPr>
              <a:t>Environment (S)</a:t>
            </a:r>
            <a:endParaRPr lang="en-US" sz="1600" dirty="0">
              <a:solidFill>
                <a:srgbClr val="373635"/>
              </a:solidFill>
            </a:endParaRPr>
          </a:p>
          <a:p>
            <a:pPr marL="342900" indent="-342900" algn="ctr">
              <a:lnSpc>
                <a:spcPct val="100000"/>
              </a:lnSpc>
              <a:spcBef>
                <a:spcPts val="0"/>
              </a:spcBef>
              <a:buAutoNum type="arabicPeriod"/>
            </a:pPr>
            <a:r>
              <a:rPr lang="en-US" sz="1600" dirty="0">
                <a:solidFill>
                  <a:srgbClr val="373635"/>
                </a:solidFill>
                <a:latin typeface="+mn-lt"/>
              </a:rPr>
              <a:t>Safeguarding (S)</a:t>
            </a:r>
            <a:endParaRPr lang="en-US" dirty="0"/>
          </a:p>
          <a:p>
            <a:pPr algn="ctr"/>
            <a:endParaRPr lang="en-US" sz="1800" dirty="0"/>
          </a:p>
          <a:p>
            <a:pPr marL="0" indent="0" algn="ctr">
              <a:buFont typeface="Arial" panose="020B0604020202020204" pitchFamily="34" charset="0"/>
              <a:buNone/>
            </a:pPr>
            <a:endParaRPr lang="en-US" dirty="0">
              <a:latin typeface="+mn-lt"/>
            </a:endParaRPr>
          </a:p>
          <a:p>
            <a:pPr marL="0" indent="0" algn="ctr">
              <a:buFont typeface="Arial" panose="020B0604020202020204" pitchFamily="34" charset="0"/>
              <a:buNone/>
            </a:pPr>
            <a:endParaRPr lang="en-US" dirty="0">
              <a:latin typeface="+mn-lt"/>
            </a:endParaRPr>
          </a:p>
        </p:txBody>
      </p:sp>
    </p:spTree>
    <p:extLst>
      <p:ext uri="{BB962C8B-B14F-4D97-AF65-F5344CB8AC3E}">
        <p14:creationId xmlns:p14="http://schemas.microsoft.com/office/powerpoint/2010/main" val="78071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86A7BC43-BCE5-7236-A134-1CD88560826D}"/>
              </a:ext>
            </a:extLst>
          </p:cNvPr>
          <p:cNvSpPr>
            <a:spLocks noGrp="1"/>
          </p:cNvSpPr>
          <p:nvPr>
            <p:ph type="body" orient="vert" sz="quarter" idx="10"/>
          </p:nvPr>
        </p:nvSpPr>
        <p:spPr/>
        <p:txBody>
          <a:bodyPr/>
          <a:lstStyle/>
          <a:p>
            <a:endParaRPr lang="en-US"/>
          </a:p>
        </p:txBody>
      </p:sp>
      <p:sp>
        <p:nvSpPr>
          <p:cNvPr id="3" name="Slide Number Placeholder 2">
            <a:extLst>
              <a:ext uri="{FF2B5EF4-FFF2-40B4-BE49-F238E27FC236}">
                <a16:creationId xmlns:a16="http://schemas.microsoft.com/office/drawing/2014/main" id="{5C87132E-89BC-E8A0-7E68-B0C6FE906040}"/>
              </a:ext>
            </a:extLst>
          </p:cNvPr>
          <p:cNvSpPr>
            <a:spLocks noGrp="1"/>
          </p:cNvSpPr>
          <p:nvPr>
            <p:ph type="sldNum" sz="quarter" idx="12"/>
          </p:nvPr>
        </p:nvSpPr>
        <p:spPr/>
        <p:txBody>
          <a:bodyPr/>
          <a:lstStyle/>
          <a:p>
            <a:fld id="{37F35557-73E6-6D42-8D2B-9B98470A5D9B}" type="slidenum">
              <a:rPr lang="en-US" smtClean="0"/>
              <a:pPr/>
              <a:t>9</a:t>
            </a:fld>
            <a:endParaRPr lang="en-US" dirty="0"/>
          </a:p>
        </p:txBody>
      </p:sp>
      <p:sp>
        <p:nvSpPr>
          <p:cNvPr id="4" name="Text Placeholder 3">
            <a:extLst>
              <a:ext uri="{FF2B5EF4-FFF2-40B4-BE49-F238E27FC236}">
                <a16:creationId xmlns:a16="http://schemas.microsoft.com/office/drawing/2014/main" id="{8C8473C7-DDF1-E429-5E5A-0944B0863C8C}"/>
              </a:ext>
            </a:extLst>
          </p:cNvPr>
          <p:cNvSpPr>
            <a:spLocks noGrp="1"/>
          </p:cNvSpPr>
          <p:nvPr>
            <p:ph type="body" sz="quarter" idx="13"/>
          </p:nvPr>
        </p:nvSpPr>
        <p:spPr>
          <a:xfrm>
            <a:off x="1047391" y="549255"/>
            <a:ext cx="7151961" cy="736926"/>
          </a:xfrm>
        </p:spPr>
        <p:txBody>
          <a:bodyPr vert="horz" lIns="91440" tIns="45720" rIns="91440" bIns="45720" rtlCol="0" anchor="t">
            <a:normAutofit/>
          </a:bodyPr>
          <a:lstStyle/>
          <a:p>
            <a:r>
              <a:rPr lang="en-US" sz="4000" dirty="0">
                <a:solidFill>
                  <a:srgbClr val="373635"/>
                </a:solidFill>
                <a:latin typeface="Avenir Next LT Pro"/>
              </a:rPr>
              <a:t>50 CQC Breaches 2024</a:t>
            </a:r>
            <a:endParaRPr lang="en-US" sz="4000" dirty="0"/>
          </a:p>
        </p:txBody>
      </p:sp>
      <p:sp>
        <p:nvSpPr>
          <p:cNvPr id="7" name="Rectangle: Rounded Corners 6">
            <a:extLst>
              <a:ext uri="{FF2B5EF4-FFF2-40B4-BE49-F238E27FC236}">
                <a16:creationId xmlns:a16="http://schemas.microsoft.com/office/drawing/2014/main" id="{D6D39CD6-AB12-2F64-2FB3-21F6AB4F7352}"/>
              </a:ext>
            </a:extLst>
          </p:cNvPr>
          <p:cNvSpPr/>
          <p:nvPr/>
        </p:nvSpPr>
        <p:spPr>
          <a:xfrm>
            <a:off x="2329958" y="1314428"/>
            <a:ext cx="2858231" cy="4996643"/>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solidFill>
                <a:srgbClr val="373635"/>
              </a:solidFill>
            </a:endParaRPr>
          </a:p>
        </p:txBody>
      </p:sp>
      <p:sp>
        <p:nvSpPr>
          <p:cNvPr id="8" name="Rectangle: Rounded Corners 7">
            <a:extLst>
              <a:ext uri="{FF2B5EF4-FFF2-40B4-BE49-F238E27FC236}">
                <a16:creationId xmlns:a16="http://schemas.microsoft.com/office/drawing/2014/main" id="{227330F5-2A0E-4514-E6EC-ED3A92B6BE44}"/>
              </a:ext>
            </a:extLst>
          </p:cNvPr>
          <p:cNvSpPr/>
          <p:nvPr/>
        </p:nvSpPr>
        <p:spPr>
          <a:xfrm>
            <a:off x="6366498" y="1314429"/>
            <a:ext cx="2858231" cy="4996640"/>
          </a:xfrm>
          <a:prstGeom prst="roundRect">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4000" b="1" dirty="0">
              <a:solidFill>
                <a:srgbClr val="373635"/>
              </a:solidFill>
            </a:endParaRPr>
          </a:p>
        </p:txBody>
      </p:sp>
      <p:sp>
        <p:nvSpPr>
          <p:cNvPr id="9" name="TextBox 8">
            <a:extLst>
              <a:ext uri="{FF2B5EF4-FFF2-40B4-BE49-F238E27FC236}">
                <a16:creationId xmlns:a16="http://schemas.microsoft.com/office/drawing/2014/main" id="{B65741AC-CDFC-99DE-B21B-788146090963}"/>
              </a:ext>
            </a:extLst>
          </p:cNvPr>
          <p:cNvSpPr txBox="1"/>
          <p:nvPr/>
        </p:nvSpPr>
        <p:spPr>
          <a:xfrm>
            <a:off x="2692678" y="1577453"/>
            <a:ext cx="2139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373635"/>
                </a:solidFill>
              </a:rPr>
              <a:t>Top 6 breaches</a:t>
            </a:r>
            <a:endParaRPr lang="en-US" dirty="0"/>
          </a:p>
        </p:txBody>
      </p:sp>
      <p:sp>
        <p:nvSpPr>
          <p:cNvPr id="6" name="Text Placeholder 4">
            <a:extLst>
              <a:ext uri="{FF2B5EF4-FFF2-40B4-BE49-F238E27FC236}">
                <a16:creationId xmlns:a16="http://schemas.microsoft.com/office/drawing/2014/main" id="{356F5D34-0AC7-1D62-EC03-A15D61C77B89}"/>
              </a:ext>
            </a:extLst>
          </p:cNvPr>
          <p:cNvSpPr txBox="1">
            <a:spLocks/>
          </p:cNvSpPr>
          <p:nvPr/>
        </p:nvSpPr>
        <p:spPr>
          <a:xfrm>
            <a:off x="2387244" y="2167461"/>
            <a:ext cx="2720764" cy="394139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ctr">
              <a:lnSpc>
                <a:spcPct val="100000"/>
              </a:lnSpc>
              <a:buAutoNum type="arabicPeriod"/>
            </a:pPr>
            <a:r>
              <a:rPr lang="en-US" sz="1600" dirty="0">
                <a:solidFill>
                  <a:srgbClr val="373635"/>
                </a:solidFill>
                <a:latin typeface="+mn-lt"/>
              </a:rPr>
              <a:t>Reg 17 Quality Assurance (40)</a:t>
            </a:r>
            <a:endParaRPr lang="en-US" dirty="0"/>
          </a:p>
          <a:p>
            <a:pPr marL="342900" indent="-342900" algn="ctr">
              <a:lnSpc>
                <a:spcPct val="100000"/>
              </a:lnSpc>
              <a:spcBef>
                <a:spcPts val="0"/>
              </a:spcBef>
              <a:buAutoNum type="arabicPeriod"/>
            </a:pPr>
            <a:endParaRPr lang="en-US" sz="1600" dirty="0">
              <a:solidFill>
                <a:srgbClr val="373635"/>
              </a:solidFill>
              <a:latin typeface="+mn-lt"/>
            </a:endParaRPr>
          </a:p>
          <a:p>
            <a:pPr marL="342900" indent="-342900" algn="ctr">
              <a:lnSpc>
                <a:spcPct val="100000"/>
              </a:lnSpc>
              <a:spcBef>
                <a:spcPts val="0"/>
              </a:spcBef>
              <a:buAutoNum type="arabicPeriod"/>
            </a:pPr>
            <a:r>
              <a:rPr lang="en-US" sz="1600" dirty="0">
                <a:solidFill>
                  <a:srgbClr val="373635"/>
                </a:solidFill>
                <a:latin typeface="+mn-lt"/>
              </a:rPr>
              <a:t>Reg 12 Risk Assessments (27)</a:t>
            </a:r>
          </a:p>
          <a:p>
            <a:pPr marL="342900" indent="-342900" algn="ctr">
              <a:lnSpc>
                <a:spcPct val="100000"/>
              </a:lnSpc>
              <a:spcBef>
                <a:spcPts val="0"/>
              </a:spcBef>
              <a:buAutoNum type="arabicPeriod"/>
            </a:pPr>
            <a:endParaRPr lang="en-US" sz="1600" dirty="0">
              <a:solidFill>
                <a:srgbClr val="373635"/>
              </a:solidFill>
              <a:latin typeface="+mn-lt"/>
            </a:endParaRPr>
          </a:p>
          <a:p>
            <a:pPr marL="342900" indent="-342900" algn="ctr">
              <a:lnSpc>
                <a:spcPct val="100000"/>
              </a:lnSpc>
              <a:spcBef>
                <a:spcPts val="0"/>
              </a:spcBef>
              <a:buAutoNum type="arabicPeriod"/>
            </a:pPr>
            <a:r>
              <a:rPr lang="en-US" sz="1600" dirty="0">
                <a:solidFill>
                  <a:srgbClr val="373635"/>
                </a:solidFill>
                <a:latin typeface="+mn-lt"/>
              </a:rPr>
              <a:t>Reg 12 Medication (13)</a:t>
            </a:r>
          </a:p>
          <a:p>
            <a:pPr marL="342900" indent="-342900" algn="ctr">
              <a:lnSpc>
                <a:spcPct val="100000"/>
              </a:lnSpc>
              <a:spcBef>
                <a:spcPts val="0"/>
              </a:spcBef>
              <a:buAutoNum type="arabicPeriod"/>
            </a:pPr>
            <a:endParaRPr lang="en-US" sz="1600" dirty="0">
              <a:solidFill>
                <a:srgbClr val="373635"/>
              </a:solidFill>
              <a:latin typeface="+mn-lt"/>
            </a:endParaRPr>
          </a:p>
          <a:p>
            <a:pPr marL="342900" indent="-342900" algn="ctr">
              <a:lnSpc>
                <a:spcPct val="100000"/>
              </a:lnSpc>
              <a:spcBef>
                <a:spcPts val="0"/>
              </a:spcBef>
              <a:buAutoNum type="arabicPeriod"/>
            </a:pPr>
            <a:r>
              <a:rPr lang="en-US" sz="1600" dirty="0">
                <a:solidFill>
                  <a:srgbClr val="373635"/>
                </a:solidFill>
                <a:latin typeface="+mn-lt"/>
              </a:rPr>
              <a:t>Reg 18 Staffing (10)</a:t>
            </a:r>
            <a:endParaRPr lang="en-US" dirty="0"/>
          </a:p>
          <a:p>
            <a:pPr marL="342900" indent="-342900" algn="ctr">
              <a:lnSpc>
                <a:spcPct val="100000"/>
              </a:lnSpc>
              <a:spcBef>
                <a:spcPts val="0"/>
              </a:spcBef>
              <a:buAutoNum type="arabicPeriod"/>
            </a:pPr>
            <a:endParaRPr lang="en-US" sz="1600" dirty="0">
              <a:solidFill>
                <a:srgbClr val="373635"/>
              </a:solidFill>
              <a:latin typeface="+mn-lt"/>
            </a:endParaRPr>
          </a:p>
          <a:p>
            <a:pPr marL="342900" indent="-342900" algn="ctr">
              <a:lnSpc>
                <a:spcPct val="100000"/>
              </a:lnSpc>
              <a:spcBef>
                <a:spcPts val="0"/>
              </a:spcBef>
              <a:buAutoNum type="arabicPeriod"/>
            </a:pPr>
            <a:r>
              <a:rPr lang="en-US" sz="1600" dirty="0">
                <a:solidFill>
                  <a:srgbClr val="373635"/>
                </a:solidFill>
                <a:latin typeface="+mn-lt"/>
              </a:rPr>
              <a:t>Reg 19 Recruitment (9)</a:t>
            </a:r>
            <a:endParaRPr lang="en-US" sz="1600" dirty="0">
              <a:solidFill>
                <a:srgbClr val="373635"/>
              </a:solidFill>
            </a:endParaRPr>
          </a:p>
          <a:p>
            <a:pPr marL="342900" indent="-342900" algn="ctr">
              <a:lnSpc>
                <a:spcPct val="100000"/>
              </a:lnSpc>
              <a:spcBef>
                <a:spcPts val="0"/>
              </a:spcBef>
              <a:buAutoNum type="arabicPeriod"/>
            </a:pPr>
            <a:endParaRPr lang="en-US" sz="1600" dirty="0">
              <a:solidFill>
                <a:srgbClr val="373635"/>
              </a:solidFill>
              <a:latin typeface="+mn-lt"/>
            </a:endParaRPr>
          </a:p>
          <a:p>
            <a:pPr marL="342900" indent="-342900" algn="ctr">
              <a:lnSpc>
                <a:spcPct val="100000"/>
              </a:lnSpc>
              <a:spcBef>
                <a:spcPts val="0"/>
              </a:spcBef>
              <a:buAutoNum type="arabicPeriod"/>
            </a:pPr>
            <a:r>
              <a:rPr lang="en-US" sz="1600" dirty="0">
                <a:solidFill>
                  <a:srgbClr val="373635"/>
                </a:solidFill>
                <a:latin typeface="+mn-lt"/>
              </a:rPr>
              <a:t>Reg 13 Safeguarding (6)</a:t>
            </a:r>
            <a:endParaRPr lang="en-US" dirty="0"/>
          </a:p>
          <a:p>
            <a:pPr algn="ctr">
              <a:buAutoNum type="arabicPeriod"/>
            </a:pPr>
            <a:endParaRPr lang="en-US" sz="1800" dirty="0"/>
          </a:p>
          <a:p>
            <a:pPr marL="0" indent="0" algn="ctr">
              <a:buFont typeface="Arial" panose="020B0604020202020204" pitchFamily="34" charset="0"/>
              <a:buNone/>
            </a:pPr>
            <a:endParaRPr lang="en-US" dirty="0">
              <a:latin typeface="+mn-lt"/>
            </a:endParaRPr>
          </a:p>
          <a:p>
            <a:pPr marL="0" indent="0" algn="ctr">
              <a:buFont typeface="Arial" panose="020B0604020202020204" pitchFamily="34" charset="0"/>
              <a:buNone/>
            </a:pPr>
            <a:endParaRPr lang="en-US" dirty="0">
              <a:latin typeface="+mn-lt"/>
            </a:endParaRPr>
          </a:p>
        </p:txBody>
      </p:sp>
      <p:sp>
        <p:nvSpPr>
          <p:cNvPr id="12" name="Text Placeholder 5">
            <a:extLst>
              <a:ext uri="{FF2B5EF4-FFF2-40B4-BE49-F238E27FC236}">
                <a16:creationId xmlns:a16="http://schemas.microsoft.com/office/drawing/2014/main" id="{12858AEF-ADBC-08D9-4A2A-D393BB6B42C5}"/>
              </a:ext>
            </a:extLst>
          </p:cNvPr>
          <p:cNvSpPr txBox="1">
            <a:spLocks/>
          </p:cNvSpPr>
          <p:nvPr/>
        </p:nvSpPr>
        <p:spPr>
          <a:xfrm>
            <a:off x="6512331" y="1575864"/>
            <a:ext cx="2541411" cy="4025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2B2A28"/>
                </a:solidFill>
                <a:latin typeface="+mn-lt"/>
              </a:rPr>
              <a:t>Top 5 areas</a:t>
            </a:r>
            <a:endParaRPr lang="en-US" dirty="0"/>
          </a:p>
        </p:txBody>
      </p:sp>
      <p:sp>
        <p:nvSpPr>
          <p:cNvPr id="14" name="TextBox 13">
            <a:extLst>
              <a:ext uri="{FF2B5EF4-FFF2-40B4-BE49-F238E27FC236}">
                <a16:creationId xmlns:a16="http://schemas.microsoft.com/office/drawing/2014/main" id="{7409B564-DEBD-899B-593F-971230A5C9AF}"/>
              </a:ext>
            </a:extLst>
          </p:cNvPr>
          <p:cNvSpPr txBox="1"/>
          <p:nvPr/>
        </p:nvSpPr>
        <p:spPr>
          <a:xfrm>
            <a:off x="6912503" y="6487903"/>
            <a:ext cx="5789534" cy="369332"/>
          </a:xfrm>
          <a:prstGeom prst="rect">
            <a:avLst/>
          </a:prstGeom>
          <a:noFill/>
        </p:spPr>
        <p:txBody>
          <a:bodyPr wrap="none" lIns="91440" tIns="45720" rIns="91440" bIns="45720" rtlCol="0" anchor="t">
            <a:spAutoFit/>
          </a:bodyPr>
          <a:lstStyle/>
          <a:p>
            <a:r>
              <a:rPr lang="en-GB" b="1" dirty="0">
                <a:solidFill>
                  <a:schemeClr val="accent1"/>
                </a:solidFill>
              </a:rPr>
              <a:t>Over 80% of reports had a Regulation 17 breach</a:t>
            </a:r>
            <a:endParaRPr lang="en-US" dirty="0">
              <a:solidFill>
                <a:schemeClr val="accent1"/>
              </a:solidFill>
            </a:endParaRPr>
          </a:p>
        </p:txBody>
      </p:sp>
      <p:sp>
        <p:nvSpPr>
          <p:cNvPr id="5" name="Text Placeholder 4">
            <a:extLst>
              <a:ext uri="{FF2B5EF4-FFF2-40B4-BE49-F238E27FC236}">
                <a16:creationId xmlns:a16="http://schemas.microsoft.com/office/drawing/2014/main" id="{AE2A149C-CA99-3752-CA62-65CB8D2A5FEB}"/>
              </a:ext>
            </a:extLst>
          </p:cNvPr>
          <p:cNvSpPr txBox="1">
            <a:spLocks/>
          </p:cNvSpPr>
          <p:nvPr/>
        </p:nvSpPr>
        <p:spPr>
          <a:xfrm>
            <a:off x="6494345" y="2167461"/>
            <a:ext cx="2584031" cy="413586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indent="-342900" algn="ctr">
              <a:lnSpc>
                <a:spcPct val="100000"/>
              </a:lnSpc>
              <a:spcBef>
                <a:spcPts val="0"/>
              </a:spcBef>
              <a:spcAft>
                <a:spcPts val="600"/>
              </a:spcAft>
              <a:buAutoNum type="arabicPeriod"/>
            </a:pPr>
            <a:r>
              <a:rPr lang="en-US" sz="1600" dirty="0">
                <a:solidFill>
                  <a:srgbClr val="373635"/>
                </a:solidFill>
                <a:latin typeface="Avenir Next LT Pro"/>
              </a:rPr>
              <a:t>Quality Assurance </a:t>
            </a:r>
            <a:r>
              <a:rPr lang="en-US" sz="1600" b="1" dirty="0">
                <a:solidFill>
                  <a:srgbClr val="373635"/>
                </a:solidFill>
                <a:latin typeface="Avenir Next LT Pro"/>
              </a:rPr>
              <a:t>(WL)</a:t>
            </a:r>
            <a:endParaRPr lang="en-US" sz="1600" dirty="0">
              <a:solidFill>
                <a:srgbClr val="2B2A28"/>
              </a:solidFill>
              <a:latin typeface="Avenir Next LT Pro"/>
            </a:endParaRPr>
          </a:p>
          <a:p>
            <a:pPr marL="361950" indent="-342900" algn="ctr">
              <a:lnSpc>
                <a:spcPct val="100000"/>
              </a:lnSpc>
              <a:spcBef>
                <a:spcPts val="0"/>
              </a:spcBef>
              <a:spcAft>
                <a:spcPts val="600"/>
              </a:spcAft>
              <a:buAutoNum type="arabicPeriod"/>
            </a:pPr>
            <a:endParaRPr lang="en-US" sz="1600" b="1" dirty="0">
              <a:solidFill>
                <a:srgbClr val="373635"/>
              </a:solidFill>
              <a:latin typeface="Avenir Next LT Pro"/>
            </a:endParaRPr>
          </a:p>
          <a:p>
            <a:pPr marL="18415" indent="0" algn="ctr">
              <a:lnSpc>
                <a:spcPct val="100000"/>
              </a:lnSpc>
              <a:spcBef>
                <a:spcPts val="0"/>
              </a:spcBef>
              <a:spcAft>
                <a:spcPts val="600"/>
              </a:spcAft>
              <a:buNone/>
            </a:pPr>
            <a:r>
              <a:rPr lang="en-US" sz="1600" dirty="0">
                <a:solidFill>
                  <a:srgbClr val="373635"/>
                </a:solidFill>
                <a:latin typeface="Avenir Next LT Pro"/>
              </a:rPr>
              <a:t>2. Risk assessments </a:t>
            </a:r>
            <a:r>
              <a:rPr lang="en-US" sz="1600" b="1" dirty="0">
                <a:solidFill>
                  <a:srgbClr val="373635"/>
                </a:solidFill>
                <a:latin typeface="Avenir Next LT Pro"/>
              </a:rPr>
              <a:t>(S)</a:t>
            </a:r>
            <a:endParaRPr lang="en-US" sz="1600" dirty="0">
              <a:solidFill>
                <a:srgbClr val="2B2A28"/>
              </a:solidFill>
              <a:latin typeface="Avenir Next LT Pro"/>
            </a:endParaRPr>
          </a:p>
          <a:p>
            <a:pPr marL="18415" indent="0" algn="ctr">
              <a:lnSpc>
                <a:spcPct val="100000"/>
              </a:lnSpc>
              <a:spcBef>
                <a:spcPts val="0"/>
              </a:spcBef>
              <a:spcAft>
                <a:spcPts val="600"/>
              </a:spcAft>
              <a:buNone/>
            </a:pPr>
            <a:endParaRPr lang="en-US" sz="1600" b="1" dirty="0">
              <a:solidFill>
                <a:srgbClr val="373635"/>
              </a:solidFill>
              <a:latin typeface="Avenir Next LT Pro"/>
            </a:endParaRPr>
          </a:p>
          <a:p>
            <a:pPr marL="18415" indent="0" algn="ctr">
              <a:lnSpc>
                <a:spcPct val="100000"/>
              </a:lnSpc>
              <a:spcBef>
                <a:spcPts val="0"/>
              </a:spcBef>
              <a:spcAft>
                <a:spcPts val="600"/>
              </a:spcAft>
              <a:buNone/>
            </a:pPr>
            <a:r>
              <a:rPr lang="en-US" sz="1600" dirty="0">
                <a:solidFill>
                  <a:srgbClr val="373635"/>
                </a:solidFill>
                <a:latin typeface="Avenir Next LT Pro"/>
              </a:rPr>
              <a:t>3. Medication management </a:t>
            </a:r>
            <a:r>
              <a:rPr lang="en-US" sz="1600" b="1" dirty="0">
                <a:solidFill>
                  <a:srgbClr val="373635"/>
                </a:solidFill>
                <a:latin typeface="Avenir Next LT Pro"/>
              </a:rPr>
              <a:t>(S)</a:t>
            </a:r>
            <a:endParaRPr lang="en-US" sz="1600" dirty="0">
              <a:solidFill>
                <a:srgbClr val="2B2A28"/>
              </a:solidFill>
              <a:latin typeface="Avenir Next LT Pro"/>
            </a:endParaRPr>
          </a:p>
          <a:p>
            <a:pPr marL="18415" indent="0" algn="ctr">
              <a:lnSpc>
                <a:spcPct val="100000"/>
              </a:lnSpc>
              <a:spcBef>
                <a:spcPts val="0"/>
              </a:spcBef>
              <a:spcAft>
                <a:spcPts val="600"/>
              </a:spcAft>
              <a:buNone/>
            </a:pPr>
            <a:endParaRPr lang="en-US" sz="1600" b="1" dirty="0">
              <a:solidFill>
                <a:srgbClr val="373635"/>
              </a:solidFill>
              <a:latin typeface="Avenir Next LT Pro"/>
            </a:endParaRPr>
          </a:p>
          <a:p>
            <a:pPr marL="18415" indent="0" algn="ctr">
              <a:lnSpc>
                <a:spcPct val="100000"/>
              </a:lnSpc>
              <a:spcBef>
                <a:spcPts val="0"/>
              </a:spcBef>
              <a:spcAft>
                <a:spcPts val="600"/>
              </a:spcAft>
              <a:buNone/>
            </a:pPr>
            <a:r>
              <a:rPr lang="en-US" sz="1600" dirty="0">
                <a:solidFill>
                  <a:srgbClr val="373635"/>
                </a:solidFill>
                <a:latin typeface="Avenir Next LT Pro"/>
              </a:rPr>
              <a:t>4. Recruitment </a:t>
            </a:r>
            <a:r>
              <a:rPr lang="en-US" sz="1600" b="1" dirty="0">
                <a:solidFill>
                  <a:srgbClr val="373635"/>
                </a:solidFill>
                <a:latin typeface="Avenir Next LT Pro"/>
              </a:rPr>
              <a:t>(S)</a:t>
            </a:r>
            <a:endParaRPr lang="en-US" sz="1600" dirty="0">
              <a:solidFill>
                <a:srgbClr val="2B2A28"/>
              </a:solidFill>
              <a:latin typeface="Avenir Next LT Pro"/>
            </a:endParaRPr>
          </a:p>
          <a:p>
            <a:pPr marL="18415" indent="0" algn="ctr">
              <a:lnSpc>
                <a:spcPct val="100000"/>
              </a:lnSpc>
              <a:spcBef>
                <a:spcPts val="0"/>
              </a:spcBef>
              <a:spcAft>
                <a:spcPts val="600"/>
              </a:spcAft>
              <a:buNone/>
            </a:pPr>
            <a:endParaRPr lang="en-US" sz="1600" b="1" dirty="0">
              <a:solidFill>
                <a:srgbClr val="373635"/>
              </a:solidFill>
              <a:latin typeface="Avenir Next LT Pro"/>
            </a:endParaRPr>
          </a:p>
          <a:p>
            <a:pPr marL="18415" indent="0" algn="ctr">
              <a:lnSpc>
                <a:spcPct val="100000"/>
              </a:lnSpc>
              <a:spcBef>
                <a:spcPts val="0"/>
              </a:spcBef>
              <a:spcAft>
                <a:spcPts val="600"/>
              </a:spcAft>
              <a:buNone/>
            </a:pPr>
            <a:r>
              <a:rPr lang="en-US" sz="1600" dirty="0">
                <a:solidFill>
                  <a:srgbClr val="373635"/>
                </a:solidFill>
                <a:latin typeface="Avenir Next LT Pro"/>
              </a:rPr>
              <a:t>5. Staffing </a:t>
            </a:r>
            <a:r>
              <a:rPr lang="en-US" sz="1600" b="1" dirty="0">
                <a:solidFill>
                  <a:srgbClr val="373635"/>
                </a:solidFill>
                <a:latin typeface="Avenir Next LT Pro"/>
              </a:rPr>
              <a:t>(S)</a:t>
            </a:r>
            <a:endParaRPr lang="en-US" sz="1600" dirty="0">
              <a:latin typeface="Avenir Next LT Pro"/>
            </a:endParaRPr>
          </a:p>
          <a:p>
            <a:pPr algn="ctr">
              <a:buAutoNum type="arabicPeriod"/>
            </a:pPr>
            <a:endParaRPr lang="en-US" sz="1800" dirty="0"/>
          </a:p>
          <a:p>
            <a:pPr marL="0" indent="0" algn="ctr">
              <a:buFont typeface="Arial" panose="020B0604020202020204" pitchFamily="34" charset="0"/>
              <a:buNone/>
            </a:pPr>
            <a:endParaRPr lang="en-US" dirty="0">
              <a:latin typeface="+mn-lt"/>
            </a:endParaRPr>
          </a:p>
          <a:p>
            <a:pPr marL="0" indent="0" algn="ctr">
              <a:buFont typeface="Arial" panose="020B0604020202020204" pitchFamily="34" charset="0"/>
              <a:buNone/>
            </a:pPr>
            <a:endParaRPr lang="en-US" dirty="0">
              <a:latin typeface="+mn-lt"/>
            </a:endParaRPr>
          </a:p>
        </p:txBody>
      </p:sp>
    </p:spTree>
    <p:extLst>
      <p:ext uri="{BB962C8B-B14F-4D97-AF65-F5344CB8AC3E}">
        <p14:creationId xmlns:p14="http://schemas.microsoft.com/office/powerpoint/2010/main" val="3489398172"/>
      </p:ext>
    </p:extLst>
  </p:cSld>
  <p:clrMapOvr>
    <a:masterClrMapping/>
  </p:clrMapOvr>
</p:sld>
</file>

<file path=ppt/theme/theme1.xml><?xml version="1.0" encoding="utf-8"?>
<a:theme xmlns:a="http://schemas.openxmlformats.org/drawingml/2006/main" name="Office Theme">
  <a:themeElements>
    <a:clrScheme name="Citation Rebrand">
      <a:dk1>
        <a:srgbClr val="2B2A28"/>
      </a:dk1>
      <a:lt1>
        <a:srgbClr val="FFFFFF"/>
      </a:lt1>
      <a:dk2>
        <a:srgbClr val="2B2A28"/>
      </a:dk2>
      <a:lt2>
        <a:srgbClr val="FFFFFF"/>
      </a:lt2>
      <a:accent1>
        <a:srgbClr val="E6007E"/>
      </a:accent1>
      <a:accent2>
        <a:srgbClr val="F39200"/>
      </a:accent2>
      <a:accent3>
        <a:srgbClr val="B9C849"/>
      </a:accent3>
      <a:accent4>
        <a:srgbClr val="009FE3"/>
      </a:accent4>
      <a:accent5>
        <a:srgbClr val="2B2A28"/>
      </a:accent5>
      <a:accent6>
        <a:srgbClr val="FFFFFF"/>
      </a:accent6>
      <a:hlink>
        <a:srgbClr val="E5007E"/>
      </a:hlink>
      <a:folHlink>
        <a:srgbClr val="F39200"/>
      </a:folHlink>
    </a:clrScheme>
    <a:fontScheme name="Citation Brand">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Rebrand-Powerpoint-Template-FINAL" id="{5A5E5F7C-E650-48EF-820C-7A12D1BBBC72}" vid="{7F9EB984-73A0-4023-8C7B-B09C8E296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D4916596903E4293078476E0502090" ma:contentTypeVersion="20" ma:contentTypeDescription="Create a new document." ma:contentTypeScope="" ma:versionID="391c9e834869c59060e9e25b0a3da109">
  <xsd:schema xmlns:xsd="http://www.w3.org/2001/XMLSchema" xmlns:xs="http://www.w3.org/2001/XMLSchema" xmlns:p="http://schemas.microsoft.com/office/2006/metadata/properties" xmlns:ns1="http://schemas.microsoft.com/sharepoint/v3" xmlns:ns2="126972f7-58e9-4e22-ac20-1d5bdb3f2328" xmlns:ns3="9856bd11-9dd6-491f-b5d3-3e6ecb60c494" targetNamespace="http://schemas.microsoft.com/office/2006/metadata/properties" ma:root="true" ma:fieldsID="73e1d5b86efbd54b49048db70e8c2347" ns1:_="" ns2:_="" ns3:_="">
    <xsd:import namespace="http://schemas.microsoft.com/sharepoint/v3"/>
    <xsd:import namespace="126972f7-58e9-4e22-ac20-1d5bdb3f2328"/>
    <xsd:import namespace="9856bd11-9dd6-491f-b5d3-3e6ecb60c494"/>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6972f7-58e9-4e22-ac20-1d5bdb3f232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4cf95ab5-c479-4cd8-87fb-25b76ce7d7f1}" ma:internalName="TaxCatchAll" ma:showField="CatchAllData" ma:web="126972f7-58e9-4e22-ac20-1d5bdb3f232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56bd11-9dd6-491f-b5d3-3e6ecb60c49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3a9ff58-c2e1-43e9-9d08-736e5537b7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26972f7-58e9-4e22-ac20-1d5bdb3f2328" xsi:nil="true"/>
    <lcf76f155ced4ddcb4097134ff3c332f xmlns="9856bd11-9dd6-491f-b5d3-3e6ecb60c494">
      <Terms xmlns="http://schemas.microsoft.com/office/infopath/2007/PartnerControls"/>
    </lcf76f155ced4ddcb4097134ff3c332f>
    <SharedWithUsers xmlns="126972f7-58e9-4e22-ac20-1d5bdb3f2328">
      <UserInfo>
        <DisplayName>Paul Kaye</DisplayName>
        <AccountId>2168</AccountId>
        <AccountType/>
      </UserInfo>
    </SharedWithUsers>
  </documentManagement>
</p:properties>
</file>

<file path=customXml/itemProps1.xml><?xml version="1.0" encoding="utf-8"?>
<ds:datastoreItem xmlns:ds="http://schemas.openxmlformats.org/officeDocument/2006/customXml" ds:itemID="{D34849BC-9D33-4A6D-A20F-11553FAE5EFA}">
  <ds:schemaRefs>
    <ds:schemaRef ds:uri="http://schemas.microsoft.com/sharepoint/v3/contenttype/forms"/>
  </ds:schemaRefs>
</ds:datastoreItem>
</file>

<file path=customXml/itemProps2.xml><?xml version="1.0" encoding="utf-8"?>
<ds:datastoreItem xmlns:ds="http://schemas.openxmlformats.org/officeDocument/2006/customXml" ds:itemID="{AD64FCAE-1F9F-4BF5-9C68-F70A052FB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6972f7-58e9-4e22-ac20-1d5bdb3f2328"/>
    <ds:schemaRef ds:uri="9856bd11-9dd6-491f-b5d3-3e6ecb60c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A7BD83-794C-4CAC-AEAB-EFE97B5A7D15}">
  <ds:schemaRefs>
    <ds:schemaRef ds:uri="http://schemas.microsoft.com/office/2006/metadata/properties"/>
    <ds:schemaRef ds:uri="http://schemas.microsoft.com/office/infopath/2007/PartnerControls"/>
    <ds:schemaRef ds:uri="http://schemas.microsoft.com/sharepoint/v3"/>
    <ds:schemaRef ds:uri="126972f7-58e9-4e22-ac20-1d5bdb3f2328"/>
    <ds:schemaRef ds:uri="9856bd11-9dd6-491f-b5d3-3e6ecb60c494"/>
  </ds:schemaRefs>
</ds:datastoreItem>
</file>

<file path=docMetadata/LabelInfo.xml><?xml version="1.0" encoding="utf-8"?>
<clbl:labelList xmlns:clbl="http://schemas.microsoft.com/office/2020/mipLabelMetadata">
  <clbl:label id="{2957ba74-c955-4b87-b497-302a57063079}" enabled="0" method="" siteId="{2957ba74-c955-4b87-b497-302a57063079}" removed="1"/>
</clbl:labelList>
</file>

<file path=docProps/app.xml><?xml version="1.0" encoding="utf-8"?>
<Properties xmlns="http://schemas.openxmlformats.org/officeDocument/2006/extended-properties" xmlns:vt="http://schemas.openxmlformats.org/officeDocument/2006/docPropsVTypes">
  <Template>Citation-Rebrand-Powerpoint-Template-FINAL (1)</Template>
  <TotalTime>2324</TotalTime>
  <Words>4959</Words>
  <Application>Microsoft Office PowerPoint</Application>
  <PresentationFormat>Widescreen</PresentationFormat>
  <Paragraphs>565</Paragraphs>
  <Slides>32</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Avenir Next LT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Beane</dc:creator>
  <cp:lastModifiedBy>Rosie Mizrahi</cp:lastModifiedBy>
  <cp:revision>381</cp:revision>
  <dcterms:created xsi:type="dcterms:W3CDTF">2022-12-02T15:35:35Z</dcterms:created>
  <dcterms:modified xsi:type="dcterms:W3CDTF">2025-03-20T17:39:31Z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0x01010063D4916596903E4293078476E0502090</vt:lpwstr>
  </property>
  <property fmtid="{D5CDD505-2E9C-101B-9397-08002B2CF9AE}" pid="3" name="MediaServiceImageTags">
    <vt:lpwstr/>
  </property>
</Properties>
</file>