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Lst>
  <p:sldIdLst>
    <p:sldId id="262" r:id="rId5"/>
    <p:sldId id="270" r:id="rId6"/>
    <p:sldId id="269" r:id="rId7"/>
    <p:sldId id="304" r:id="rId8"/>
    <p:sldId id="305" r:id="rId9"/>
    <p:sldId id="306" r:id="rId10"/>
    <p:sldId id="307" r:id="rId11"/>
    <p:sldId id="308" r:id="rId12"/>
    <p:sldId id="309" r:id="rId13"/>
    <p:sldId id="310" r:id="rId14"/>
    <p:sldId id="311" r:id="rId15"/>
    <p:sldId id="312" r:id="rId16"/>
    <p:sldId id="313" r:id="rId17"/>
    <p:sldId id="314" r:id="rId18"/>
    <p:sldId id="303" r:id="rId19"/>
    <p:sldId id="315" r:id="rId20"/>
    <p:sldId id="26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2E3C"/>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1" autoAdjust="0"/>
    <p:restoredTop sz="84973" autoAdjust="0"/>
  </p:normalViewPr>
  <p:slideViewPr>
    <p:cSldViewPr snapToGrid="0">
      <p:cViewPr varScale="1">
        <p:scale>
          <a:sx n="59" d="100"/>
          <a:sy n="59" d="100"/>
        </p:scale>
        <p:origin x="978"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file:////Users/clairekerr/Desktop/25320%20HMP%20Accreditations%20block%20L.jpg"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spital Title Slide">
    <p:spTree>
      <p:nvGrpSpPr>
        <p:cNvPr id="1" name=""/>
        <p:cNvGrpSpPr/>
        <p:nvPr/>
      </p:nvGrpSpPr>
      <p:grpSpPr>
        <a:xfrm>
          <a:off x="0" y="0"/>
          <a:ext cx="0" cy="0"/>
          <a:chOff x="0" y="0"/>
          <a:chExt cx="0" cy="0"/>
        </a:xfrm>
      </p:grpSpPr>
      <p:pic>
        <p:nvPicPr>
          <p:cNvPr id="6" name="Picture 5" descr="A picture containing person, blurry, riding, past&#10;&#10;Description automatically generated">
            <a:extLst>
              <a:ext uri="{FF2B5EF4-FFF2-40B4-BE49-F238E27FC236}">
                <a16:creationId xmlns:a16="http://schemas.microsoft.com/office/drawing/2014/main" id="{BD8C0577-8684-4458-AEE2-A0B2685FE5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17"/>
            <a:ext cx="7562878" cy="5263611"/>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p:nvSpPr>
        <p:spPr bwMode="auto">
          <a:xfrm>
            <a:off x="8074143" y="6507205"/>
            <a:ext cx="396044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1300" b="0" dirty="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5643155" y="-1385098"/>
            <a:ext cx="7402522" cy="7402522"/>
          </a:xfrm>
          <a:prstGeom prst="ellipse">
            <a:avLst/>
          </a:prstGeom>
          <a:solidFill>
            <a:srgbClr val="1F2E3C"/>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6174376" y="749937"/>
            <a:ext cx="6017623" cy="2142722"/>
          </a:xfrm>
        </p:spPr>
        <p:txBody>
          <a:bodyPr lIns="90000" tIns="180000" rIns="180000" bIns="36000" anchor="b">
            <a:normAutofit/>
          </a:bodyPr>
          <a:lstStyle>
            <a:lvl1pPr algn="r">
              <a:defRPr sz="32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9" name="Subtitle 2">
            <a:extLst>
              <a:ext uri="{FF2B5EF4-FFF2-40B4-BE49-F238E27FC236}">
                <a16:creationId xmlns:a16="http://schemas.microsoft.com/office/drawing/2014/main" id="{8B0CEC5F-50DD-4765-BCED-91A8048F961C}"/>
              </a:ext>
            </a:extLst>
          </p:cNvPr>
          <p:cNvSpPr>
            <a:spLocks noGrp="1"/>
          </p:cNvSpPr>
          <p:nvPr>
            <p:ph type="subTitle" idx="1"/>
          </p:nvPr>
        </p:nvSpPr>
        <p:spPr>
          <a:xfrm>
            <a:off x="6174375" y="2964246"/>
            <a:ext cx="6017623" cy="1242765"/>
          </a:xfrm>
        </p:spPr>
        <p:txBody>
          <a:bodyPr tIns="90000" rIns="180000" bIns="180000"/>
          <a:lstStyle>
            <a:lvl1pPr marL="0" indent="0" algn="r">
              <a:buNone/>
              <a:defRPr sz="2400">
                <a:solidFill>
                  <a:schemeClr val="bg1"/>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5" name="Picture 4">
            <a:extLst>
              <a:ext uri="{FF2B5EF4-FFF2-40B4-BE49-F238E27FC236}">
                <a16:creationId xmlns:a16="http://schemas.microsoft.com/office/drawing/2014/main" id="{6D9CEDF9-53DC-45B0-A1C0-A7BFDAE76B2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595924" y="354478"/>
            <a:ext cx="1438659" cy="359665"/>
          </a:xfrm>
          <a:prstGeom prst="rect">
            <a:avLst/>
          </a:prstGeom>
        </p:spPr>
      </p:pic>
      <p:grpSp>
        <p:nvGrpSpPr>
          <p:cNvPr id="3" name="Group 2">
            <a:extLst>
              <a:ext uri="{FF2B5EF4-FFF2-40B4-BE49-F238E27FC236}">
                <a16:creationId xmlns:a16="http://schemas.microsoft.com/office/drawing/2014/main" id="{BB3D9EE8-F262-4B11-2175-DBB538FF2961}"/>
              </a:ext>
            </a:extLst>
          </p:cNvPr>
          <p:cNvGrpSpPr/>
          <p:nvPr userDrawn="1"/>
        </p:nvGrpSpPr>
        <p:grpSpPr>
          <a:xfrm>
            <a:off x="0" y="5060810"/>
            <a:ext cx="4417815" cy="2436758"/>
            <a:chOff x="379389" y="2062426"/>
            <a:chExt cx="4417815" cy="2436758"/>
          </a:xfrm>
        </p:grpSpPr>
        <p:grpSp>
          <p:nvGrpSpPr>
            <p:cNvPr id="4" name="Group 3">
              <a:extLst>
                <a:ext uri="{FF2B5EF4-FFF2-40B4-BE49-F238E27FC236}">
                  <a16:creationId xmlns:a16="http://schemas.microsoft.com/office/drawing/2014/main" id="{7352F329-303E-EAA9-279B-6EC32160DEC8}"/>
                </a:ext>
              </a:extLst>
            </p:cNvPr>
            <p:cNvGrpSpPr/>
            <p:nvPr/>
          </p:nvGrpSpPr>
          <p:grpSpPr>
            <a:xfrm>
              <a:off x="379389" y="2062426"/>
              <a:ext cx="4220542" cy="1938992"/>
              <a:chOff x="379389" y="2062426"/>
              <a:chExt cx="4220542" cy="1938992"/>
            </a:xfrm>
          </p:grpSpPr>
          <p:sp>
            <p:nvSpPr>
              <p:cNvPr id="17" name="TextBox 16">
                <a:extLst>
                  <a:ext uri="{FF2B5EF4-FFF2-40B4-BE49-F238E27FC236}">
                    <a16:creationId xmlns:a16="http://schemas.microsoft.com/office/drawing/2014/main" id="{053DB51A-8DB9-25C4-EFD9-DC900F994BEC}"/>
                  </a:ext>
                </a:extLst>
              </p:cNvPr>
              <p:cNvSpPr txBox="1"/>
              <p:nvPr/>
            </p:nvSpPr>
            <p:spPr>
              <a:xfrm>
                <a:off x="379389" y="2062426"/>
                <a:ext cx="808235" cy="1938992"/>
              </a:xfrm>
              <a:prstGeom prst="rect">
                <a:avLst/>
              </a:prstGeom>
              <a:noFill/>
            </p:spPr>
            <p:txBody>
              <a:bodyPr wrap="none" rtlCol="0">
                <a:spAutoFit/>
              </a:bodyPr>
              <a:lstStyle/>
              <a:p>
                <a:pPr algn="l"/>
                <a:r>
                  <a:rPr lang="en-GB" sz="12000" dirty="0">
                    <a:solidFill>
                      <a:schemeClr val="bg1">
                        <a:lumMod val="75000"/>
                      </a:schemeClr>
                    </a:solidFill>
                    <a:latin typeface="Baskerville Old Face" panose="02020602080505020303" pitchFamily="18" charset="0"/>
                  </a:rPr>
                  <a:t>“</a:t>
                </a:r>
              </a:p>
            </p:txBody>
          </p:sp>
          <p:cxnSp>
            <p:nvCxnSpPr>
              <p:cNvPr id="18" name="Straight Connector 17">
                <a:extLst>
                  <a:ext uri="{FF2B5EF4-FFF2-40B4-BE49-F238E27FC236}">
                    <a16:creationId xmlns:a16="http://schemas.microsoft.com/office/drawing/2014/main" id="{9E26EF0B-8579-64E0-BF49-5C1C03C199BD}"/>
                  </a:ext>
                </a:extLst>
              </p:cNvPr>
              <p:cNvCxnSpPr/>
              <p:nvPr/>
            </p:nvCxnSpPr>
            <p:spPr bwMode="auto">
              <a:xfrm>
                <a:off x="683568" y="2564904"/>
                <a:ext cx="3916363" cy="0"/>
              </a:xfrm>
              <a:prstGeom prst="line">
                <a:avLst/>
              </a:prstGeom>
              <a:blipFill dpi="0" rotWithShape="0">
                <a:blip r:embed="rId4">
                  <a:alphaModFix amt="50000"/>
                </a:blip>
                <a:srcRect/>
                <a:tile tx="0" ty="0" sx="100000" sy="100000" flip="none" algn="tl"/>
              </a:blipFill>
              <a:ln w="25400" cap="flat" cmpd="sng" algn="ctr">
                <a:solidFill>
                  <a:srgbClr val="1F2E3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 name="Group 6">
              <a:extLst>
                <a:ext uri="{FF2B5EF4-FFF2-40B4-BE49-F238E27FC236}">
                  <a16:creationId xmlns:a16="http://schemas.microsoft.com/office/drawing/2014/main" id="{C7B7CE68-0A17-20FE-D271-40C3F7DD07CC}"/>
                </a:ext>
              </a:extLst>
            </p:cNvPr>
            <p:cNvGrpSpPr/>
            <p:nvPr/>
          </p:nvGrpSpPr>
          <p:grpSpPr>
            <a:xfrm>
              <a:off x="655637" y="2560192"/>
              <a:ext cx="4141567" cy="1938992"/>
              <a:chOff x="655637" y="2418791"/>
              <a:chExt cx="4141567" cy="1938992"/>
            </a:xfrm>
          </p:grpSpPr>
          <p:sp>
            <p:nvSpPr>
              <p:cNvPr id="15" name="TextBox 14">
                <a:extLst>
                  <a:ext uri="{FF2B5EF4-FFF2-40B4-BE49-F238E27FC236}">
                    <a16:creationId xmlns:a16="http://schemas.microsoft.com/office/drawing/2014/main" id="{477D4328-D1A2-007D-6371-0B971652077C}"/>
                  </a:ext>
                </a:extLst>
              </p:cNvPr>
              <p:cNvSpPr txBox="1"/>
              <p:nvPr/>
            </p:nvSpPr>
            <p:spPr>
              <a:xfrm>
                <a:off x="3988969" y="2418791"/>
                <a:ext cx="808235" cy="1938992"/>
              </a:xfrm>
              <a:prstGeom prst="rect">
                <a:avLst/>
              </a:prstGeom>
              <a:noFill/>
            </p:spPr>
            <p:txBody>
              <a:bodyPr wrap="none" rtlCol="0">
                <a:spAutoFit/>
              </a:bodyPr>
              <a:lstStyle/>
              <a:p>
                <a:pPr algn="l"/>
                <a:r>
                  <a:rPr lang="en-GB" sz="12000" dirty="0">
                    <a:solidFill>
                      <a:schemeClr val="bg1">
                        <a:lumMod val="75000"/>
                      </a:schemeClr>
                    </a:solidFill>
                    <a:latin typeface="Baskerville Old Face" panose="02020602080505020303" pitchFamily="18" charset="0"/>
                  </a:rPr>
                  <a:t>”</a:t>
                </a:r>
              </a:p>
            </p:txBody>
          </p:sp>
          <p:cxnSp>
            <p:nvCxnSpPr>
              <p:cNvPr id="16" name="Straight Connector 15">
                <a:extLst>
                  <a:ext uri="{FF2B5EF4-FFF2-40B4-BE49-F238E27FC236}">
                    <a16:creationId xmlns:a16="http://schemas.microsoft.com/office/drawing/2014/main" id="{15FD6CE6-E606-4C44-0E36-3C42DF3C8466}"/>
                  </a:ext>
                </a:extLst>
              </p:cNvPr>
              <p:cNvCxnSpPr/>
              <p:nvPr/>
            </p:nvCxnSpPr>
            <p:spPr bwMode="auto">
              <a:xfrm>
                <a:off x="655637" y="3064248"/>
                <a:ext cx="3916363" cy="0"/>
              </a:xfrm>
              <a:prstGeom prst="line">
                <a:avLst/>
              </a:prstGeom>
              <a:blipFill dpi="0" rotWithShape="0">
                <a:blip r:embed="rId4">
                  <a:alphaModFix amt="50000"/>
                </a:blip>
                <a:srcRect/>
                <a:tile tx="0" ty="0" sx="100000" sy="100000" flip="none" algn="tl"/>
              </a:blipFill>
              <a:ln w="25400" cap="flat" cmpd="sng" algn="ctr">
                <a:solidFill>
                  <a:srgbClr val="1F2E3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 name="TextBox 9">
              <a:extLst>
                <a:ext uri="{FF2B5EF4-FFF2-40B4-BE49-F238E27FC236}">
                  <a16:creationId xmlns:a16="http://schemas.microsoft.com/office/drawing/2014/main" id="{EB24A27A-E294-109D-44D6-47CCACCA8E97}"/>
                </a:ext>
              </a:extLst>
            </p:cNvPr>
            <p:cNvSpPr txBox="1"/>
            <p:nvPr/>
          </p:nvSpPr>
          <p:spPr>
            <a:xfrm>
              <a:off x="2515810" y="3470322"/>
              <a:ext cx="2281394" cy="276999"/>
            </a:xfrm>
            <a:prstGeom prst="rect">
              <a:avLst/>
            </a:prstGeom>
            <a:noFill/>
          </p:spPr>
          <p:txBody>
            <a:bodyPr wrap="none" rtlCol="0">
              <a:spAutoFit/>
            </a:bodyPr>
            <a:lstStyle/>
            <a:p>
              <a:r>
                <a:rPr lang="en-US" sz="1200" dirty="0">
                  <a:latin typeface="Oxygen" panose="02000503000000000000" pitchFamily="2" charset="0"/>
                </a:rPr>
                <a:t>Chambers and Partners 2023</a:t>
              </a:r>
              <a:endParaRPr lang="en-GB" sz="1200" b="0" dirty="0">
                <a:solidFill>
                  <a:srgbClr val="1F2E3C"/>
                </a:solidFill>
                <a:latin typeface="Oxygen" panose="02000503000000000000" pitchFamily="2" charset="0"/>
                <a:ea typeface="Droid Serif" panose="02020600060500020200" pitchFamily="18" charset="0"/>
                <a:cs typeface="Droid Serif" panose="02020600060500020200" pitchFamily="18" charset="0"/>
              </a:endParaRPr>
            </a:p>
          </p:txBody>
        </p:sp>
        <p:sp>
          <p:nvSpPr>
            <p:cNvPr id="14" name="TextBox 13">
              <a:extLst>
                <a:ext uri="{FF2B5EF4-FFF2-40B4-BE49-F238E27FC236}">
                  <a16:creationId xmlns:a16="http://schemas.microsoft.com/office/drawing/2014/main" id="{BCFBD08D-FB5F-359C-732F-37E67135C363}"/>
                </a:ext>
              </a:extLst>
            </p:cNvPr>
            <p:cNvSpPr txBox="1"/>
            <p:nvPr/>
          </p:nvSpPr>
          <p:spPr>
            <a:xfrm>
              <a:off x="783506" y="2659561"/>
              <a:ext cx="3917736" cy="461665"/>
            </a:xfrm>
            <a:prstGeom prst="rect">
              <a:avLst/>
            </a:prstGeom>
            <a:noFill/>
            <a:ln w="12700">
              <a:noFill/>
            </a:ln>
          </p:spPr>
          <p:txBody>
            <a:bodyPr wrap="square" rtlCol="0">
              <a:spAutoFit/>
            </a:bodyPr>
            <a:lstStyle/>
            <a:p>
              <a:pPr algn="l"/>
              <a:r>
                <a:rPr lang="en-GB" sz="1200" b="0" i="1" dirty="0">
                  <a:solidFill>
                    <a:srgbClr val="1F2E3C"/>
                  </a:solidFill>
                  <a:latin typeface="Droid Serif" panose="02020600060500020200" pitchFamily="18" charset="0"/>
                  <a:ea typeface="Droid Serif" panose="02020600060500020200" pitchFamily="18" charset="0"/>
                  <a:cs typeface="Droid Serif" panose="02020600060500020200" pitchFamily="18" charset="0"/>
                </a:rPr>
                <a:t>There is real expertise at Hempsons at every level, from newly qualified to senior partners. </a:t>
              </a:r>
            </a:p>
          </p:txBody>
        </p:sp>
      </p:grpSp>
    </p:spTree>
    <p:extLst>
      <p:ext uri="{BB962C8B-B14F-4D97-AF65-F5344CB8AC3E}">
        <p14:creationId xmlns:p14="http://schemas.microsoft.com/office/powerpoint/2010/main" val="1202291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ople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152450-394A-4408-91A1-6656C3F793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7581902" cy="5257802"/>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userDrawn="1"/>
        </p:nvSpPr>
        <p:spPr bwMode="auto">
          <a:xfrm>
            <a:off x="8074143" y="6507205"/>
            <a:ext cx="396044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1300" b="0" dirty="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5643155" y="-1385098"/>
            <a:ext cx="7402522" cy="7402522"/>
          </a:xfrm>
          <a:prstGeom prst="ellipse">
            <a:avLst/>
          </a:prstGeom>
          <a:solidFill>
            <a:srgbClr val="1F2E3C"/>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6174376" y="749937"/>
            <a:ext cx="6017623" cy="2142722"/>
          </a:xfrm>
        </p:spPr>
        <p:txBody>
          <a:bodyPr lIns="90000" tIns="180000" rIns="180000" bIns="36000" anchor="b">
            <a:normAutofit/>
          </a:bodyPr>
          <a:lstStyle>
            <a:lvl1pPr algn="r">
              <a:defRPr sz="32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8" name="Subtitle 2">
            <a:extLst>
              <a:ext uri="{FF2B5EF4-FFF2-40B4-BE49-F238E27FC236}">
                <a16:creationId xmlns:a16="http://schemas.microsoft.com/office/drawing/2014/main" id="{76C828FB-1A8F-4095-9593-3DE873DAA239}"/>
              </a:ext>
            </a:extLst>
          </p:cNvPr>
          <p:cNvSpPr>
            <a:spLocks noGrp="1"/>
          </p:cNvSpPr>
          <p:nvPr>
            <p:ph type="subTitle" idx="1"/>
          </p:nvPr>
        </p:nvSpPr>
        <p:spPr>
          <a:xfrm>
            <a:off x="6174375" y="2964246"/>
            <a:ext cx="6017623" cy="1242765"/>
          </a:xfrm>
        </p:spPr>
        <p:txBody>
          <a:bodyPr tIns="90000" rIns="180000" bIns="180000"/>
          <a:lstStyle>
            <a:lvl1pPr marL="0" indent="0" algn="r">
              <a:buNone/>
              <a:defRPr sz="2400">
                <a:solidFill>
                  <a:schemeClr val="bg1"/>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6" name="Picture 15">
            <a:extLst>
              <a:ext uri="{FF2B5EF4-FFF2-40B4-BE49-F238E27FC236}">
                <a16:creationId xmlns:a16="http://schemas.microsoft.com/office/drawing/2014/main" id="{705C0CB9-5F67-4EE9-91A4-02930A63AE4A}"/>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595924" y="354478"/>
            <a:ext cx="1438659" cy="359665"/>
          </a:xfrm>
          <a:prstGeom prst="rect">
            <a:avLst/>
          </a:prstGeom>
        </p:spPr>
      </p:pic>
      <p:grpSp>
        <p:nvGrpSpPr>
          <p:cNvPr id="3" name="Group 2">
            <a:extLst>
              <a:ext uri="{FF2B5EF4-FFF2-40B4-BE49-F238E27FC236}">
                <a16:creationId xmlns:a16="http://schemas.microsoft.com/office/drawing/2014/main" id="{EB07F1A1-B333-5FAD-24C3-B72E14524632}"/>
              </a:ext>
            </a:extLst>
          </p:cNvPr>
          <p:cNvGrpSpPr/>
          <p:nvPr userDrawn="1"/>
        </p:nvGrpSpPr>
        <p:grpSpPr>
          <a:xfrm>
            <a:off x="-1" y="5055375"/>
            <a:ext cx="4417815" cy="2420566"/>
            <a:chOff x="379389" y="2062426"/>
            <a:chExt cx="4417815" cy="2420566"/>
          </a:xfrm>
        </p:grpSpPr>
        <p:grpSp>
          <p:nvGrpSpPr>
            <p:cNvPr id="4" name="Group 3">
              <a:extLst>
                <a:ext uri="{FF2B5EF4-FFF2-40B4-BE49-F238E27FC236}">
                  <a16:creationId xmlns:a16="http://schemas.microsoft.com/office/drawing/2014/main" id="{8CD07406-0448-82F8-7AFC-618BF63392E5}"/>
                </a:ext>
              </a:extLst>
            </p:cNvPr>
            <p:cNvGrpSpPr/>
            <p:nvPr/>
          </p:nvGrpSpPr>
          <p:grpSpPr>
            <a:xfrm>
              <a:off x="379389" y="2062426"/>
              <a:ext cx="4220542" cy="1938992"/>
              <a:chOff x="379389" y="2062426"/>
              <a:chExt cx="4220542" cy="1938992"/>
            </a:xfrm>
          </p:grpSpPr>
          <p:sp>
            <p:nvSpPr>
              <p:cNvPr id="17" name="TextBox 16">
                <a:extLst>
                  <a:ext uri="{FF2B5EF4-FFF2-40B4-BE49-F238E27FC236}">
                    <a16:creationId xmlns:a16="http://schemas.microsoft.com/office/drawing/2014/main" id="{AF3A4D9E-376F-B90E-C64E-E4B9CFEA8526}"/>
                  </a:ext>
                </a:extLst>
              </p:cNvPr>
              <p:cNvSpPr txBox="1"/>
              <p:nvPr/>
            </p:nvSpPr>
            <p:spPr>
              <a:xfrm>
                <a:off x="379389" y="2062426"/>
                <a:ext cx="808235" cy="1938992"/>
              </a:xfrm>
              <a:prstGeom prst="rect">
                <a:avLst/>
              </a:prstGeom>
              <a:noFill/>
            </p:spPr>
            <p:txBody>
              <a:bodyPr wrap="none" rtlCol="0">
                <a:spAutoFit/>
              </a:bodyPr>
              <a:lstStyle/>
              <a:p>
                <a:pPr algn="l"/>
                <a:r>
                  <a:rPr lang="en-GB" sz="12000" dirty="0">
                    <a:solidFill>
                      <a:schemeClr val="bg1">
                        <a:lumMod val="75000"/>
                      </a:schemeClr>
                    </a:solidFill>
                    <a:latin typeface="Baskerville Old Face" panose="02020602080505020303" pitchFamily="18" charset="0"/>
                  </a:rPr>
                  <a:t>“</a:t>
                </a:r>
              </a:p>
            </p:txBody>
          </p:sp>
          <p:cxnSp>
            <p:nvCxnSpPr>
              <p:cNvPr id="19" name="Straight Connector 18">
                <a:extLst>
                  <a:ext uri="{FF2B5EF4-FFF2-40B4-BE49-F238E27FC236}">
                    <a16:creationId xmlns:a16="http://schemas.microsoft.com/office/drawing/2014/main" id="{3B64F99E-39EF-186C-334F-A63A07A9DEA2}"/>
                  </a:ext>
                </a:extLst>
              </p:cNvPr>
              <p:cNvCxnSpPr/>
              <p:nvPr/>
            </p:nvCxnSpPr>
            <p:spPr bwMode="auto">
              <a:xfrm>
                <a:off x="683568" y="2564904"/>
                <a:ext cx="3916363" cy="0"/>
              </a:xfrm>
              <a:prstGeom prst="line">
                <a:avLst/>
              </a:prstGeom>
              <a:blipFill dpi="0" rotWithShape="0">
                <a:blip r:embed="rId4">
                  <a:alphaModFix amt="50000"/>
                </a:blip>
                <a:srcRect/>
                <a:tile tx="0" ty="0" sx="100000" sy="100000" flip="none" algn="tl"/>
              </a:blipFill>
              <a:ln w="25400" cap="flat" cmpd="sng" algn="ctr">
                <a:solidFill>
                  <a:srgbClr val="1F2E3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 name="Group 4">
              <a:extLst>
                <a:ext uri="{FF2B5EF4-FFF2-40B4-BE49-F238E27FC236}">
                  <a16:creationId xmlns:a16="http://schemas.microsoft.com/office/drawing/2014/main" id="{29F9676C-5461-AD2D-A780-ED0BB530E2D0}"/>
                </a:ext>
              </a:extLst>
            </p:cNvPr>
            <p:cNvGrpSpPr/>
            <p:nvPr/>
          </p:nvGrpSpPr>
          <p:grpSpPr>
            <a:xfrm>
              <a:off x="655637" y="2544000"/>
              <a:ext cx="4141567" cy="1938992"/>
              <a:chOff x="655637" y="2402599"/>
              <a:chExt cx="4141567" cy="1938992"/>
            </a:xfrm>
          </p:grpSpPr>
          <p:sp>
            <p:nvSpPr>
              <p:cNvPr id="14" name="TextBox 13">
                <a:extLst>
                  <a:ext uri="{FF2B5EF4-FFF2-40B4-BE49-F238E27FC236}">
                    <a16:creationId xmlns:a16="http://schemas.microsoft.com/office/drawing/2014/main" id="{CF3CA4B6-2A5D-CE6A-8464-E79167A24443}"/>
                  </a:ext>
                </a:extLst>
              </p:cNvPr>
              <p:cNvSpPr txBox="1"/>
              <p:nvPr/>
            </p:nvSpPr>
            <p:spPr>
              <a:xfrm>
                <a:off x="3988969" y="2402599"/>
                <a:ext cx="808235" cy="1938992"/>
              </a:xfrm>
              <a:prstGeom prst="rect">
                <a:avLst/>
              </a:prstGeom>
              <a:noFill/>
            </p:spPr>
            <p:txBody>
              <a:bodyPr wrap="none" rtlCol="0">
                <a:spAutoFit/>
              </a:bodyPr>
              <a:lstStyle/>
              <a:p>
                <a:pPr algn="l"/>
                <a:r>
                  <a:rPr lang="en-GB" sz="12000" dirty="0">
                    <a:solidFill>
                      <a:schemeClr val="bg1">
                        <a:lumMod val="75000"/>
                      </a:schemeClr>
                    </a:solidFill>
                    <a:latin typeface="Baskerville Old Face" panose="02020602080505020303" pitchFamily="18" charset="0"/>
                  </a:rPr>
                  <a:t>”</a:t>
                </a:r>
              </a:p>
            </p:txBody>
          </p:sp>
          <p:cxnSp>
            <p:nvCxnSpPr>
              <p:cNvPr id="15" name="Straight Connector 14">
                <a:extLst>
                  <a:ext uri="{FF2B5EF4-FFF2-40B4-BE49-F238E27FC236}">
                    <a16:creationId xmlns:a16="http://schemas.microsoft.com/office/drawing/2014/main" id="{BBB8D163-444A-F834-6896-64B0BA19D47E}"/>
                  </a:ext>
                </a:extLst>
              </p:cNvPr>
              <p:cNvCxnSpPr/>
              <p:nvPr/>
            </p:nvCxnSpPr>
            <p:spPr bwMode="auto">
              <a:xfrm>
                <a:off x="655637" y="3048056"/>
                <a:ext cx="3916363" cy="0"/>
              </a:xfrm>
              <a:prstGeom prst="line">
                <a:avLst/>
              </a:prstGeom>
              <a:blipFill dpi="0" rotWithShape="0">
                <a:blip r:embed="rId4">
                  <a:alphaModFix amt="50000"/>
                </a:blip>
                <a:srcRect/>
                <a:tile tx="0" ty="0" sx="100000" sy="100000" flip="none" algn="tl"/>
              </a:blipFill>
              <a:ln w="25400" cap="flat" cmpd="sng" algn="ctr">
                <a:solidFill>
                  <a:srgbClr val="1F2E3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 name="TextBox 6">
              <a:extLst>
                <a:ext uri="{FF2B5EF4-FFF2-40B4-BE49-F238E27FC236}">
                  <a16:creationId xmlns:a16="http://schemas.microsoft.com/office/drawing/2014/main" id="{D29F3CB4-5964-FF81-5056-44CA2B0791A1}"/>
                </a:ext>
              </a:extLst>
            </p:cNvPr>
            <p:cNvSpPr txBox="1"/>
            <p:nvPr/>
          </p:nvSpPr>
          <p:spPr>
            <a:xfrm>
              <a:off x="2515810" y="3454130"/>
              <a:ext cx="2281394" cy="276999"/>
            </a:xfrm>
            <a:prstGeom prst="rect">
              <a:avLst/>
            </a:prstGeom>
            <a:noFill/>
          </p:spPr>
          <p:txBody>
            <a:bodyPr wrap="none" rtlCol="0">
              <a:spAutoFit/>
            </a:bodyPr>
            <a:lstStyle/>
            <a:p>
              <a:r>
                <a:rPr lang="en-US" sz="1200" dirty="0">
                  <a:latin typeface="Oxygen" panose="02000503000000000000" pitchFamily="2" charset="0"/>
                </a:rPr>
                <a:t>Chambers and Partners 2023</a:t>
              </a:r>
              <a:endParaRPr lang="en-GB" sz="1200" b="0" dirty="0">
                <a:solidFill>
                  <a:srgbClr val="1F2E3C"/>
                </a:solidFill>
                <a:latin typeface="Oxygen" panose="02000503000000000000" pitchFamily="2" charset="0"/>
                <a:ea typeface="Droid Serif" panose="02020600060500020200" pitchFamily="18" charset="0"/>
                <a:cs typeface="Droid Serif" panose="02020600060500020200" pitchFamily="18" charset="0"/>
              </a:endParaRPr>
            </a:p>
          </p:txBody>
        </p:sp>
        <p:sp>
          <p:nvSpPr>
            <p:cNvPr id="10" name="TextBox 9">
              <a:extLst>
                <a:ext uri="{FF2B5EF4-FFF2-40B4-BE49-F238E27FC236}">
                  <a16:creationId xmlns:a16="http://schemas.microsoft.com/office/drawing/2014/main" id="{6D208156-4BCC-8DE5-FBBE-A8659CC61BD6}"/>
                </a:ext>
              </a:extLst>
            </p:cNvPr>
            <p:cNvSpPr txBox="1"/>
            <p:nvPr/>
          </p:nvSpPr>
          <p:spPr>
            <a:xfrm>
              <a:off x="637850" y="2659561"/>
              <a:ext cx="4013698" cy="461665"/>
            </a:xfrm>
            <a:prstGeom prst="rect">
              <a:avLst/>
            </a:prstGeom>
            <a:noFill/>
            <a:ln w="12700">
              <a:noFill/>
            </a:ln>
          </p:spPr>
          <p:txBody>
            <a:bodyPr wrap="square" rtlCol="0">
              <a:spAutoFit/>
            </a:bodyPr>
            <a:lstStyle/>
            <a:p>
              <a:pPr algn="l"/>
              <a:r>
                <a:rPr lang="en-GB" sz="1200" b="0" i="1" dirty="0">
                  <a:solidFill>
                    <a:srgbClr val="1F2E3C"/>
                  </a:solidFill>
                  <a:latin typeface="Droid Serif" panose="02020600060500020200" pitchFamily="18" charset="0"/>
                  <a:ea typeface="Droid Serif" panose="02020600060500020200" pitchFamily="18" charset="0"/>
                  <a:cs typeface="Droid Serif" panose="02020600060500020200" pitchFamily="18" charset="0"/>
                </a:rPr>
                <a:t>They have a very clear understanding and knowledge of what the client needs, but also what is appropriate.</a:t>
              </a:r>
            </a:p>
          </p:txBody>
        </p:sp>
      </p:grpSp>
    </p:spTree>
    <p:extLst>
      <p:ext uri="{BB962C8B-B14F-4D97-AF65-F5344CB8AC3E}">
        <p14:creationId xmlns:p14="http://schemas.microsoft.com/office/powerpoint/2010/main" val="3993758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ities 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AE1DD13-9080-4993-911D-8189D7C0D4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153" y="-98606"/>
            <a:ext cx="7581890" cy="5257793"/>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p:nvSpPr>
        <p:spPr bwMode="auto">
          <a:xfrm>
            <a:off x="8074143" y="6507205"/>
            <a:ext cx="396044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1300" b="0" dirty="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5643155" y="-1385098"/>
            <a:ext cx="7402522" cy="7402522"/>
          </a:xfrm>
          <a:prstGeom prst="ellipse">
            <a:avLst/>
          </a:prstGeom>
          <a:solidFill>
            <a:srgbClr val="1F2E3C"/>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6174376" y="749937"/>
            <a:ext cx="6017623" cy="2142722"/>
          </a:xfrm>
        </p:spPr>
        <p:txBody>
          <a:bodyPr lIns="90000" tIns="180000" rIns="180000" bIns="36000" anchor="b">
            <a:normAutofit/>
          </a:bodyPr>
          <a:lstStyle>
            <a:lvl1pPr algn="r">
              <a:defRPr sz="32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8" name="Subtitle 2">
            <a:extLst>
              <a:ext uri="{FF2B5EF4-FFF2-40B4-BE49-F238E27FC236}">
                <a16:creationId xmlns:a16="http://schemas.microsoft.com/office/drawing/2014/main" id="{457A3172-604E-497D-9FFB-2D3268A9073E}"/>
              </a:ext>
            </a:extLst>
          </p:cNvPr>
          <p:cNvSpPr>
            <a:spLocks noGrp="1"/>
          </p:cNvSpPr>
          <p:nvPr>
            <p:ph type="subTitle" idx="1"/>
          </p:nvPr>
        </p:nvSpPr>
        <p:spPr>
          <a:xfrm>
            <a:off x="6174375" y="2964246"/>
            <a:ext cx="6017623" cy="1242765"/>
          </a:xfrm>
        </p:spPr>
        <p:txBody>
          <a:bodyPr tIns="90000" rIns="180000" bIns="180000"/>
          <a:lstStyle>
            <a:lvl1pPr marL="0" indent="0" algn="r">
              <a:buNone/>
              <a:defRPr sz="2400">
                <a:solidFill>
                  <a:schemeClr val="bg1"/>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6" name="Picture 15">
            <a:extLst>
              <a:ext uri="{FF2B5EF4-FFF2-40B4-BE49-F238E27FC236}">
                <a16:creationId xmlns:a16="http://schemas.microsoft.com/office/drawing/2014/main" id="{72865F73-CE65-4EAB-A5CE-E3BF0681E05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595924" y="354478"/>
            <a:ext cx="1438659" cy="359665"/>
          </a:xfrm>
          <a:prstGeom prst="rect">
            <a:avLst/>
          </a:prstGeom>
        </p:spPr>
      </p:pic>
      <p:grpSp>
        <p:nvGrpSpPr>
          <p:cNvPr id="3" name="Group 2">
            <a:extLst>
              <a:ext uri="{FF2B5EF4-FFF2-40B4-BE49-F238E27FC236}">
                <a16:creationId xmlns:a16="http://schemas.microsoft.com/office/drawing/2014/main" id="{992FBD26-5739-7DF7-71C6-D47D9FBAF913}"/>
              </a:ext>
            </a:extLst>
          </p:cNvPr>
          <p:cNvGrpSpPr/>
          <p:nvPr userDrawn="1"/>
        </p:nvGrpSpPr>
        <p:grpSpPr>
          <a:xfrm>
            <a:off x="54529" y="4826247"/>
            <a:ext cx="4417815" cy="2751171"/>
            <a:chOff x="379389" y="2062426"/>
            <a:chExt cx="4417815" cy="2751171"/>
          </a:xfrm>
        </p:grpSpPr>
        <p:grpSp>
          <p:nvGrpSpPr>
            <p:cNvPr id="4" name="Group 3">
              <a:extLst>
                <a:ext uri="{FF2B5EF4-FFF2-40B4-BE49-F238E27FC236}">
                  <a16:creationId xmlns:a16="http://schemas.microsoft.com/office/drawing/2014/main" id="{1B18CF81-CE9F-3DB9-0023-621EE31CC320}"/>
                </a:ext>
              </a:extLst>
            </p:cNvPr>
            <p:cNvGrpSpPr/>
            <p:nvPr/>
          </p:nvGrpSpPr>
          <p:grpSpPr>
            <a:xfrm>
              <a:off x="379389" y="2062426"/>
              <a:ext cx="4220542" cy="1938992"/>
              <a:chOff x="379389" y="2062426"/>
              <a:chExt cx="4220542" cy="1938992"/>
            </a:xfrm>
          </p:grpSpPr>
          <p:sp>
            <p:nvSpPr>
              <p:cNvPr id="17" name="TextBox 16">
                <a:extLst>
                  <a:ext uri="{FF2B5EF4-FFF2-40B4-BE49-F238E27FC236}">
                    <a16:creationId xmlns:a16="http://schemas.microsoft.com/office/drawing/2014/main" id="{AC1B79AD-C615-C367-FC55-698DE31058D8}"/>
                  </a:ext>
                </a:extLst>
              </p:cNvPr>
              <p:cNvSpPr txBox="1"/>
              <p:nvPr/>
            </p:nvSpPr>
            <p:spPr>
              <a:xfrm>
                <a:off x="379389" y="2062426"/>
                <a:ext cx="808235" cy="1938992"/>
              </a:xfrm>
              <a:prstGeom prst="rect">
                <a:avLst/>
              </a:prstGeom>
              <a:noFill/>
            </p:spPr>
            <p:txBody>
              <a:bodyPr wrap="none" rtlCol="0">
                <a:spAutoFit/>
              </a:bodyPr>
              <a:lstStyle/>
              <a:p>
                <a:pPr algn="l"/>
                <a:r>
                  <a:rPr lang="en-GB" sz="12000" dirty="0">
                    <a:solidFill>
                      <a:schemeClr val="bg1">
                        <a:lumMod val="75000"/>
                      </a:schemeClr>
                    </a:solidFill>
                    <a:latin typeface="Baskerville Old Face" panose="02020602080505020303" pitchFamily="18" charset="0"/>
                  </a:rPr>
                  <a:t>“</a:t>
                </a:r>
              </a:p>
            </p:txBody>
          </p:sp>
          <p:cxnSp>
            <p:nvCxnSpPr>
              <p:cNvPr id="19" name="Straight Connector 18">
                <a:extLst>
                  <a:ext uri="{FF2B5EF4-FFF2-40B4-BE49-F238E27FC236}">
                    <a16:creationId xmlns:a16="http://schemas.microsoft.com/office/drawing/2014/main" id="{5F215586-E31E-483A-7075-99821DEBECAA}"/>
                  </a:ext>
                </a:extLst>
              </p:cNvPr>
              <p:cNvCxnSpPr/>
              <p:nvPr/>
            </p:nvCxnSpPr>
            <p:spPr bwMode="auto">
              <a:xfrm>
                <a:off x="683568" y="2564904"/>
                <a:ext cx="3916363" cy="0"/>
              </a:xfrm>
              <a:prstGeom prst="line">
                <a:avLst/>
              </a:prstGeom>
              <a:blipFill dpi="0" rotWithShape="0">
                <a:blip r:embed="rId4">
                  <a:alphaModFix amt="50000"/>
                </a:blip>
                <a:srcRect/>
                <a:tile tx="0" ty="0" sx="100000" sy="100000" flip="none" algn="tl"/>
              </a:blipFill>
              <a:ln w="25400" cap="flat" cmpd="sng" algn="ctr">
                <a:solidFill>
                  <a:srgbClr val="1F2E3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 name="Group 4">
              <a:extLst>
                <a:ext uri="{FF2B5EF4-FFF2-40B4-BE49-F238E27FC236}">
                  <a16:creationId xmlns:a16="http://schemas.microsoft.com/office/drawing/2014/main" id="{53D06914-8F18-C4E8-B383-9D9BF4C54938}"/>
                </a:ext>
              </a:extLst>
            </p:cNvPr>
            <p:cNvGrpSpPr/>
            <p:nvPr/>
          </p:nvGrpSpPr>
          <p:grpSpPr>
            <a:xfrm>
              <a:off x="655637" y="2874605"/>
              <a:ext cx="4141567" cy="1938992"/>
              <a:chOff x="655637" y="2733204"/>
              <a:chExt cx="4141567" cy="1938992"/>
            </a:xfrm>
          </p:grpSpPr>
          <p:sp>
            <p:nvSpPr>
              <p:cNvPr id="10" name="TextBox 9">
                <a:extLst>
                  <a:ext uri="{FF2B5EF4-FFF2-40B4-BE49-F238E27FC236}">
                    <a16:creationId xmlns:a16="http://schemas.microsoft.com/office/drawing/2014/main" id="{2EAD39C1-1541-B996-ADE0-CA91FD4F6AC7}"/>
                  </a:ext>
                </a:extLst>
              </p:cNvPr>
              <p:cNvSpPr txBox="1"/>
              <p:nvPr/>
            </p:nvSpPr>
            <p:spPr>
              <a:xfrm>
                <a:off x="3988969" y="2733204"/>
                <a:ext cx="808235" cy="1938992"/>
              </a:xfrm>
              <a:prstGeom prst="rect">
                <a:avLst/>
              </a:prstGeom>
              <a:noFill/>
            </p:spPr>
            <p:txBody>
              <a:bodyPr wrap="none" rtlCol="0">
                <a:spAutoFit/>
              </a:bodyPr>
              <a:lstStyle/>
              <a:p>
                <a:pPr algn="l"/>
                <a:r>
                  <a:rPr lang="en-GB" sz="12000" dirty="0">
                    <a:solidFill>
                      <a:schemeClr val="bg1">
                        <a:lumMod val="75000"/>
                      </a:schemeClr>
                    </a:solidFill>
                    <a:latin typeface="Baskerville Old Face" panose="02020602080505020303" pitchFamily="18" charset="0"/>
                  </a:rPr>
                  <a:t>”</a:t>
                </a:r>
              </a:p>
            </p:txBody>
          </p:sp>
          <p:cxnSp>
            <p:nvCxnSpPr>
              <p:cNvPr id="15" name="Straight Connector 14">
                <a:extLst>
                  <a:ext uri="{FF2B5EF4-FFF2-40B4-BE49-F238E27FC236}">
                    <a16:creationId xmlns:a16="http://schemas.microsoft.com/office/drawing/2014/main" id="{163C378A-6C23-D826-3DAB-3DCAB223A7D3}"/>
                  </a:ext>
                </a:extLst>
              </p:cNvPr>
              <p:cNvCxnSpPr/>
              <p:nvPr/>
            </p:nvCxnSpPr>
            <p:spPr bwMode="auto">
              <a:xfrm>
                <a:off x="655637" y="3378661"/>
                <a:ext cx="3916363" cy="0"/>
              </a:xfrm>
              <a:prstGeom prst="line">
                <a:avLst/>
              </a:prstGeom>
              <a:blipFill dpi="0" rotWithShape="0">
                <a:blip r:embed="rId4">
                  <a:alphaModFix amt="50000"/>
                </a:blip>
                <a:srcRect/>
                <a:tile tx="0" ty="0" sx="100000" sy="100000" flip="none" algn="tl"/>
              </a:blipFill>
              <a:ln w="25400" cap="flat" cmpd="sng" algn="ctr">
                <a:solidFill>
                  <a:srgbClr val="1F2E3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 name="TextBox 5">
              <a:extLst>
                <a:ext uri="{FF2B5EF4-FFF2-40B4-BE49-F238E27FC236}">
                  <a16:creationId xmlns:a16="http://schemas.microsoft.com/office/drawing/2014/main" id="{1573DF21-20FF-31D0-CA72-2C0A12B6604B}"/>
                </a:ext>
              </a:extLst>
            </p:cNvPr>
            <p:cNvSpPr txBox="1"/>
            <p:nvPr/>
          </p:nvSpPr>
          <p:spPr>
            <a:xfrm>
              <a:off x="3210129" y="3790260"/>
              <a:ext cx="1491113" cy="276999"/>
            </a:xfrm>
            <a:prstGeom prst="rect">
              <a:avLst/>
            </a:prstGeom>
            <a:noFill/>
          </p:spPr>
          <p:txBody>
            <a:bodyPr wrap="none" rtlCol="0">
              <a:spAutoFit/>
            </a:bodyPr>
            <a:lstStyle/>
            <a:p>
              <a:r>
                <a:rPr lang="en-US" sz="1200" dirty="0">
                  <a:latin typeface="Oxygen" panose="02000503000000000000" pitchFamily="2" charset="0"/>
                </a:rPr>
                <a:t>Legal 500 2022-23</a:t>
              </a:r>
              <a:endParaRPr lang="en-GB" sz="1200" b="0" dirty="0">
                <a:solidFill>
                  <a:srgbClr val="1F2E3C"/>
                </a:solidFill>
                <a:latin typeface="Oxygen" panose="02000503000000000000" pitchFamily="2" charset="0"/>
                <a:ea typeface="Droid Serif" panose="02020600060500020200" pitchFamily="18" charset="0"/>
                <a:cs typeface="Droid Serif" panose="02020600060500020200" pitchFamily="18" charset="0"/>
              </a:endParaRPr>
            </a:p>
          </p:txBody>
        </p:sp>
        <p:sp>
          <p:nvSpPr>
            <p:cNvPr id="7" name="TextBox 6">
              <a:extLst>
                <a:ext uri="{FF2B5EF4-FFF2-40B4-BE49-F238E27FC236}">
                  <a16:creationId xmlns:a16="http://schemas.microsoft.com/office/drawing/2014/main" id="{B353C34E-EFB2-ED58-B3D4-690D92776BC1}"/>
                </a:ext>
              </a:extLst>
            </p:cNvPr>
            <p:cNvSpPr txBox="1"/>
            <p:nvPr/>
          </p:nvSpPr>
          <p:spPr>
            <a:xfrm>
              <a:off x="783506" y="2659561"/>
              <a:ext cx="3917736" cy="830997"/>
            </a:xfrm>
            <a:prstGeom prst="rect">
              <a:avLst/>
            </a:prstGeom>
            <a:noFill/>
            <a:ln w="12700">
              <a:noFill/>
            </a:ln>
          </p:spPr>
          <p:txBody>
            <a:bodyPr wrap="square" rtlCol="0">
              <a:spAutoFit/>
            </a:bodyPr>
            <a:lstStyle/>
            <a:p>
              <a:pPr algn="l"/>
              <a:r>
                <a:rPr lang="en-GB" sz="1200" b="0" i="1" dirty="0">
                  <a:solidFill>
                    <a:srgbClr val="1F2E3C"/>
                  </a:solidFill>
                  <a:latin typeface="Droid Serif" panose="02020600060500020200" pitchFamily="18" charset="0"/>
                  <a:ea typeface="Droid Serif" panose="02020600060500020200" pitchFamily="18" charset="0"/>
                  <a:cs typeface="Droid Serif" panose="02020600060500020200" pitchFamily="18" charset="0"/>
                </a:rPr>
                <a:t>The team are excellent at understanding the issues of charity leaders and finding appropriate support. Their responsiveness, knowledge and expertise are second to none.</a:t>
              </a:r>
            </a:p>
          </p:txBody>
        </p:sp>
      </p:grpSp>
    </p:spTree>
    <p:extLst>
      <p:ext uri="{BB962C8B-B14F-4D97-AF65-F5344CB8AC3E}">
        <p14:creationId xmlns:p14="http://schemas.microsoft.com/office/powerpoint/2010/main" val="3482853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ildings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3EFF82-83B9-4D6A-9868-DBBB2F34B7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7830411" cy="5253065"/>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userDrawn="1"/>
        </p:nvSpPr>
        <p:spPr bwMode="auto">
          <a:xfrm>
            <a:off x="8074143" y="6507205"/>
            <a:ext cx="396044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1300" b="0" dirty="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5643155" y="-1385098"/>
            <a:ext cx="7402522" cy="7402522"/>
          </a:xfrm>
          <a:prstGeom prst="ellipse">
            <a:avLst/>
          </a:prstGeom>
          <a:solidFill>
            <a:srgbClr val="1F2E3C"/>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6174376" y="749937"/>
            <a:ext cx="6017623" cy="2142722"/>
          </a:xfrm>
        </p:spPr>
        <p:txBody>
          <a:bodyPr lIns="90000" tIns="180000" rIns="180000" bIns="36000" anchor="b">
            <a:normAutofit/>
          </a:bodyPr>
          <a:lstStyle>
            <a:lvl1pPr algn="r">
              <a:defRPr sz="32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8" name="Subtitle 2">
            <a:extLst>
              <a:ext uri="{FF2B5EF4-FFF2-40B4-BE49-F238E27FC236}">
                <a16:creationId xmlns:a16="http://schemas.microsoft.com/office/drawing/2014/main" id="{89BE2957-ED3F-4BCC-A10E-0AED3DF9DC35}"/>
              </a:ext>
            </a:extLst>
          </p:cNvPr>
          <p:cNvSpPr>
            <a:spLocks noGrp="1"/>
          </p:cNvSpPr>
          <p:nvPr>
            <p:ph type="subTitle" idx="1"/>
          </p:nvPr>
        </p:nvSpPr>
        <p:spPr>
          <a:xfrm>
            <a:off x="6174375" y="2964246"/>
            <a:ext cx="6017623" cy="1242765"/>
          </a:xfrm>
        </p:spPr>
        <p:txBody>
          <a:bodyPr tIns="90000" rIns="180000" bIns="180000"/>
          <a:lstStyle>
            <a:lvl1pPr marL="0" indent="0" algn="r">
              <a:buNone/>
              <a:defRPr sz="2400">
                <a:solidFill>
                  <a:schemeClr val="bg1"/>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6" name="Picture 15">
            <a:extLst>
              <a:ext uri="{FF2B5EF4-FFF2-40B4-BE49-F238E27FC236}">
                <a16:creationId xmlns:a16="http://schemas.microsoft.com/office/drawing/2014/main" id="{9157402F-1DDA-464E-8A3C-A637C3210FA7}"/>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595924" y="354478"/>
            <a:ext cx="1438659" cy="359665"/>
          </a:xfrm>
          <a:prstGeom prst="rect">
            <a:avLst/>
          </a:prstGeom>
        </p:spPr>
      </p:pic>
      <p:grpSp>
        <p:nvGrpSpPr>
          <p:cNvPr id="3" name="Group 2">
            <a:extLst>
              <a:ext uri="{FF2B5EF4-FFF2-40B4-BE49-F238E27FC236}">
                <a16:creationId xmlns:a16="http://schemas.microsoft.com/office/drawing/2014/main" id="{63623D5F-7908-98C3-BE72-B7067FC37B60}"/>
              </a:ext>
            </a:extLst>
          </p:cNvPr>
          <p:cNvGrpSpPr/>
          <p:nvPr userDrawn="1"/>
        </p:nvGrpSpPr>
        <p:grpSpPr>
          <a:xfrm>
            <a:off x="-1" y="5108703"/>
            <a:ext cx="4417815" cy="2306644"/>
            <a:chOff x="379389" y="2062426"/>
            <a:chExt cx="4417815" cy="2306644"/>
          </a:xfrm>
        </p:grpSpPr>
        <p:grpSp>
          <p:nvGrpSpPr>
            <p:cNvPr id="4" name="Group 3">
              <a:extLst>
                <a:ext uri="{FF2B5EF4-FFF2-40B4-BE49-F238E27FC236}">
                  <a16:creationId xmlns:a16="http://schemas.microsoft.com/office/drawing/2014/main" id="{5482E044-7CC9-9673-D36A-23D8A6374445}"/>
                </a:ext>
              </a:extLst>
            </p:cNvPr>
            <p:cNvGrpSpPr/>
            <p:nvPr/>
          </p:nvGrpSpPr>
          <p:grpSpPr>
            <a:xfrm>
              <a:off x="379389" y="2062426"/>
              <a:ext cx="4220542" cy="1938992"/>
              <a:chOff x="379389" y="2062426"/>
              <a:chExt cx="4220542" cy="1938992"/>
            </a:xfrm>
          </p:grpSpPr>
          <p:sp>
            <p:nvSpPr>
              <p:cNvPr id="17" name="TextBox 16">
                <a:extLst>
                  <a:ext uri="{FF2B5EF4-FFF2-40B4-BE49-F238E27FC236}">
                    <a16:creationId xmlns:a16="http://schemas.microsoft.com/office/drawing/2014/main" id="{0EF959D5-3E70-4A08-777D-84A48C5F325C}"/>
                  </a:ext>
                </a:extLst>
              </p:cNvPr>
              <p:cNvSpPr txBox="1"/>
              <p:nvPr/>
            </p:nvSpPr>
            <p:spPr>
              <a:xfrm>
                <a:off x="379389" y="2062426"/>
                <a:ext cx="808235" cy="1938992"/>
              </a:xfrm>
              <a:prstGeom prst="rect">
                <a:avLst/>
              </a:prstGeom>
              <a:noFill/>
            </p:spPr>
            <p:txBody>
              <a:bodyPr wrap="none" rtlCol="0">
                <a:spAutoFit/>
              </a:bodyPr>
              <a:lstStyle/>
              <a:p>
                <a:pPr algn="l"/>
                <a:r>
                  <a:rPr lang="en-GB" sz="12000" dirty="0">
                    <a:solidFill>
                      <a:schemeClr val="bg1">
                        <a:lumMod val="75000"/>
                      </a:schemeClr>
                    </a:solidFill>
                    <a:latin typeface="Baskerville Old Face" panose="02020602080505020303" pitchFamily="18" charset="0"/>
                  </a:rPr>
                  <a:t>“</a:t>
                </a:r>
              </a:p>
            </p:txBody>
          </p:sp>
          <p:cxnSp>
            <p:nvCxnSpPr>
              <p:cNvPr id="19" name="Straight Connector 18">
                <a:extLst>
                  <a:ext uri="{FF2B5EF4-FFF2-40B4-BE49-F238E27FC236}">
                    <a16:creationId xmlns:a16="http://schemas.microsoft.com/office/drawing/2014/main" id="{5E59C8FB-9EF6-AB84-6D87-4445164DE61D}"/>
                  </a:ext>
                </a:extLst>
              </p:cNvPr>
              <p:cNvCxnSpPr/>
              <p:nvPr/>
            </p:nvCxnSpPr>
            <p:spPr bwMode="auto">
              <a:xfrm>
                <a:off x="683568" y="2564904"/>
                <a:ext cx="3916363" cy="0"/>
              </a:xfrm>
              <a:prstGeom prst="line">
                <a:avLst/>
              </a:prstGeom>
              <a:blipFill dpi="0" rotWithShape="0">
                <a:blip r:embed="rId4">
                  <a:alphaModFix amt="50000"/>
                </a:blip>
                <a:srcRect/>
                <a:tile tx="0" ty="0" sx="100000" sy="100000" flip="none" algn="tl"/>
              </a:blipFill>
              <a:ln w="25400" cap="flat" cmpd="sng" algn="ctr">
                <a:solidFill>
                  <a:srgbClr val="1F2E3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 name="Group 4">
              <a:extLst>
                <a:ext uri="{FF2B5EF4-FFF2-40B4-BE49-F238E27FC236}">
                  <a16:creationId xmlns:a16="http://schemas.microsoft.com/office/drawing/2014/main" id="{B5790E55-A0C6-539A-6930-234CDED2556F}"/>
                </a:ext>
              </a:extLst>
            </p:cNvPr>
            <p:cNvGrpSpPr/>
            <p:nvPr/>
          </p:nvGrpSpPr>
          <p:grpSpPr>
            <a:xfrm>
              <a:off x="655637" y="2430078"/>
              <a:ext cx="4141567" cy="1938992"/>
              <a:chOff x="655637" y="2288677"/>
              <a:chExt cx="4141567" cy="1938992"/>
            </a:xfrm>
          </p:grpSpPr>
          <p:sp>
            <p:nvSpPr>
              <p:cNvPr id="14" name="TextBox 13">
                <a:extLst>
                  <a:ext uri="{FF2B5EF4-FFF2-40B4-BE49-F238E27FC236}">
                    <a16:creationId xmlns:a16="http://schemas.microsoft.com/office/drawing/2014/main" id="{59F9D7D4-5AD7-63D0-6801-89B3B8015754}"/>
                  </a:ext>
                </a:extLst>
              </p:cNvPr>
              <p:cNvSpPr txBox="1"/>
              <p:nvPr/>
            </p:nvSpPr>
            <p:spPr>
              <a:xfrm>
                <a:off x="3988969" y="2288677"/>
                <a:ext cx="808235" cy="1938992"/>
              </a:xfrm>
              <a:prstGeom prst="rect">
                <a:avLst/>
              </a:prstGeom>
              <a:noFill/>
            </p:spPr>
            <p:txBody>
              <a:bodyPr wrap="none" rtlCol="0">
                <a:spAutoFit/>
              </a:bodyPr>
              <a:lstStyle/>
              <a:p>
                <a:pPr algn="l"/>
                <a:r>
                  <a:rPr lang="en-GB" sz="12000" dirty="0">
                    <a:solidFill>
                      <a:schemeClr val="bg1">
                        <a:lumMod val="75000"/>
                      </a:schemeClr>
                    </a:solidFill>
                    <a:latin typeface="Baskerville Old Face" panose="02020602080505020303" pitchFamily="18" charset="0"/>
                  </a:rPr>
                  <a:t>”</a:t>
                </a:r>
              </a:p>
            </p:txBody>
          </p:sp>
          <p:cxnSp>
            <p:nvCxnSpPr>
              <p:cNvPr id="15" name="Straight Connector 14">
                <a:extLst>
                  <a:ext uri="{FF2B5EF4-FFF2-40B4-BE49-F238E27FC236}">
                    <a16:creationId xmlns:a16="http://schemas.microsoft.com/office/drawing/2014/main" id="{A1F35BD0-47B7-C788-6BB9-8B3F7B386C27}"/>
                  </a:ext>
                </a:extLst>
              </p:cNvPr>
              <p:cNvCxnSpPr/>
              <p:nvPr/>
            </p:nvCxnSpPr>
            <p:spPr bwMode="auto">
              <a:xfrm>
                <a:off x="655637" y="2934134"/>
                <a:ext cx="3916363" cy="0"/>
              </a:xfrm>
              <a:prstGeom prst="line">
                <a:avLst/>
              </a:prstGeom>
              <a:blipFill dpi="0" rotWithShape="0">
                <a:blip r:embed="rId4">
                  <a:alphaModFix amt="50000"/>
                </a:blip>
                <a:srcRect/>
                <a:tile tx="0" ty="0" sx="100000" sy="100000" flip="none" algn="tl"/>
              </a:blipFill>
              <a:ln w="25400" cap="flat" cmpd="sng" algn="ctr">
                <a:solidFill>
                  <a:srgbClr val="1F2E3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 name="TextBox 5">
              <a:extLst>
                <a:ext uri="{FF2B5EF4-FFF2-40B4-BE49-F238E27FC236}">
                  <a16:creationId xmlns:a16="http://schemas.microsoft.com/office/drawing/2014/main" id="{E6D96C60-F5BA-3AC8-934D-B645D9DC0EE1}"/>
                </a:ext>
              </a:extLst>
            </p:cNvPr>
            <p:cNvSpPr txBox="1"/>
            <p:nvPr/>
          </p:nvSpPr>
          <p:spPr>
            <a:xfrm>
              <a:off x="3210129" y="3345733"/>
              <a:ext cx="1491113" cy="276999"/>
            </a:xfrm>
            <a:prstGeom prst="rect">
              <a:avLst/>
            </a:prstGeom>
            <a:noFill/>
          </p:spPr>
          <p:txBody>
            <a:bodyPr wrap="none" rtlCol="0">
              <a:spAutoFit/>
            </a:bodyPr>
            <a:lstStyle/>
            <a:p>
              <a:r>
                <a:rPr lang="en-US" sz="1200" dirty="0">
                  <a:latin typeface="Oxygen" panose="02000503000000000000" pitchFamily="2" charset="0"/>
                </a:rPr>
                <a:t>Legal 500 2022-23</a:t>
              </a:r>
              <a:endParaRPr lang="en-GB" sz="1200" b="0" dirty="0">
                <a:solidFill>
                  <a:srgbClr val="1F2E3C"/>
                </a:solidFill>
                <a:latin typeface="Oxygen" panose="02000503000000000000" pitchFamily="2" charset="0"/>
                <a:ea typeface="Droid Serif" panose="02020600060500020200" pitchFamily="18" charset="0"/>
                <a:cs typeface="Droid Serif" panose="02020600060500020200" pitchFamily="18" charset="0"/>
              </a:endParaRPr>
            </a:p>
          </p:txBody>
        </p:sp>
        <p:sp>
          <p:nvSpPr>
            <p:cNvPr id="10" name="TextBox 9">
              <a:extLst>
                <a:ext uri="{FF2B5EF4-FFF2-40B4-BE49-F238E27FC236}">
                  <a16:creationId xmlns:a16="http://schemas.microsoft.com/office/drawing/2014/main" id="{4A7536D5-A10F-8927-B686-2D0E44C2456D}"/>
                </a:ext>
              </a:extLst>
            </p:cNvPr>
            <p:cNvSpPr txBox="1"/>
            <p:nvPr/>
          </p:nvSpPr>
          <p:spPr>
            <a:xfrm>
              <a:off x="783506" y="2659561"/>
              <a:ext cx="3917736" cy="276999"/>
            </a:xfrm>
            <a:prstGeom prst="rect">
              <a:avLst/>
            </a:prstGeom>
            <a:noFill/>
            <a:ln w="12700">
              <a:noFill/>
            </a:ln>
          </p:spPr>
          <p:txBody>
            <a:bodyPr wrap="square" rtlCol="0">
              <a:spAutoFit/>
            </a:bodyPr>
            <a:lstStyle/>
            <a:p>
              <a:pPr algn="l"/>
              <a:r>
                <a:rPr lang="en-GB" sz="1200" b="0" i="1" dirty="0">
                  <a:solidFill>
                    <a:srgbClr val="1F2E3C"/>
                  </a:solidFill>
                  <a:latin typeface="Droid Serif" panose="02020600060500020200" pitchFamily="18" charset="0"/>
                  <a:ea typeface="Droid Serif" panose="02020600060500020200" pitchFamily="18" charset="0"/>
                  <a:cs typeface="Droid Serif" panose="02020600060500020200" pitchFamily="18" charset="0"/>
                </a:rPr>
                <a:t>The “knowledgeable, efficient and organised” team.</a:t>
              </a:r>
            </a:p>
          </p:txBody>
        </p:sp>
      </p:grpSp>
    </p:spTree>
    <p:extLst>
      <p:ext uri="{BB962C8B-B14F-4D97-AF65-F5344CB8AC3E}">
        <p14:creationId xmlns:p14="http://schemas.microsoft.com/office/powerpoint/2010/main" val="1681142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cial Care Title Slide">
    <p:spTree>
      <p:nvGrpSpPr>
        <p:cNvPr id="1" name=""/>
        <p:cNvGrpSpPr/>
        <p:nvPr/>
      </p:nvGrpSpPr>
      <p:grpSpPr>
        <a:xfrm>
          <a:off x="0" y="0"/>
          <a:ext cx="0" cy="0"/>
          <a:chOff x="0" y="0"/>
          <a:chExt cx="0" cy="0"/>
        </a:xfrm>
      </p:grpSpPr>
      <p:pic>
        <p:nvPicPr>
          <p:cNvPr id="10" name="Picture 9" descr="A picture containing close&#10;&#10;Description automatically generated">
            <a:extLst>
              <a:ext uri="{FF2B5EF4-FFF2-40B4-BE49-F238E27FC236}">
                <a16:creationId xmlns:a16="http://schemas.microsoft.com/office/drawing/2014/main" id="{DED8A8A7-3EEB-42F2-BD27-7A2606DC9A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8076049" cy="5255519"/>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p:nvSpPr>
        <p:spPr bwMode="auto">
          <a:xfrm>
            <a:off x="8074143" y="6507205"/>
            <a:ext cx="396044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1300" b="0" dirty="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5643155" y="-1385098"/>
            <a:ext cx="7402522" cy="7402522"/>
          </a:xfrm>
          <a:prstGeom prst="ellipse">
            <a:avLst/>
          </a:prstGeom>
          <a:solidFill>
            <a:srgbClr val="1F2E3C"/>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6174376" y="749937"/>
            <a:ext cx="6017623" cy="2142722"/>
          </a:xfrm>
        </p:spPr>
        <p:txBody>
          <a:bodyPr lIns="90000" tIns="180000" rIns="180000" bIns="36000" anchor="b">
            <a:normAutofit/>
          </a:bodyPr>
          <a:lstStyle>
            <a:lvl1pPr algn="r">
              <a:defRPr sz="32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8" name="Subtitle 2">
            <a:extLst>
              <a:ext uri="{FF2B5EF4-FFF2-40B4-BE49-F238E27FC236}">
                <a16:creationId xmlns:a16="http://schemas.microsoft.com/office/drawing/2014/main" id="{C63CD474-6ABE-47EA-B148-79270B9C9C8E}"/>
              </a:ext>
            </a:extLst>
          </p:cNvPr>
          <p:cNvSpPr>
            <a:spLocks noGrp="1"/>
          </p:cNvSpPr>
          <p:nvPr>
            <p:ph type="subTitle" idx="1"/>
          </p:nvPr>
        </p:nvSpPr>
        <p:spPr>
          <a:xfrm>
            <a:off x="6174375" y="2964246"/>
            <a:ext cx="6017623" cy="1242765"/>
          </a:xfrm>
        </p:spPr>
        <p:txBody>
          <a:bodyPr tIns="90000" rIns="180000" bIns="180000"/>
          <a:lstStyle>
            <a:lvl1pPr marL="0" indent="0" algn="r">
              <a:buNone/>
              <a:defRPr sz="2400">
                <a:solidFill>
                  <a:schemeClr val="bg1"/>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6" name="Picture 15">
            <a:extLst>
              <a:ext uri="{FF2B5EF4-FFF2-40B4-BE49-F238E27FC236}">
                <a16:creationId xmlns:a16="http://schemas.microsoft.com/office/drawing/2014/main" id="{88657D3F-8070-4C2B-8D2A-9677FFE775C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595924" y="354478"/>
            <a:ext cx="1438659" cy="359665"/>
          </a:xfrm>
          <a:prstGeom prst="rect">
            <a:avLst/>
          </a:prstGeom>
        </p:spPr>
      </p:pic>
      <p:pic>
        <p:nvPicPr>
          <p:cNvPr id="3" name="Picture 2" descr="Graphical user interface, application, Word&#10;&#10;Description automatically generated">
            <a:extLst>
              <a:ext uri="{FF2B5EF4-FFF2-40B4-BE49-F238E27FC236}">
                <a16:creationId xmlns:a16="http://schemas.microsoft.com/office/drawing/2014/main" id="{EBE55E42-B475-8D48-40EA-BD28BB706ABC}"/>
              </a:ext>
            </a:extLst>
          </p:cNvPr>
          <p:cNvPicPr>
            <a:picLocks noChangeAspect="1"/>
          </p:cNvPicPr>
          <p:nvPr userDrawn="1"/>
        </p:nvPicPr>
        <p:blipFill rotWithShape="1">
          <a:blip r:embed="rId4">
            <a:clrChange>
              <a:clrFrom>
                <a:srgbClr val="FFFFFF"/>
              </a:clrFrom>
              <a:clrTo>
                <a:srgbClr val="FFFFFF">
                  <a:alpha val="0"/>
                </a:srgbClr>
              </a:clrTo>
            </a:clrChange>
          </a:blip>
          <a:srcRect l="27982" t="25446" r="14857" b="28176"/>
          <a:stretch/>
        </p:blipFill>
        <p:spPr bwMode="auto">
          <a:xfrm>
            <a:off x="-1" y="5255518"/>
            <a:ext cx="3364437" cy="15403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7725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ocial Care Title Slide">
    <p:spTree>
      <p:nvGrpSpPr>
        <p:cNvPr id="1" name=""/>
        <p:cNvGrpSpPr/>
        <p:nvPr/>
      </p:nvGrpSpPr>
      <p:grpSpPr>
        <a:xfrm>
          <a:off x="0" y="0"/>
          <a:ext cx="0" cy="0"/>
          <a:chOff x="0" y="0"/>
          <a:chExt cx="0" cy="0"/>
        </a:xfrm>
      </p:grpSpPr>
      <p:pic>
        <p:nvPicPr>
          <p:cNvPr id="7" name="Picture 6" descr="A picture containing person&#10;&#10;Description automatically generated">
            <a:extLst>
              <a:ext uri="{FF2B5EF4-FFF2-40B4-BE49-F238E27FC236}">
                <a16:creationId xmlns:a16="http://schemas.microsoft.com/office/drawing/2014/main" id="{152BA79B-2CC8-4162-956D-7DA5989341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7551258" cy="5255524"/>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p:nvSpPr>
        <p:spPr bwMode="auto">
          <a:xfrm>
            <a:off x="8074143" y="6507205"/>
            <a:ext cx="396044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1300" b="0" dirty="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5643155" y="-1385098"/>
            <a:ext cx="7402522" cy="7402522"/>
          </a:xfrm>
          <a:prstGeom prst="ellipse">
            <a:avLst/>
          </a:prstGeom>
          <a:solidFill>
            <a:srgbClr val="1F2E3C"/>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6174376" y="749937"/>
            <a:ext cx="6017623" cy="2142722"/>
          </a:xfrm>
        </p:spPr>
        <p:txBody>
          <a:bodyPr lIns="90000" tIns="180000" rIns="180000" bIns="36000" anchor="b">
            <a:normAutofit/>
          </a:bodyPr>
          <a:lstStyle>
            <a:lvl1pPr algn="r">
              <a:defRPr sz="32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8" name="Subtitle 2">
            <a:extLst>
              <a:ext uri="{FF2B5EF4-FFF2-40B4-BE49-F238E27FC236}">
                <a16:creationId xmlns:a16="http://schemas.microsoft.com/office/drawing/2014/main" id="{C63CD474-6ABE-47EA-B148-79270B9C9C8E}"/>
              </a:ext>
            </a:extLst>
          </p:cNvPr>
          <p:cNvSpPr>
            <a:spLocks noGrp="1"/>
          </p:cNvSpPr>
          <p:nvPr>
            <p:ph type="subTitle" idx="1"/>
          </p:nvPr>
        </p:nvSpPr>
        <p:spPr>
          <a:xfrm>
            <a:off x="6174375" y="2964246"/>
            <a:ext cx="6017623" cy="1242765"/>
          </a:xfrm>
        </p:spPr>
        <p:txBody>
          <a:bodyPr tIns="90000" rIns="180000" bIns="180000"/>
          <a:lstStyle>
            <a:lvl1pPr marL="0" indent="0" algn="r">
              <a:buNone/>
              <a:defRPr sz="2400">
                <a:solidFill>
                  <a:schemeClr val="bg1"/>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6" name="Picture 15">
            <a:extLst>
              <a:ext uri="{FF2B5EF4-FFF2-40B4-BE49-F238E27FC236}">
                <a16:creationId xmlns:a16="http://schemas.microsoft.com/office/drawing/2014/main" id="{35BF7957-65B4-4449-A18D-07D1EE1FF19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595924" y="354478"/>
            <a:ext cx="1438659" cy="359665"/>
          </a:xfrm>
          <a:prstGeom prst="rect">
            <a:avLst/>
          </a:prstGeom>
        </p:spPr>
      </p:pic>
      <p:pic>
        <p:nvPicPr>
          <p:cNvPr id="11" name="Picture 10">
            <a:extLst>
              <a:ext uri="{FF2B5EF4-FFF2-40B4-BE49-F238E27FC236}">
                <a16:creationId xmlns:a16="http://schemas.microsoft.com/office/drawing/2014/main" id="{2FCDF0F0-44DA-46E3-BB94-8FA3380FD700}"/>
              </a:ext>
            </a:extLst>
          </p:cNvPr>
          <p:cNvPicPr/>
          <p:nvPr userDrawn="1"/>
        </p:nvPicPr>
        <p:blipFill rotWithShape="1">
          <a:blip r:embed="rId4"/>
          <a:srcRect l="9210" t="33592" r="60631" b="50154"/>
          <a:stretch/>
        </p:blipFill>
        <p:spPr bwMode="auto">
          <a:xfrm>
            <a:off x="11660" y="5255524"/>
            <a:ext cx="4106198" cy="14751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4652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4635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de Title and Conten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0762ED8-9680-4FF5-973C-FEE9DDB4B230}"/>
              </a:ext>
            </a:extLst>
          </p:cNvPr>
          <p:cNvGrpSpPr/>
          <p:nvPr userDrawn="1"/>
        </p:nvGrpSpPr>
        <p:grpSpPr>
          <a:xfrm>
            <a:off x="0" y="-1"/>
            <a:ext cx="3588470" cy="6858001"/>
            <a:chOff x="0" y="-1"/>
            <a:chExt cx="3588470" cy="6858001"/>
          </a:xfrm>
        </p:grpSpPr>
        <p:sp>
          <p:nvSpPr>
            <p:cNvPr id="10" name="Rectangle 9">
              <a:extLst>
                <a:ext uri="{FF2B5EF4-FFF2-40B4-BE49-F238E27FC236}">
                  <a16:creationId xmlns:a16="http://schemas.microsoft.com/office/drawing/2014/main" id="{E56A41E6-AE1B-4C5C-85DD-53B07CC6655B}"/>
                </a:ext>
              </a:extLst>
            </p:cNvPr>
            <p:cNvSpPr/>
            <p:nvPr userDrawn="1"/>
          </p:nvSpPr>
          <p:spPr>
            <a:xfrm>
              <a:off x="0" y="-1"/>
              <a:ext cx="3588470" cy="6857995"/>
            </a:xfrm>
            <a:prstGeom prst="rect">
              <a:avLst/>
            </a:prstGeom>
            <a:solidFill>
              <a:srgbClr val="1F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Line 5">
              <a:extLst>
                <a:ext uri="{FF2B5EF4-FFF2-40B4-BE49-F238E27FC236}">
                  <a16:creationId xmlns:a16="http://schemas.microsoft.com/office/drawing/2014/main" id="{DF6B5E2C-D276-4025-92AE-6B43FEA009D8}"/>
                </a:ext>
              </a:extLst>
            </p:cNvPr>
            <p:cNvSpPr>
              <a:spLocks noChangeShapeType="1"/>
            </p:cNvSpPr>
            <p:nvPr userDrawn="1"/>
          </p:nvSpPr>
          <p:spPr bwMode="auto">
            <a:xfrm flipH="1">
              <a:off x="3579019" y="0"/>
              <a:ext cx="9451" cy="685800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grpSp>
      <p:sp>
        <p:nvSpPr>
          <p:cNvPr id="18" name="Title 1">
            <a:extLst>
              <a:ext uri="{FF2B5EF4-FFF2-40B4-BE49-F238E27FC236}">
                <a16:creationId xmlns:a16="http://schemas.microsoft.com/office/drawing/2014/main" id="{03300FDA-3C0B-4E6D-B8D3-4A1935B796DE}"/>
              </a:ext>
            </a:extLst>
          </p:cNvPr>
          <p:cNvSpPr>
            <a:spLocks noGrp="1"/>
          </p:cNvSpPr>
          <p:nvPr>
            <p:ph type="title"/>
          </p:nvPr>
        </p:nvSpPr>
        <p:spPr>
          <a:xfrm>
            <a:off x="113106" y="685721"/>
            <a:ext cx="3465913" cy="1371678"/>
          </a:xfrm>
        </p:spPr>
        <p:txBody>
          <a:bodyPr anchor="b"/>
          <a:lstStyle>
            <a:lvl1pPr>
              <a:defRPr sz="3200">
                <a:solidFill>
                  <a:schemeClr val="bg1"/>
                </a:solidFill>
                <a:effectLst/>
                <a:latin typeface="Segoe UI Semilight" panose="020B0402040204020203" pitchFamily="34" charset="0"/>
                <a:cs typeface="Segoe UI Semilight" panose="020B0402040204020203" pitchFamily="34" charset="0"/>
              </a:defRPr>
            </a:lvl1pPr>
          </a:lstStyle>
          <a:p>
            <a:r>
              <a:rPr lang="en-US"/>
              <a:t>Click to edit Master title style</a:t>
            </a:r>
            <a:endParaRPr lang="en-US" dirty="0"/>
          </a:p>
        </p:txBody>
      </p:sp>
      <p:sp>
        <p:nvSpPr>
          <p:cNvPr id="19" name="Text Placeholder 3">
            <a:extLst>
              <a:ext uri="{FF2B5EF4-FFF2-40B4-BE49-F238E27FC236}">
                <a16:creationId xmlns:a16="http://schemas.microsoft.com/office/drawing/2014/main" id="{3F9D58E8-95E6-41D7-8DF7-3F614CDDACB6}"/>
              </a:ext>
            </a:extLst>
          </p:cNvPr>
          <p:cNvSpPr>
            <a:spLocks noGrp="1"/>
          </p:cNvSpPr>
          <p:nvPr>
            <p:ph type="body" sz="half" idx="2"/>
          </p:nvPr>
        </p:nvSpPr>
        <p:spPr>
          <a:xfrm>
            <a:off x="113106" y="2057400"/>
            <a:ext cx="3465913" cy="4602480"/>
          </a:xfrm>
        </p:spPr>
        <p:txBody>
          <a:bodyPr/>
          <a:lstStyle>
            <a:lvl1pPr marL="0" indent="0">
              <a:buNone/>
              <a:defRPr sz="1600">
                <a:solidFill>
                  <a:schemeClr val="bg1"/>
                </a:solidFill>
                <a:latin typeface="Segoe UI Semilight" panose="020B0402040204020203" pitchFamily="34" charset="0"/>
                <a:cs typeface="Segoe UI Semilight" panose="020B04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Content Placeholder 2">
            <a:extLst>
              <a:ext uri="{FF2B5EF4-FFF2-40B4-BE49-F238E27FC236}">
                <a16:creationId xmlns:a16="http://schemas.microsoft.com/office/drawing/2014/main" id="{F96D6A3D-1DFD-431C-92B9-32DCB875EE6C}"/>
              </a:ext>
            </a:extLst>
          </p:cNvPr>
          <p:cNvSpPr>
            <a:spLocks noGrp="1"/>
          </p:cNvSpPr>
          <p:nvPr>
            <p:ph idx="1"/>
          </p:nvPr>
        </p:nvSpPr>
        <p:spPr>
          <a:xfrm>
            <a:off x="3780151" y="133036"/>
            <a:ext cx="8220167" cy="6526844"/>
          </a:xfrm>
        </p:spPr>
        <p:txBody>
          <a:bodyPr/>
          <a:lstStyle>
            <a:lvl1pPr>
              <a:defRPr sz="3200">
                <a:solidFill>
                  <a:srgbClr val="1F2E3C"/>
                </a:solidFill>
                <a:latin typeface="Segoe UI Semilight" panose="020B0402040204020203" pitchFamily="34" charset="0"/>
                <a:cs typeface="Segoe UI Semilight" panose="020B0402040204020203" pitchFamily="34" charset="0"/>
              </a:defRPr>
            </a:lvl1pPr>
            <a:lvl2pPr>
              <a:defRPr sz="2800">
                <a:solidFill>
                  <a:srgbClr val="1F2E3C"/>
                </a:solidFill>
                <a:latin typeface="Segoe UI Semilight" panose="020B0402040204020203" pitchFamily="34" charset="0"/>
                <a:cs typeface="Segoe UI Semilight" panose="020B0402040204020203" pitchFamily="34" charset="0"/>
              </a:defRPr>
            </a:lvl2pPr>
            <a:lvl3pPr>
              <a:defRPr sz="2400">
                <a:solidFill>
                  <a:srgbClr val="1F2E3C"/>
                </a:solidFill>
                <a:latin typeface="Segoe UI Semilight" panose="020B0402040204020203" pitchFamily="34" charset="0"/>
                <a:cs typeface="Segoe UI Semilight" panose="020B0402040204020203" pitchFamily="34" charset="0"/>
              </a:defRPr>
            </a:lvl3pPr>
            <a:lvl4pPr>
              <a:defRPr sz="2000">
                <a:solidFill>
                  <a:srgbClr val="1F2E3C"/>
                </a:solidFill>
                <a:latin typeface="Segoe UI Semilight" panose="020B0402040204020203" pitchFamily="34" charset="0"/>
                <a:cs typeface="Segoe UI Semilight" panose="020B0402040204020203" pitchFamily="34" charset="0"/>
              </a:defRPr>
            </a:lvl4pPr>
            <a:lvl5pPr>
              <a:defRPr sz="2000">
                <a:solidFill>
                  <a:srgbClr val="1F2E3C"/>
                </a:solidFill>
                <a:latin typeface="Segoe UI Semilight" panose="020B0402040204020203" pitchFamily="34" charset="0"/>
                <a:cs typeface="Segoe UI Semilight" panose="020B0402040204020203"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8">
            <a:extLst>
              <a:ext uri="{FF2B5EF4-FFF2-40B4-BE49-F238E27FC236}">
                <a16:creationId xmlns:a16="http://schemas.microsoft.com/office/drawing/2014/main" id="{B7DF5849-4811-484B-B509-4EDC1A08FA3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1151" y="307774"/>
            <a:ext cx="1438659" cy="359665"/>
          </a:xfrm>
          <a:prstGeom prst="rect">
            <a:avLst/>
          </a:prstGeom>
        </p:spPr>
      </p:pic>
    </p:spTree>
    <p:extLst>
      <p:ext uri="{BB962C8B-B14F-4D97-AF65-F5344CB8AC3E}">
        <p14:creationId xmlns:p14="http://schemas.microsoft.com/office/powerpoint/2010/main" val="2371071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ADD377D-2B6E-4AB5-A6C4-7F5C5E788CA3}"/>
              </a:ext>
            </a:extLst>
          </p:cNvPr>
          <p:cNvGrpSpPr/>
          <p:nvPr userDrawn="1"/>
        </p:nvGrpSpPr>
        <p:grpSpPr>
          <a:xfrm>
            <a:off x="-1" y="0"/>
            <a:ext cx="12192001" cy="1502148"/>
            <a:chOff x="-1" y="0"/>
            <a:chExt cx="12192001" cy="1502148"/>
          </a:xfrm>
        </p:grpSpPr>
        <p:sp>
          <p:nvSpPr>
            <p:cNvPr id="2" name="Rectangle 1">
              <a:extLst>
                <a:ext uri="{FF2B5EF4-FFF2-40B4-BE49-F238E27FC236}">
                  <a16:creationId xmlns:a16="http://schemas.microsoft.com/office/drawing/2014/main" id="{4ADA53A2-78DC-448A-B93E-B329B5FE65C6}"/>
                </a:ext>
              </a:extLst>
            </p:cNvPr>
            <p:cNvSpPr/>
            <p:nvPr userDrawn="1"/>
          </p:nvSpPr>
          <p:spPr>
            <a:xfrm>
              <a:off x="-1" y="0"/>
              <a:ext cx="12191999" cy="1481138"/>
            </a:xfrm>
            <a:prstGeom prst="rect">
              <a:avLst/>
            </a:prstGeom>
            <a:solidFill>
              <a:srgbClr val="1F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Line 5">
              <a:extLst>
                <a:ext uri="{FF2B5EF4-FFF2-40B4-BE49-F238E27FC236}">
                  <a16:creationId xmlns:a16="http://schemas.microsoft.com/office/drawing/2014/main" id="{6BF02C17-B1B3-4D08-9F58-560353BB73B2}"/>
                </a:ext>
              </a:extLst>
            </p:cNvPr>
            <p:cNvSpPr>
              <a:spLocks noChangeShapeType="1"/>
            </p:cNvSpPr>
            <p:nvPr userDrawn="1"/>
          </p:nvSpPr>
          <p:spPr bwMode="auto">
            <a:xfrm>
              <a:off x="1" y="1502148"/>
              <a:ext cx="12191999"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grpSp>
      <p:sp>
        <p:nvSpPr>
          <p:cNvPr id="11" name="Title 1">
            <a:extLst>
              <a:ext uri="{FF2B5EF4-FFF2-40B4-BE49-F238E27FC236}">
                <a16:creationId xmlns:a16="http://schemas.microsoft.com/office/drawing/2014/main" id="{6E638E37-9B2D-4510-AEA3-72E413690EA5}"/>
              </a:ext>
            </a:extLst>
          </p:cNvPr>
          <p:cNvSpPr>
            <a:spLocks noGrp="1"/>
          </p:cNvSpPr>
          <p:nvPr>
            <p:ph type="title"/>
          </p:nvPr>
        </p:nvSpPr>
        <p:spPr>
          <a:xfrm>
            <a:off x="352425" y="409575"/>
            <a:ext cx="11515725" cy="1062037"/>
          </a:xfrm>
          <a:effectLst>
            <a:outerShdw blurRad="50800" dist="38100" dir="5400000" algn="t" rotWithShape="0">
              <a:prstClr val="black">
                <a:alpha val="40000"/>
              </a:prstClr>
            </a:outerShdw>
          </a:effectLst>
        </p:spPr>
        <p:txBody>
          <a:bodyPr>
            <a:normAutofit/>
          </a:bodyPr>
          <a:lstStyle>
            <a:lvl1pPr>
              <a:defRPr sz="4000">
                <a:solidFill>
                  <a:schemeClr val="bg1"/>
                </a:solidFill>
                <a:effectLst/>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3" name="Content Placeholder 2">
            <a:extLst>
              <a:ext uri="{FF2B5EF4-FFF2-40B4-BE49-F238E27FC236}">
                <a16:creationId xmlns:a16="http://schemas.microsoft.com/office/drawing/2014/main" id="{9A0BD0EB-8A85-4739-9AC9-E54FE6841519}"/>
              </a:ext>
            </a:extLst>
          </p:cNvPr>
          <p:cNvSpPr>
            <a:spLocks noGrp="1"/>
          </p:cNvSpPr>
          <p:nvPr>
            <p:ph idx="1"/>
          </p:nvPr>
        </p:nvSpPr>
        <p:spPr>
          <a:xfrm>
            <a:off x="352425" y="1650584"/>
            <a:ext cx="11515725" cy="4823864"/>
          </a:xfrm>
        </p:spPr>
        <p:txBody>
          <a:bodyPr/>
          <a:lstStyle>
            <a:lvl1pPr>
              <a:defRPr>
                <a:solidFill>
                  <a:srgbClr val="1F2E3C"/>
                </a:solidFill>
                <a:latin typeface="Segoe UI Semilight" panose="020B0402040204020203" pitchFamily="34" charset="0"/>
                <a:cs typeface="Segoe UI Semilight" panose="020B0402040204020203" pitchFamily="34" charset="0"/>
              </a:defRPr>
            </a:lvl1pPr>
            <a:lvl2pPr>
              <a:defRPr>
                <a:solidFill>
                  <a:srgbClr val="1F2E3C"/>
                </a:solidFill>
                <a:latin typeface="Segoe UI Semilight" panose="020B0402040204020203" pitchFamily="34" charset="0"/>
                <a:cs typeface="Segoe UI Semilight" panose="020B0402040204020203" pitchFamily="34" charset="0"/>
              </a:defRPr>
            </a:lvl2pPr>
            <a:lvl3pPr>
              <a:defRPr>
                <a:solidFill>
                  <a:srgbClr val="1F2E3C"/>
                </a:solidFill>
                <a:latin typeface="Segoe UI Semilight" panose="020B0402040204020203" pitchFamily="34" charset="0"/>
                <a:cs typeface="Segoe UI Semilight" panose="020B0402040204020203" pitchFamily="34" charset="0"/>
              </a:defRPr>
            </a:lvl3pPr>
            <a:lvl4pPr>
              <a:defRPr>
                <a:solidFill>
                  <a:srgbClr val="1F2E3C"/>
                </a:solidFill>
                <a:latin typeface="Segoe UI Semilight" panose="020B0402040204020203" pitchFamily="34" charset="0"/>
                <a:cs typeface="Segoe UI Semilight" panose="020B0402040204020203" pitchFamily="34" charset="0"/>
              </a:defRPr>
            </a:lvl4pPr>
            <a:lvl5pPr>
              <a:defRPr>
                <a:solidFill>
                  <a:srgbClr val="1F2E3C"/>
                </a:solidFill>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a:extLst>
              <a:ext uri="{FF2B5EF4-FFF2-40B4-BE49-F238E27FC236}">
                <a16:creationId xmlns:a16="http://schemas.microsoft.com/office/drawing/2014/main" id="{118C29B4-67C0-48BC-A8FC-1A4246F2EBD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429491" y="283384"/>
            <a:ext cx="1438659" cy="359665"/>
          </a:xfrm>
          <a:prstGeom prst="rect">
            <a:avLst/>
          </a:prstGeom>
        </p:spPr>
      </p:pic>
    </p:spTree>
    <p:extLst>
      <p:ext uri="{BB962C8B-B14F-4D97-AF65-F5344CB8AC3E}">
        <p14:creationId xmlns:p14="http://schemas.microsoft.com/office/powerpoint/2010/main" val="8229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C621F5A8-E2BF-4302-A2AF-BCF72375979F}"/>
              </a:ext>
            </a:extLst>
          </p:cNvPr>
          <p:cNvGrpSpPr/>
          <p:nvPr userDrawn="1"/>
        </p:nvGrpSpPr>
        <p:grpSpPr>
          <a:xfrm>
            <a:off x="-1" y="0"/>
            <a:ext cx="12192001" cy="1502148"/>
            <a:chOff x="-1" y="0"/>
            <a:chExt cx="12192001" cy="1502148"/>
          </a:xfrm>
        </p:grpSpPr>
        <p:sp>
          <p:nvSpPr>
            <p:cNvPr id="18" name="Rectangle 17">
              <a:extLst>
                <a:ext uri="{FF2B5EF4-FFF2-40B4-BE49-F238E27FC236}">
                  <a16:creationId xmlns:a16="http://schemas.microsoft.com/office/drawing/2014/main" id="{DE2473EB-6981-4E89-87A9-997C8AA30410}"/>
                </a:ext>
              </a:extLst>
            </p:cNvPr>
            <p:cNvSpPr/>
            <p:nvPr userDrawn="1"/>
          </p:nvSpPr>
          <p:spPr>
            <a:xfrm>
              <a:off x="-1" y="0"/>
              <a:ext cx="12191999" cy="1481138"/>
            </a:xfrm>
            <a:prstGeom prst="rect">
              <a:avLst/>
            </a:prstGeom>
            <a:solidFill>
              <a:srgbClr val="1F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Line 5">
              <a:extLst>
                <a:ext uri="{FF2B5EF4-FFF2-40B4-BE49-F238E27FC236}">
                  <a16:creationId xmlns:a16="http://schemas.microsoft.com/office/drawing/2014/main" id="{7996D022-F171-4FE0-A03D-F6F7EE60F089}"/>
                </a:ext>
              </a:extLst>
            </p:cNvPr>
            <p:cNvSpPr>
              <a:spLocks noChangeShapeType="1"/>
            </p:cNvSpPr>
            <p:nvPr userDrawn="1"/>
          </p:nvSpPr>
          <p:spPr bwMode="auto">
            <a:xfrm>
              <a:off x="1" y="1502148"/>
              <a:ext cx="12191999"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grpSp>
      <p:sp>
        <p:nvSpPr>
          <p:cNvPr id="12" name="Title 1">
            <a:extLst>
              <a:ext uri="{FF2B5EF4-FFF2-40B4-BE49-F238E27FC236}">
                <a16:creationId xmlns:a16="http://schemas.microsoft.com/office/drawing/2014/main" id="{4DD71653-9A63-4915-8D0D-29D9FDC85C4C}"/>
              </a:ext>
            </a:extLst>
          </p:cNvPr>
          <p:cNvSpPr>
            <a:spLocks noGrp="1"/>
          </p:cNvSpPr>
          <p:nvPr>
            <p:ph type="title"/>
          </p:nvPr>
        </p:nvSpPr>
        <p:spPr>
          <a:xfrm>
            <a:off x="352425" y="409575"/>
            <a:ext cx="11515725" cy="1062037"/>
          </a:xfrm>
          <a:effectLst>
            <a:outerShdw blurRad="50800" dist="38100" dir="5400000" algn="t" rotWithShape="0">
              <a:prstClr val="black">
                <a:alpha val="40000"/>
              </a:prstClr>
            </a:outerShdw>
          </a:effectLst>
        </p:spPr>
        <p:txBody>
          <a:bodyPr>
            <a:normAutofit/>
          </a:bodyPr>
          <a:lstStyle>
            <a:lvl1pPr>
              <a:defRPr sz="4000">
                <a:solidFill>
                  <a:schemeClr val="bg1"/>
                </a:solidFill>
                <a:effectLst/>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5" name="Content Placeholder 2">
            <a:extLst>
              <a:ext uri="{FF2B5EF4-FFF2-40B4-BE49-F238E27FC236}">
                <a16:creationId xmlns:a16="http://schemas.microsoft.com/office/drawing/2014/main" id="{20ACD186-3ABD-4A88-A572-9F69CBC4CAA7}"/>
              </a:ext>
            </a:extLst>
          </p:cNvPr>
          <p:cNvSpPr>
            <a:spLocks noGrp="1"/>
          </p:cNvSpPr>
          <p:nvPr>
            <p:ph sz="half" idx="1"/>
          </p:nvPr>
        </p:nvSpPr>
        <p:spPr>
          <a:xfrm>
            <a:off x="323850" y="1641059"/>
            <a:ext cx="5695950" cy="4845466"/>
          </a:xfrm>
        </p:spPr>
        <p:txBody>
          <a:bodyPr/>
          <a:lstStyle>
            <a:lvl1pPr>
              <a:defRPr>
                <a:solidFill>
                  <a:srgbClr val="1F2E3C"/>
                </a:solidFill>
                <a:latin typeface="Segoe UI Semilight" panose="020B0402040204020203" pitchFamily="34" charset="0"/>
                <a:cs typeface="Segoe UI Semilight" panose="020B0402040204020203" pitchFamily="34" charset="0"/>
              </a:defRPr>
            </a:lvl1pPr>
            <a:lvl2pPr>
              <a:defRPr>
                <a:solidFill>
                  <a:srgbClr val="1F2E3C"/>
                </a:solidFill>
                <a:latin typeface="Segoe UI Semilight" panose="020B0402040204020203" pitchFamily="34" charset="0"/>
                <a:cs typeface="Segoe UI Semilight" panose="020B0402040204020203" pitchFamily="34" charset="0"/>
              </a:defRPr>
            </a:lvl2pPr>
            <a:lvl3pPr>
              <a:defRPr>
                <a:solidFill>
                  <a:srgbClr val="1F2E3C"/>
                </a:solidFill>
                <a:latin typeface="Segoe UI Semilight" panose="020B0402040204020203" pitchFamily="34" charset="0"/>
                <a:cs typeface="Segoe UI Semilight" panose="020B0402040204020203" pitchFamily="34" charset="0"/>
              </a:defRPr>
            </a:lvl3pPr>
            <a:lvl4pPr>
              <a:defRPr>
                <a:solidFill>
                  <a:srgbClr val="1F2E3C"/>
                </a:solidFill>
                <a:latin typeface="Segoe UI Semilight" panose="020B0402040204020203" pitchFamily="34" charset="0"/>
                <a:cs typeface="Segoe UI Semilight" panose="020B0402040204020203" pitchFamily="34" charset="0"/>
              </a:defRPr>
            </a:lvl4pPr>
            <a:lvl5pPr>
              <a:defRPr>
                <a:solidFill>
                  <a:srgbClr val="1F2E3C"/>
                </a:solidFill>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3">
            <a:extLst>
              <a:ext uri="{FF2B5EF4-FFF2-40B4-BE49-F238E27FC236}">
                <a16:creationId xmlns:a16="http://schemas.microsoft.com/office/drawing/2014/main" id="{B6B6AE46-8860-4DC4-B937-02A4394FAC89}"/>
              </a:ext>
            </a:extLst>
          </p:cNvPr>
          <p:cNvSpPr>
            <a:spLocks noGrp="1"/>
          </p:cNvSpPr>
          <p:nvPr>
            <p:ph sz="half" idx="2"/>
          </p:nvPr>
        </p:nvSpPr>
        <p:spPr>
          <a:xfrm>
            <a:off x="6172199" y="1641059"/>
            <a:ext cx="5695949" cy="4845466"/>
          </a:xfrm>
        </p:spPr>
        <p:txBody>
          <a:bodyPr/>
          <a:lstStyle>
            <a:lvl1pPr>
              <a:defRPr>
                <a:solidFill>
                  <a:srgbClr val="1F2E3C"/>
                </a:solidFill>
                <a:latin typeface="Segoe UI Semilight" panose="020B0402040204020203" pitchFamily="34" charset="0"/>
                <a:cs typeface="Segoe UI Semilight" panose="020B0402040204020203" pitchFamily="34" charset="0"/>
              </a:defRPr>
            </a:lvl1pPr>
            <a:lvl2pPr>
              <a:defRPr>
                <a:solidFill>
                  <a:srgbClr val="1F2E3C"/>
                </a:solidFill>
                <a:latin typeface="Segoe UI Semilight" panose="020B0402040204020203" pitchFamily="34" charset="0"/>
                <a:cs typeface="Segoe UI Semilight" panose="020B0402040204020203" pitchFamily="34" charset="0"/>
              </a:defRPr>
            </a:lvl2pPr>
            <a:lvl3pPr>
              <a:defRPr>
                <a:solidFill>
                  <a:srgbClr val="1F2E3C"/>
                </a:solidFill>
                <a:latin typeface="Segoe UI Semilight" panose="020B0402040204020203" pitchFamily="34" charset="0"/>
                <a:cs typeface="Segoe UI Semilight" panose="020B0402040204020203" pitchFamily="34" charset="0"/>
              </a:defRPr>
            </a:lvl3pPr>
            <a:lvl4pPr>
              <a:defRPr>
                <a:solidFill>
                  <a:srgbClr val="1F2E3C"/>
                </a:solidFill>
                <a:latin typeface="Segoe UI Semilight" panose="020B0402040204020203" pitchFamily="34" charset="0"/>
                <a:cs typeface="Segoe UI Semilight" panose="020B0402040204020203" pitchFamily="34" charset="0"/>
              </a:defRPr>
            </a:lvl4pPr>
            <a:lvl5pPr>
              <a:defRPr>
                <a:solidFill>
                  <a:srgbClr val="1F2E3C"/>
                </a:solidFill>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8">
            <a:extLst>
              <a:ext uri="{FF2B5EF4-FFF2-40B4-BE49-F238E27FC236}">
                <a16:creationId xmlns:a16="http://schemas.microsoft.com/office/drawing/2014/main" id="{3F2FBF54-CBA8-41C9-8F96-48553747B72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429491" y="283384"/>
            <a:ext cx="1438659" cy="359665"/>
          </a:xfrm>
          <a:prstGeom prst="rect">
            <a:avLst/>
          </a:prstGeom>
        </p:spPr>
      </p:pic>
    </p:spTree>
    <p:extLst>
      <p:ext uri="{BB962C8B-B14F-4D97-AF65-F5344CB8AC3E}">
        <p14:creationId xmlns:p14="http://schemas.microsoft.com/office/powerpoint/2010/main" val="3509891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850CDE-F0E0-4520-A400-9A0D80266E6F}"/>
              </a:ext>
            </a:extLst>
          </p:cNvPr>
          <p:cNvGrpSpPr/>
          <p:nvPr userDrawn="1"/>
        </p:nvGrpSpPr>
        <p:grpSpPr>
          <a:xfrm>
            <a:off x="10683707" y="3"/>
            <a:ext cx="1502149" cy="6857998"/>
            <a:chOff x="10683707" y="3"/>
            <a:chExt cx="1502149" cy="6857998"/>
          </a:xfrm>
        </p:grpSpPr>
        <p:sp>
          <p:nvSpPr>
            <p:cNvPr id="17" name="Rectangle 16">
              <a:extLst>
                <a:ext uri="{FF2B5EF4-FFF2-40B4-BE49-F238E27FC236}">
                  <a16:creationId xmlns:a16="http://schemas.microsoft.com/office/drawing/2014/main" id="{0ADDBC60-CE5D-4813-9928-5F5CF93FA7A1}"/>
                </a:ext>
              </a:extLst>
            </p:cNvPr>
            <p:cNvSpPr/>
            <p:nvPr userDrawn="1"/>
          </p:nvSpPr>
          <p:spPr>
            <a:xfrm rot="5400000">
              <a:off x="8016289" y="2688432"/>
              <a:ext cx="6857996" cy="1481138"/>
            </a:xfrm>
            <a:prstGeom prst="rect">
              <a:avLst/>
            </a:prstGeom>
            <a:solidFill>
              <a:srgbClr val="1F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Line 5">
              <a:extLst>
                <a:ext uri="{FF2B5EF4-FFF2-40B4-BE49-F238E27FC236}">
                  <a16:creationId xmlns:a16="http://schemas.microsoft.com/office/drawing/2014/main" id="{FEC637D5-9957-4E9A-9946-53618522A6A3}"/>
                </a:ext>
              </a:extLst>
            </p:cNvPr>
            <p:cNvSpPr>
              <a:spLocks noChangeShapeType="1"/>
            </p:cNvSpPr>
            <p:nvPr userDrawn="1"/>
          </p:nvSpPr>
          <p:spPr bwMode="auto">
            <a:xfrm rot="5400000" flipV="1">
              <a:off x="7254709" y="3429001"/>
              <a:ext cx="6857998" cy="1"/>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grpSp>
      <p:sp>
        <p:nvSpPr>
          <p:cNvPr id="11" name="Vertical Text Placeholder 2">
            <a:extLst>
              <a:ext uri="{FF2B5EF4-FFF2-40B4-BE49-F238E27FC236}">
                <a16:creationId xmlns:a16="http://schemas.microsoft.com/office/drawing/2014/main" id="{883D4B78-7069-4078-BCF8-544A2258930B}"/>
              </a:ext>
            </a:extLst>
          </p:cNvPr>
          <p:cNvSpPr>
            <a:spLocks noGrp="1"/>
          </p:cNvSpPr>
          <p:nvPr>
            <p:ph type="body" orient="vert" idx="1"/>
          </p:nvPr>
        </p:nvSpPr>
        <p:spPr>
          <a:xfrm>
            <a:off x="395083" y="365125"/>
            <a:ext cx="10035273" cy="6121400"/>
          </a:xfrm>
        </p:spPr>
        <p:txBody>
          <a:bodyPr vert="eaVert"/>
          <a:lstStyle>
            <a:lvl1pPr>
              <a:defRPr>
                <a:solidFill>
                  <a:srgbClr val="1F2E3C"/>
                </a:solidFill>
                <a:latin typeface="Segoe UI Semilight" panose="020B0402040204020203" pitchFamily="34" charset="0"/>
                <a:cs typeface="Segoe UI Semilight" panose="020B0402040204020203" pitchFamily="34" charset="0"/>
              </a:defRPr>
            </a:lvl1pPr>
            <a:lvl2pPr>
              <a:defRPr>
                <a:solidFill>
                  <a:srgbClr val="1F2E3C"/>
                </a:solidFill>
                <a:latin typeface="Segoe UI Semilight" panose="020B0402040204020203" pitchFamily="34" charset="0"/>
                <a:cs typeface="Segoe UI Semilight" panose="020B0402040204020203" pitchFamily="34" charset="0"/>
              </a:defRPr>
            </a:lvl2pPr>
            <a:lvl3pPr>
              <a:defRPr>
                <a:solidFill>
                  <a:srgbClr val="1F2E3C"/>
                </a:solidFill>
                <a:latin typeface="Segoe UI Semilight" panose="020B0402040204020203" pitchFamily="34" charset="0"/>
                <a:cs typeface="Segoe UI Semilight" panose="020B0402040204020203" pitchFamily="34" charset="0"/>
              </a:defRPr>
            </a:lvl3pPr>
            <a:lvl4pPr>
              <a:defRPr>
                <a:solidFill>
                  <a:srgbClr val="1F2E3C"/>
                </a:solidFill>
                <a:latin typeface="Segoe UI Semilight" panose="020B0402040204020203" pitchFamily="34" charset="0"/>
                <a:cs typeface="Segoe UI Semilight" panose="020B0402040204020203" pitchFamily="34" charset="0"/>
              </a:defRPr>
            </a:lvl4pPr>
            <a:lvl5pPr>
              <a:defRPr>
                <a:solidFill>
                  <a:srgbClr val="1F2E3C"/>
                </a:solidFill>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
            <a:extLst>
              <a:ext uri="{FF2B5EF4-FFF2-40B4-BE49-F238E27FC236}">
                <a16:creationId xmlns:a16="http://schemas.microsoft.com/office/drawing/2014/main" id="{47B032EC-0C87-4941-B6DB-845FB860B6F8}"/>
              </a:ext>
            </a:extLst>
          </p:cNvPr>
          <p:cNvSpPr>
            <a:spLocks noGrp="1"/>
          </p:cNvSpPr>
          <p:nvPr>
            <p:ph type="title"/>
          </p:nvPr>
        </p:nvSpPr>
        <p:spPr>
          <a:xfrm rot="5400000">
            <a:off x="8218979" y="2894807"/>
            <a:ext cx="6121402" cy="1062037"/>
          </a:xfrm>
          <a:effectLst>
            <a:outerShdw blurRad="50800" dist="38100" dir="5400000" algn="t" rotWithShape="0">
              <a:prstClr val="black">
                <a:alpha val="40000"/>
              </a:prstClr>
            </a:outerShdw>
          </a:effectLst>
        </p:spPr>
        <p:txBody>
          <a:bodyPr>
            <a:normAutofit/>
          </a:bodyPr>
          <a:lstStyle>
            <a:lvl1pPr>
              <a:defRPr sz="3600">
                <a:solidFill>
                  <a:schemeClr val="bg1"/>
                </a:solidFill>
                <a:effectLst/>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pic>
        <p:nvPicPr>
          <p:cNvPr id="8" name="Picture 7">
            <a:extLst>
              <a:ext uri="{FF2B5EF4-FFF2-40B4-BE49-F238E27FC236}">
                <a16:creationId xmlns:a16="http://schemas.microsoft.com/office/drawing/2014/main" id="{1EE13CF2-4AFC-4012-8CDB-6231282F1BE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5400000">
            <a:off x="11003310" y="5634988"/>
            <a:ext cx="1438659" cy="359665"/>
          </a:xfrm>
          <a:prstGeom prst="rect">
            <a:avLst/>
          </a:prstGeom>
        </p:spPr>
      </p:pic>
    </p:spTree>
    <p:extLst>
      <p:ext uri="{BB962C8B-B14F-4D97-AF65-F5344CB8AC3E}">
        <p14:creationId xmlns:p14="http://schemas.microsoft.com/office/powerpoint/2010/main" val="4137518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89433EB-3DBD-41D0-B804-E37F494676B5}"/>
              </a:ext>
            </a:extLst>
          </p:cNvPr>
          <p:cNvGrpSpPr/>
          <p:nvPr userDrawn="1"/>
        </p:nvGrpSpPr>
        <p:grpSpPr>
          <a:xfrm>
            <a:off x="-1" y="0"/>
            <a:ext cx="12192001" cy="1502148"/>
            <a:chOff x="-1" y="0"/>
            <a:chExt cx="12192001" cy="1502148"/>
          </a:xfrm>
        </p:grpSpPr>
        <p:sp>
          <p:nvSpPr>
            <p:cNvPr id="13" name="Rectangle 12">
              <a:extLst>
                <a:ext uri="{FF2B5EF4-FFF2-40B4-BE49-F238E27FC236}">
                  <a16:creationId xmlns:a16="http://schemas.microsoft.com/office/drawing/2014/main" id="{033EEB3F-8C3E-4163-95B1-386943551DF7}"/>
                </a:ext>
              </a:extLst>
            </p:cNvPr>
            <p:cNvSpPr/>
            <p:nvPr userDrawn="1"/>
          </p:nvSpPr>
          <p:spPr>
            <a:xfrm>
              <a:off x="-1" y="0"/>
              <a:ext cx="12191999" cy="1481138"/>
            </a:xfrm>
            <a:prstGeom prst="rect">
              <a:avLst/>
            </a:prstGeom>
            <a:solidFill>
              <a:srgbClr val="1F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Line 5">
              <a:extLst>
                <a:ext uri="{FF2B5EF4-FFF2-40B4-BE49-F238E27FC236}">
                  <a16:creationId xmlns:a16="http://schemas.microsoft.com/office/drawing/2014/main" id="{FCE173CD-F286-4604-9E11-BFE7A6D68C1C}"/>
                </a:ext>
              </a:extLst>
            </p:cNvPr>
            <p:cNvSpPr>
              <a:spLocks noChangeShapeType="1"/>
            </p:cNvSpPr>
            <p:nvPr userDrawn="1"/>
          </p:nvSpPr>
          <p:spPr bwMode="auto">
            <a:xfrm>
              <a:off x="1" y="1502148"/>
              <a:ext cx="12191999"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grpSp>
      <p:sp>
        <p:nvSpPr>
          <p:cNvPr id="8" name="Title 1">
            <a:extLst>
              <a:ext uri="{FF2B5EF4-FFF2-40B4-BE49-F238E27FC236}">
                <a16:creationId xmlns:a16="http://schemas.microsoft.com/office/drawing/2014/main" id="{F7338823-AA55-46AE-B494-7F84EC4E0320}"/>
              </a:ext>
            </a:extLst>
          </p:cNvPr>
          <p:cNvSpPr>
            <a:spLocks noGrp="1"/>
          </p:cNvSpPr>
          <p:nvPr>
            <p:ph type="title"/>
          </p:nvPr>
        </p:nvSpPr>
        <p:spPr>
          <a:xfrm>
            <a:off x="352425" y="409575"/>
            <a:ext cx="11515725" cy="1062037"/>
          </a:xfrm>
          <a:effectLst>
            <a:outerShdw blurRad="50800" dist="38100" dir="5400000" algn="t" rotWithShape="0">
              <a:prstClr val="black">
                <a:alpha val="40000"/>
              </a:prstClr>
            </a:outerShdw>
          </a:effectLst>
        </p:spPr>
        <p:txBody>
          <a:bodyPr>
            <a:normAutofit/>
          </a:bodyPr>
          <a:lstStyle>
            <a:lvl1pPr>
              <a:defRPr sz="4000">
                <a:solidFill>
                  <a:schemeClr val="bg1"/>
                </a:solidFill>
                <a:effectLst/>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pic>
        <p:nvPicPr>
          <p:cNvPr id="7" name="Picture 6">
            <a:extLst>
              <a:ext uri="{FF2B5EF4-FFF2-40B4-BE49-F238E27FC236}">
                <a16:creationId xmlns:a16="http://schemas.microsoft.com/office/drawing/2014/main" id="{1344E1AA-1088-404D-AA66-825AE14F36C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429491" y="283384"/>
            <a:ext cx="1438659" cy="359665"/>
          </a:xfrm>
          <a:prstGeom prst="rect">
            <a:avLst/>
          </a:prstGeom>
        </p:spPr>
      </p:pic>
    </p:spTree>
    <p:extLst>
      <p:ext uri="{BB962C8B-B14F-4D97-AF65-F5344CB8AC3E}">
        <p14:creationId xmlns:p14="http://schemas.microsoft.com/office/powerpoint/2010/main" val="3189619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claimer Contact Names">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614EC392-F15D-4DAB-9035-150A286FED5A}"/>
              </a:ext>
            </a:extLst>
          </p:cNvPr>
          <p:cNvSpPr>
            <a:spLocks noGrp="1"/>
          </p:cNvSpPr>
          <p:nvPr>
            <p:ph type="pic" sz="quarter" idx="12"/>
          </p:nvPr>
        </p:nvSpPr>
        <p:spPr>
          <a:xfrm>
            <a:off x="4060985" y="1473507"/>
            <a:ext cx="1800000" cy="1800000"/>
          </a:xfrm>
        </p:spPr>
        <p:txBody>
          <a:bodyPr>
            <a:normAutofit/>
          </a:bodyPr>
          <a:lstStyle>
            <a:lvl1pPr marL="0" indent="0">
              <a:buNone/>
              <a:defRPr sz="1400">
                <a:solidFill>
                  <a:srgbClr val="1F2E3C"/>
                </a:solidFill>
                <a:latin typeface="Segoe UI Semilight" panose="020B0402040204020203" pitchFamily="34" charset="0"/>
                <a:cs typeface="Segoe UI Semilight" panose="020B0402040204020203" pitchFamily="34" charset="0"/>
              </a:defRPr>
            </a:lvl1pPr>
          </a:lstStyle>
          <a:p>
            <a:r>
              <a:rPr lang="en-US"/>
              <a:t>Click icon to add picture</a:t>
            </a:r>
            <a:endParaRPr lang="en-GB" dirty="0"/>
          </a:p>
        </p:txBody>
      </p:sp>
      <p:sp>
        <p:nvSpPr>
          <p:cNvPr id="16" name="Text Placeholder 19">
            <a:extLst>
              <a:ext uri="{FF2B5EF4-FFF2-40B4-BE49-F238E27FC236}">
                <a16:creationId xmlns:a16="http://schemas.microsoft.com/office/drawing/2014/main" id="{32340D8E-1F62-44DC-90DB-F029B4A57C9D}"/>
              </a:ext>
            </a:extLst>
          </p:cNvPr>
          <p:cNvSpPr>
            <a:spLocks noGrp="1"/>
          </p:cNvSpPr>
          <p:nvPr>
            <p:ph type="body" sz="quarter" idx="17" hasCustomPrompt="1"/>
          </p:nvPr>
        </p:nvSpPr>
        <p:spPr>
          <a:xfrm>
            <a:off x="6455880" y="1473507"/>
            <a:ext cx="5105395" cy="2075498"/>
          </a:xfrm>
        </p:spPr>
        <p:txBody>
          <a:bodyPr/>
          <a:lstStyle>
            <a:lvl1pPr marL="0" indent="0">
              <a:buNone/>
              <a:defRPr sz="2800">
                <a:solidFill>
                  <a:srgbClr val="1F2E3C"/>
                </a:solidFill>
                <a:latin typeface="Segoe UI Semilight" panose="020B0402040204020203" pitchFamily="34" charset="0"/>
                <a:cs typeface="Segoe UI Semilight" panose="020B0402040204020203" pitchFamily="34" charset="0"/>
              </a:defRPr>
            </a:lvl1pPr>
            <a:lvl2pPr marL="0" indent="0">
              <a:buNone/>
              <a:defRPr sz="2000">
                <a:solidFill>
                  <a:srgbClr val="1F2E3C"/>
                </a:solidFill>
                <a:latin typeface="Segoe UI Semilight" panose="020B0402040204020203" pitchFamily="34" charset="0"/>
                <a:cs typeface="Segoe UI Semilight" panose="020B0402040204020203" pitchFamily="34" charset="0"/>
              </a:defRPr>
            </a:lvl2pPr>
            <a:lvl3pPr marL="914400" indent="0">
              <a:buNone/>
              <a:defRPr>
                <a:latin typeface="Segoe UI Semilight" panose="020B0402040204020203" pitchFamily="34" charset="0"/>
                <a:cs typeface="Segoe UI Semilight" panose="020B0402040204020203" pitchFamily="34" charset="0"/>
              </a:defRPr>
            </a:lvl3pPr>
            <a:lvl4pPr marL="1371600" indent="0">
              <a:buNone/>
              <a:defRPr>
                <a:latin typeface="Segoe UI Semilight" panose="020B0402040204020203" pitchFamily="34" charset="0"/>
                <a:cs typeface="Segoe UI Semilight" panose="020B0402040204020203" pitchFamily="34" charset="0"/>
              </a:defRPr>
            </a:lvl4pPr>
            <a:lvl5pPr marL="1828800" indent="0">
              <a:buNone/>
              <a:defRPr>
                <a:latin typeface="Segoe UI Semilight" panose="020B0402040204020203" pitchFamily="34" charset="0"/>
                <a:cs typeface="Segoe UI Semilight" panose="020B0402040204020203" pitchFamily="34" charset="0"/>
              </a:defRPr>
            </a:lvl5pPr>
          </a:lstStyle>
          <a:p>
            <a:pPr lvl="0"/>
            <a:r>
              <a:rPr lang="en-US" dirty="0"/>
              <a:t>Name</a:t>
            </a:r>
          </a:p>
          <a:p>
            <a:pPr lvl="1"/>
            <a:endParaRPr lang="en-US" dirty="0"/>
          </a:p>
          <a:p>
            <a:pPr lvl="1"/>
            <a:r>
              <a:rPr lang="en-US" dirty="0"/>
              <a:t>e: z.surname@hempsons.co.uk</a:t>
            </a:r>
          </a:p>
          <a:p>
            <a:pPr lvl="1"/>
            <a:r>
              <a:rPr lang="en-US" dirty="0"/>
              <a:t>t: 0xxxx </a:t>
            </a:r>
            <a:r>
              <a:rPr lang="en-US" dirty="0" err="1"/>
              <a:t>xxxxxx</a:t>
            </a:r>
            <a:r>
              <a:rPr lang="en-US" dirty="0"/>
              <a:t> m: 07xxx </a:t>
            </a:r>
            <a:r>
              <a:rPr lang="en-US" dirty="0" err="1"/>
              <a:t>xxxxxx</a:t>
            </a:r>
            <a:endParaRPr lang="en-US" dirty="0"/>
          </a:p>
          <a:p>
            <a:pPr lvl="1"/>
            <a:r>
              <a:rPr lang="en-US" dirty="0"/>
              <a:t>@</a:t>
            </a:r>
            <a:r>
              <a:rPr lang="en-GB" dirty="0"/>
              <a:t>Twitter-name</a:t>
            </a:r>
            <a:endParaRPr lang="en-US" dirty="0"/>
          </a:p>
        </p:txBody>
      </p:sp>
      <p:grpSp>
        <p:nvGrpSpPr>
          <p:cNvPr id="18" name="Group 17">
            <a:extLst>
              <a:ext uri="{FF2B5EF4-FFF2-40B4-BE49-F238E27FC236}">
                <a16:creationId xmlns:a16="http://schemas.microsoft.com/office/drawing/2014/main" id="{FBD9B64C-C23C-4317-A4A1-85ADA0BE56FE}"/>
              </a:ext>
            </a:extLst>
          </p:cNvPr>
          <p:cNvGrpSpPr/>
          <p:nvPr userDrawn="1"/>
        </p:nvGrpSpPr>
        <p:grpSpPr>
          <a:xfrm>
            <a:off x="0" y="-1"/>
            <a:ext cx="3588470" cy="6858001"/>
            <a:chOff x="0" y="-1"/>
            <a:chExt cx="3588470" cy="6858001"/>
          </a:xfrm>
        </p:grpSpPr>
        <p:sp>
          <p:nvSpPr>
            <p:cNvPr id="19" name="Rectangle 18">
              <a:extLst>
                <a:ext uri="{FF2B5EF4-FFF2-40B4-BE49-F238E27FC236}">
                  <a16:creationId xmlns:a16="http://schemas.microsoft.com/office/drawing/2014/main" id="{39000A58-DB12-4A72-8642-BBAFC6F6A2BF}"/>
                </a:ext>
              </a:extLst>
            </p:cNvPr>
            <p:cNvSpPr/>
            <p:nvPr userDrawn="1"/>
          </p:nvSpPr>
          <p:spPr>
            <a:xfrm>
              <a:off x="0" y="-1"/>
              <a:ext cx="3588470" cy="6857995"/>
            </a:xfrm>
            <a:prstGeom prst="rect">
              <a:avLst/>
            </a:prstGeom>
            <a:solidFill>
              <a:srgbClr val="1F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Line 5">
              <a:extLst>
                <a:ext uri="{FF2B5EF4-FFF2-40B4-BE49-F238E27FC236}">
                  <a16:creationId xmlns:a16="http://schemas.microsoft.com/office/drawing/2014/main" id="{F89694FC-B752-4F90-B72F-30BA2B745FAF}"/>
                </a:ext>
              </a:extLst>
            </p:cNvPr>
            <p:cNvSpPr>
              <a:spLocks noChangeShapeType="1"/>
            </p:cNvSpPr>
            <p:nvPr userDrawn="1"/>
          </p:nvSpPr>
          <p:spPr bwMode="auto">
            <a:xfrm flipH="1">
              <a:off x="3579019" y="0"/>
              <a:ext cx="9451" cy="685800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grpSp>
      <p:sp>
        <p:nvSpPr>
          <p:cNvPr id="2" name="TextBox 1">
            <a:extLst>
              <a:ext uri="{FF2B5EF4-FFF2-40B4-BE49-F238E27FC236}">
                <a16:creationId xmlns:a16="http://schemas.microsoft.com/office/drawing/2014/main" id="{213AFC9F-4FB9-41C1-A46A-08CD0510BF7D}"/>
              </a:ext>
            </a:extLst>
          </p:cNvPr>
          <p:cNvSpPr txBox="1"/>
          <p:nvPr userDrawn="1"/>
        </p:nvSpPr>
        <p:spPr>
          <a:xfrm>
            <a:off x="120061" y="2081589"/>
            <a:ext cx="3465905" cy="1421928"/>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altLang="en-US" sz="1200" b="0"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Disclaimer: These slides are made available on the basis that no liability is accepted for any errors of fact or opinion they may contain. The slides and presentation should not be regarded as a comprehensive statement of the law and practice in this area. Professional advice should be obtained before applying the information to particular circumstances</a:t>
            </a:r>
            <a:endParaRPr kumimoji="0" lang="en-GB" sz="2800" b="0"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endParaRPr>
          </a:p>
        </p:txBody>
      </p:sp>
      <p:sp>
        <p:nvSpPr>
          <p:cNvPr id="41" name="Picture Placeholder 5">
            <a:extLst>
              <a:ext uri="{FF2B5EF4-FFF2-40B4-BE49-F238E27FC236}">
                <a16:creationId xmlns:a16="http://schemas.microsoft.com/office/drawing/2014/main" id="{E2A5B008-1A4A-4409-ACCF-893C662502F3}"/>
              </a:ext>
            </a:extLst>
          </p:cNvPr>
          <p:cNvSpPr>
            <a:spLocks noGrp="1"/>
          </p:cNvSpPr>
          <p:nvPr>
            <p:ph type="pic" sz="quarter" idx="18"/>
          </p:nvPr>
        </p:nvSpPr>
        <p:spPr>
          <a:xfrm>
            <a:off x="4060985" y="3769032"/>
            <a:ext cx="1800000" cy="1800000"/>
          </a:xfrm>
        </p:spPr>
        <p:txBody>
          <a:bodyPr>
            <a:normAutofit/>
          </a:bodyPr>
          <a:lstStyle>
            <a:lvl1pPr marL="0" indent="0">
              <a:buNone/>
              <a:defRPr sz="1400">
                <a:solidFill>
                  <a:srgbClr val="1F2E3C"/>
                </a:solidFill>
                <a:latin typeface="Segoe UI Semilight" panose="020B0402040204020203" pitchFamily="34" charset="0"/>
                <a:cs typeface="Segoe UI Semilight" panose="020B0402040204020203" pitchFamily="34" charset="0"/>
              </a:defRPr>
            </a:lvl1pPr>
          </a:lstStyle>
          <a:p>
            <a:r>
              <a:rPr lang="en-US"/>
              <a:t>Click icon to add picture</a:t>
            </a:r>
            <a:endParaRPr lang="en-GB" dirty="0"/>
          </a:p>
        </p:txBody>
      </p:sp>
      <p:sp>
        <p:nvSpPr>
          <p:cNvPr id="51" name="Text Placeholder 19">
            <a:extLst>
              <a:ext uri="{FF2B5EF4-FFF2-40B4-BE49-F238E27FC236}">
                <a16:creationId xmlns:a16="http://schemas.microsoft.com/office/drawing/2014/main" id="{5C5E5FBD-0FF8-4E36-8756-22A5A67C48ED}"/>
              </a:ext>
            </a:extLst>
          </p:cNvPr>
          <p:cNvSpPr>
            <a:spLocks noGrp="1"/>
          </p:cNvSpPr>
          <p:nvPr>
            <p:ph type="body" sz="quarter" idx="19" hasCustomPrompt="1"/>
          </p:nvPr>
        </p:nvSpPr>
        <p:spPr>
          <a:xfrm>
            <a:off x="6455880" y="3769032"/>
            <a:ext cx="5105395" cy="2075498"/>
          </a:xfrm>
        </p:spPr>
        <p:txBody>
          <a:bodyPr/>
          <a:lstStyle>
            <a:lvl1pPr marL="0" indent="0">
              <a:buNone/>
              <a:defRPr sz="2800">
                <a:solidFill>
                  <a:srgbClr val="1F2E3C"/>
                </a:solidFill>
                <a:latin typeface="Segoe UI Semilight" panose="020B0402040204020203" pitchFamily="34" charset="0"/>
                <a:cs typeface="Segoe UI Semilight" panose="020B0402040204020203" pitchFamily="34" charset="0"/>
              </a:defRPr>
            </a:lvl1pPr>
            <a:lvl2pPr marL="0" indent="0">
              <a:buNone/>
              <a:defRPr sz="2000">
                <a:solidFill>
                  <a:srgbClr val="1F2E3C"/>
                </a:solidFill>
                <a:latin typeface="Segoe UI Semilight" panose="020B0402040204020203" pitchFamily="34" charset="0"/>
                <a:cs typeface="Segoe UI Semilight" panose="020B0402040204020203" pitchFamily="34" charset="0"/>
              </a:defRPr>
            </a:lvl2pPr>
            <a:lvl3pPr marL="914400" indent="0">
              <a:buNone/>
              <a:defRPr>
                <a:latin typeface="Segoe UI Semilight" panose="020B0402040204020203" pitchFamily="34" charset="0"/>
                <a:cs typeface="Segoe UI Semilight" panose="020B0402040204020203" pitchFamily="34" charset="0"/>
              </a:defRPr>
            </a:lvl3pPr>
            <a:lvl4pPr marL="1371600" indent="0">
              <a:buNone/>
              <a:defRPr>
                <a:latin typeface="Segoe UI Semilight" panose="020B0402040204020203" pitchFamily="34" charset="0"/>
                <a:cs typeface="Segoe UI Semilight" panose="020B0402040204020203" pitchFamily="34" charset="0"/>
              </a:defRPr>
            </a:lvl4pPr>
            <a:lvl5pPr marL="1828800" indent="0">
              <a:buNone/>
              <a:defRPr>
                <a:latin typeface="Segoe UI Semilight" panose="020B0402040204020203" pitchFamily="34" charset="0"/>
                <a:cs typeface="Segoe UI Semilight" panose="020B0402040204020203" pitchFamily="34" charset="0"/>
              </a:defRPr>
            </a:lvl5pPr>
          </a:lstStyle>
          <a:p>
            <a:pPr lvl="0"/>
            <a:r>
              <a:rPr lang="en-US" dirty="0"/>
              <a:t>Name</a:t>
            </a:r>
          </a:p>
          <a:p>
            <a:pPr lvl="1"/>
            <a:endParaRPr lang="en-US" dirty="0"/>
          </a:p>
          <a:p>
            <a:pPr lvl="1"/>
            <a:r>
              <a:rPr lang="en-US" dirty="0"/>
              <a:t>e: z.surname@hempsons.co.uk</a:t>
            </a:r>
          </a:p>
          <a:p>
            <a:pPr lvl="1"/>
            <a:r>
              <a:rPr lang="en-US" dirty="0"/>
              <a:t>t: 0xxxx </a:t>
            </a:r>
            <a:r>
              <a:rPr lang="en-US" dirty="0" err="1"/>
              <a:t>xxxxxx</a:t>
            </a:r>
            <a:r>
              <a:rPr lang="en-US" dirty="0"/>
              <a:t> m: 07xxx </a:t>
            </a:r>
            <a:r>
              <a:rPr lang="en-US" dirty="0" err="1"/>
              <a:t>xxxxxx</a:t>
            </a:r>
            <a:endParaRPr lang="en-US" dirty="0"/>
          </a:p>
          <a:p>
            <a:pPr lvl="1"/>
            <a:r>
              <a:rPr lang="en-US" dirty="0"/>
              <a:t>@</a:t>
            </a:r>
            <a:r>
              <a:rPr lang="en-GB" dirty="0"/>
              <a:t>Twitter-name</a:t>
            </a:r>
            <a:endParaRPr lang="en-US" dirty="0"/>
          </a:p>
        </p:txBody>
      </p:sp>
      <p:sp>
        <p:nvSpPr>
          <p:cNvPr id="22" name="TextBox 21">
            <a:extLst>
              <a:ext uri="{FF2B5EF4-FFF2-40B4-BE49-F238E27FC236}">
                <a16:creationId xmlns:a16="http://schemas.microsoft.com/office/drawing/2014/main" id="{357478DE-E54C-40A8-A451-83D8432F82F0}"/>
              </a:ext>
            </a:extLst>
          </p:cNvPr>
          <p:cNvSpPr txBox="1"/>
          <p:nvPr userDrawn="1"/>
        </p:nvSpPr>
        <p:spPr>
          <a:xfrm>
            <a:off x="111008" y="1528909"/>
            <a:ext cx="3465905" cy="5355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ltLang="en-US" sz="3200" kern="1200" noProof="0" dirty="0">
                <a:solidFill>
                  <a:schemeClr val="bg1"/>
                </a:solidFill>
                <a:effectLst/>
                <a:latin typeface="Segoe UI Semilight" panose="020B0402040204020203" pitchFamily="34" charset="0"/>
                <a:ea typeface="+mj-ea"/>
                <a:cs typeface="Segoe UI Semilight" panose="020B0402040204020203" pitchFamily="34" charset="0"/>
              </a:rPr>
              <a:t>Contact</a:t>
            </a:r>
            <a:endParaRPr lang="en-GB" sz="3200" kern="1200" noProof="0" dirty="0">
              <a:solidFill>
                <a:schemeClr val="bg1"/>
              </a:solidFill>
              <a:effectLst/>
              <a:latin typeface="Segoe UI Semilight" panose="020B0402040204020203" pitchFamily="34" charset="0"/>
              <a:ea typeface="+mj-ea"/>
              <a:cs typeface="Segoe UI Semilight" panose="020B0402040204020203" pitchFamily="34" charset="0"/>
            </a:endParaRPr>
          </a:p>
        </p:txBody>
      </p:sp>
      <p:pic>
        <p:nvPicPr>
          <p:cNvPr id="23" name="Picture 22">
            <a:extLst>
              <a:ext uri="{FF2B5EF4-FFF2-40B4-BE49-F238E27FC236}">
                <a16:creationId xmlns:a16="http://schemas.microsoft.com/office/drawing/2014/main" id="{0AF5D6A7-C268-4316-B2E2-D11BAAB88D1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1151" y="307774"/>
            <a:ext cx="1438659" cy="359665"/>
          </a:xfrm>
          <a:prstGeom prst="rect">
            <a:avLst/>
          </a:prstGeom>
        </p:spPr>
      </p:pic>
      <p:pic>
        <p:nvPicPr>
          <p:cNvPr id="3" name="Picture 2">
            <a:extLst>
              <a:ext uri="{FF2B5EF4-FFF2-40B4-BE49-F238E27FC236}">
                <a16:creationId xmlns:a16="http://schemas.microsoft.com/office/drawing/2014/main" id="{CAF0ED1F-25E0-C118-0281-FAA20E1CC6A8}"/>
              </a:ext>
            </a:extLst>
          </p:cNvPr>
          <p:cNvPicPr>
            <a:picLocks noChangeAspect="1"/>
          </p:cNvPicPr>
          <p:nvPr userDrawn="1"/>
        </p:nvPicPr>
        <p:blipFill>
          <a:blip r:embed="rId3" r:link="rId4"/>
          <a:stretch>
            <a:fillRect/>
          </a:stretch>
        </p:blipFill>
        <p:spPr>
          <a:xfrm>
            <a:off x="111008" y="4146029"/>
            <a:ext cx="3304055" cy="2064123"/>
          </a:xfrm>
          <a:prstGeom prst="roundRect">
            <a:avLst/>
          </a:prstGeom>
        </p:spPr>
      </p:pic>
    </p:spTree>
    <p:extLst>
      <p:ext uri="{BB962C8B-B14F-4D97-AF65-F5344CB8AC3E}">
        <p14:creationId xmlns:p14="http://schemas.microsoft.com/office/powerpoint/2010/main" val="1763879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4AC3C7A-6D6A-4DC0-BF19-BEC723294F45}"/>
              </a:ext>
            </a:extLst>
          </p:cNvPr>
          <p:cNvSpPr>
            <a:spLocks noGrp="1"/>
          </p:cNvSpPr>
          <p:nvPr>
            <p:ph idx="1"/>
          </p:nvPr>
        </p:nvSpPr>
        <p:spPr>
          <a:xfrm>
            <a:off x="241300" y="226337"/>
            <a:ext cx="11682113" cy="6413265"/>
          </a:xfrm>
        </p:spPr>
        <p:txBody>
          <a:bodyPr/>
          <a:lstStyle>
            <a:lvl1pPr>
              <a:defRPr>
                <a:solidFill>
                  <a:srgbClr val="1F2E3C"/>
                </a:solidFill>
                <a:latin typeface="Segoe UI Semilight" panose="020B0402040204020203" pitchFamily="34" charset="0"/>
                <a:cs typeface="Segoe UI Semilight" panose="020B0402040204020203" pitchFamily="34" charset="0"/>
              </a:defRPr>
            </a:lvl1pPr>
            <a:lvl2pPr>
              <a:defRPr>
                <a:solidFill>
                  <a:srgbClr val="1F2E3C"/>
                </a:solidFill>
                <a:latin typeface="Segoe UI Semilight" panose="020B0402040204020203" pitchFamily="34" charset="0"/>
                <a:cs typeface="Segoe UI Semilight" panose="020B0402040204020203" pitchFamily="34" charset="0"/>
              </a:defRPr>
            </a:lvl2pPr>
            <a:lvl3pPr>
              <a:defRPr>
                <a:solidFill>
                  <a:srgbClr val="1F2E3C"/>
                </a:solidFill>
                <a:latin typeface="Segoe UI Semilight" panose="020B0402040204020203" pitchFamily="34" charset="0"/>
                <a:cs typeface="Segoe UI Semilight" panose="020B0402040204020203" pitchFamily="34" charset="0"/>
              </a:defRPr>
            </a:lvl3pPr>
            <a:lvl4pPr>
              <a:defRPr>
                <a:solidFill>
                  <a:srgbClr val="1F2E3C"/>
                </a:solidFill>
                <a:latin typeface="Segoe UI Semilight" panose="020B0402040204020203" pitchFamily="34" charset="0"/>
                <a:cs typeface="Segoe UI Semilight" panose="020B0402040204020203" pitchFamily="34" charset="0"/>
              </a:defRPr>
            </a:lvl4pPr>
            <a:lvl5pPr>
              <a:defRPr>
                <a:solidFill>
                  <a:srgbClr val="1F2E3C"/>
                </a:solidFill>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6853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P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260CA2-B83A-4693-91A7-90268D4341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7901797" cy="5261247"/>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userDrawn="1"/>
        </p:nvSpPr>
        <p:spPr bwMode="auto">
          <a:xfrm>
            <a:off x="8074143" y="6507205"/>
            <a:ext cx="396044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1300" b="0" dirty="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5643155" y="-1385098"/>
            <a:ext cx="7402522" cy="7402522"/>
          </a:xfrm>
          <a:prstGeom prst="ellipse">
            <a:avLst/>
          </a:prstGeom>
          <a:solidFill>
            <a:srgbClr val="1F2E3C"/>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6174376" y="749937"/>
            <a:ext cx="6017623" cy="2142722"/>
          </a:xfrm>
        </p:spPr>
        <p:txBody>
          <a:bodyPr lIns="90000" tIns="180000" rIns="180000" bIns="36000" anchor="b">
            <a:normAutofit/>
          </a:bodyPr>
          <a:lstStyle>
            <a:lvl1pPr algn="r">
              <a:defRPr sz="32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8" name="Subtitle 2">
            <a:extLst>
              <a:ext uri="{FF2B5EF4-FFF2-40B4-BE49-F238E27FC236}">
                <a16:creationId xmlns:a16="http://schemas.microsoft.com/office/drawing/2014/main" id="{76C828FB-1A8F-4095-9593-3DE873DAA239}"/>
              </a:ext>
            </a:extLst>
          </p:cNvPr>
          <p:cNvSpPr>
            <a:spLocks noGrp="1"/>
          </p:cNvSpPr>
          <p:nvPr>
            <p:ph type="subTitle" idx="1"/>
          </p:nvPr>
        </p:nvSpPr>
        <p:spPr>
          <a:xfrm>
            <a:off x="6174375" y="2964246"/>
            <a:ext cx="6017623" cy="1242765"/>
          </a:xfrm>
        </p:spPr>
        <p:txBody>
          <a:bodyPr tIns="90000" rIns="180000" bIns="180000"/>
          <a:lstStyle>
            <a:lvl1pPr marL="0" indent="0" algn="r">
              <a:buNone/>
              <a:defRPr sz="2400">
                <a:solidFill>
                  <a:schemeClr val="bg1"/>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6" name="Picture 15">
            <a:extLst>
              <a:ext uri="{FF2B5EF4-FFF2-40B4-BE49-F238E27FC236}">
                <a16:creationId xmlns:a16="http://schemas.microsoft.com/office/drawing/2014/main" id="{A02FCB91-2CAC-45C3-8E18-9ED767E20780}"/>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595924" y="354478"/>
            <a:ext cx="1438659" cy="359665"/>
          </a:xfrm>
          <a:prstGeom prst="rect">
            <a:avLst/>
          </a:prstGeom>
        </p:spPr>
      </p:pic>
      <p:grpSp>
        <p:nvGrpSpPr>
          <p:cNvPr id="20" name="Group 19">
            <a:extLst>
              <a:ext uri="{FF2B5EF4-FFF2-40B4-BE49-F238E27FC236}">
                <a16:creationId xmlns:a16="http://schemas.microsoft.com/office/drawing/2014/main" id="{EC69304A-3908-69D5-5D32-59603280AE54}"/>
              </a:ext>
            </a:extLst>
          </p:cNvPr>
          <p:cNvGrpSpPr/>
          <p:nvPr userDrawn="1"/>
        </p:nvGrpSpPr>
        <p:grpSpPr>
          <a:xfrm>
            <a:off x="42379" y="5033917"/>
            <a:ext cx="4417815" cy="2431421"/>
            <a:chOff x="379389" y="2062426"/>
            <a:chExt cx="4417815" cy="2431421"/>
          </a:xfrm>
        </p:grpSpPr>
        <p:grpSp>
          <p:nvGrpSpPr>
            <p:cNvPr id="21" name="Group 20">
              <a:extLst>
                <a:ext uri="{FF2B5EF4-FFF2-40B4-BE49-F238E27FC236}">
                  <a16:creationId xmlns:a16="http://schemas.microsoft.com/office/drawing/2014/main" id="{3F9BD313-7499-BDDB-DAF5-1F1C7F4A264B}"/>
                </a:ext>
              </a:extLst>
            </p:cNvPr>
            <p:cNvGrpSpPr/>
            <p:nvPr/>
          </p:nvGrpSpPr>
          <p:grpSpPr>
            <a:xfrm>
              <a:off x="379389" y="2062426"/>
              <a:ext cx="4220542" cy="1938992"/>
              <a:chOff x="379389" y="2062426"/>
              <a:chExt cx="4220542" cy="1938992"/>
            </a:xfrm>
          </p:grpSpPr>
          <p:sp>
            <p:nvSpPr>
              <p:cNvPr id="27" name="TextBox 26">
                <a:extLst>
                  <a:ext uri="{FF2B5EF4-FFF2-40B4-BE49-F238E27FC236}">
                    <a16:creationId xmlns:a16="http://schemas.microsoft.com/office/drawing/2014/main" id="{CC123573-BE85-D4E5-4BED-8DC7E52626D4}"/>
                  </a:ext>
                </a:extLst>
              </p:cNvPr>
              <p:cNvSpPr txBox="1"/>
              <p:nvPr/>
            </p:nvSpPr>
            <p:spPr>
              <a:xfrm>
                <a:off x="379389" y="2062426"/>
                <a:ext cx="808235" cy="1938992"/>
              </a:xfrm>
              <a:prstGeom prst="rect">
                <a:avLst/>
              </a:prstGeom>
              <a:noFill/>
            </p:spPr>
            <p:txBody>
              <a:bodyPr wrap="none" rtlCol="0">
                <a:spAutoFit/>
              </a:bodyPr>
              <a:lstStyle/>
              <a:p>
                <a:pPr algn="l"/>
                <a:r>
                  <a:rPr lang="en-GB" sz="12000" dirty="0">
                    <a:solidFill>
                      <a:schemeClr val="bg1">
                        <a:lumMod val="75000"/>
                      </a:schemeClr>
                    </a:solidFill>
                    <a:latin typeface="Baskerville Old Face" panose="02020602080505020303" pitchFamily="18" charset="0"/>
                  </a:rPr>
                  <a:t>“</a:t>
                </a:r>
              </a:p>
            </p:txBody>
          </p:sp>
          <p:cxnSp>
            <p:nvCxnSpPr>
              <p:cNvPr id="28" name="Straight Connector 27">
                <a:extLst>
                  <a:ext uri="{FF2B5EF4-FFF2-40B4-BE49-F238E27FC236}">
                    <a16:creationId xmlns:a16="http://schemas.microsoft.com/office/drawing/2014/main" id="{EC51392F-47A6-E101-7167-FD538E922DA9}"/>
                  </a:ext>
                </a:extLst>
              </p:cNvPr>
              <p:cNvCxnSpPr/>
              <p:nvPr/>
            </p:nvCxnSpPr>
            <p:spPr bwMode="auto">
              <a:xfrm>
                <a:off x="683568" y="2564904"/>
                <a:ext cx="3916363" cy="0"/>
              </a:xfrm>
              <a:prstGeom prst="line">
                <a:avLst/>
              </a:prstGeom>
              <a:blipFill dpi="0" rotWithShape="0">
                <a:blip r:embed="rId4">
                  <a:alphaModFix amt="50000"/>
                </a:blip>
                <a:srcRect/>
                <a:tile tx="0" ty="0" sx="100000" sy="100000" flip="none" algn="tl"/>
              </a:blipFill>
              <a:ln w="25400" cap="flat" cmpd="sng" algn="ctr">
                <a:solidFill>
                  <a:srgbClr val="1F2E3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 name="Group 21">
              <a:extLst>
                <a:ext uri="{FF2B5EF4-FFF2-40B4-BE49-F238E27FC236}">
                  <a16:creationId xmlns:a16="http://schemas.microsoft.com/office/drawing/2014/main" id="{F918CDF2-7516-9073-D30B-05DEFDE09374}"/>
                </a:ext>
              </a:extLst>
            </p:cNvPr>
            <p:cNvGrpSpPr/>
            <p:nvPr/>
          </p:nvGrpSpPr>
          <p:grpSpPr>
            <a:xfrm>
              <a:off x="655637" y="2554855"/>
              <a:ext cx="4141567" cy="1938992"/>
              <a:chOff x="655637" y="2413454"/>
              <a:chExt cx="4141567" cy="1938992"/>
            </a:xfrm>
          </p:grpSpPr>
          <p:sp>
            <p:nvSpPr>
              <p:cNvPr id="25" name="TextBox 24">
                <a:extLst>
                  <a:ext uri="{FF2B5EF4-FFF2-40B4-BE49-F238E27FC236}">
                    <a16:creationId xmlns:a16="http://schemas.microsoft.com/office/drawing/2014/main" id="{F453C617-AA5A-CF65-6D8B-CED446825479}"/>
                  </a:ext>
                </a:extLst>
              </p:cNvPr>
              <p:cNvSpPr txBox="1"/>
              <p:nvPr/>
            </p:nvSpPr>
            <p:spPr>
              <a:xfrm>
                <a:off x="3988969" y="2413454"/>
                <a:ext cx="808235" cy="1938992"/>
              </a:xfrm>
              <a:prstGeom prst="rect">
                <a:avLst/>
              </a:prstGeom>
              <a:noFill/>
            </p:spPr>
            <p:txBody>
              <a:bodyPr wrap="none" rtlCol="0">
                <a:spAutoFit/>
              </a:bodyPr>
              <a:lstStyle/>
              <a:p>
                <a:pPr algn="l"/>
                <a:r>
                  <a:rPr lang="en-GB" sz="12000" dirty="0">
                    <a:solidFill>
                      <a:schemeClr val="bg1">
                        <a:lumMod val="75000"/>
                      </a:schemeClr>
                    </a:solidFill>
                    <a:latin typeface="Baskerville Old Face" panose="02020602080505020303" pitchFamily="18" charset="0"/>
                  </a:rPr>
                  <a:t>”</a:t>
                </a:r>
              </a:p>
            </p:txBody>
          </p:sp>
          <p:cxnSp>
            <p:nvCxnSpPr>
              <p:cNvPr id="26" name="Straight Connector 25">
                <a:extLst>
                  <a:ext uri="{FF2B5EF4-FFF2-40B4-BE49-F238E27FC236}">
                    <a16:creationId xmlns:a16="http://schemas.microsoft.com/office/drawing/2014/main" id="{474AB18D-E051-B256-5166-A68588E3C8A7}"/>
                  </a:ext>
                </a:extLst>
              </p:cNvPr>
              <p:cNvCxnSpPr/>
              <p:nvPr/>
            </p:nvCxnSpPr>
            <p:spPr bwMode="auto">
              <a:xfrm>
                <a:off x="655637" y="3058911"/>
                <a:ext cx="3916363" cy="0"/>
              </a:xfrm>
              <a:prstGeom prst="line">
                <a:avLst/>
              </a:prstGeom>
              <a:blipFill dpi="0" rotWithShape="0">
                <a:blip r:embed="rId4">
                  <a:alphaModFix amt="50000"/>
                </a:blip>
                <a:srcRect/>
                <a:tile tx="0" ty="0" sx="100000" sy="100000" flip="none" algn="tl"/>
              </a:blipFill>
              <a:ln w="25400" cap="flat" cmpd="sng" algn="ctr">
                <a:solidFill>
                  <a:srgbClr val="1F2E3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3" name="TextBox 22">
              <a:extLst>
                <a:ext uri="{FF2B5EF4-FFF2-40B4-BE49-F238E27FC236}">
                  <a16:creationId xmlns:a16="http://schemas.microsoft.com/office/drawing/2014/main" id="{2BC4C009-C8D4-F656-3C4B-928C1FA821FF}"/>
                </a:ext>
              </a:extLst>
            </p:cNvPr>
            <p:cNvSpPr txBox="1"/>
            <p:nvPr/>
          </p:nvSpPr>
          <p:spPr>
            <a:xfrm>
              <a:off x="2515810" y="3464985"/>
              <a:ext cx="2281394" cy="276999"/>
            </a:xfrm>
            <a:prstGeom prst="rect">
              <a:avLst/>
            </a:prstGeom>
            <a:noFill/>
          </p:spPr>
          <p:txBody>
            <a:bodyPr wrap="none" rtlCol="0">
              <a:spAutoFit/>
            </a:bodyPr>
            <a:lstStyle/>
            <a:p>
              <a:r>
                <a:rPr lang="en-US" sz="1200" dirty="0">
                  <a:latin typeface="Oxygen" panose="02000503000000000000" pitchFamily="2" charset="0"/>
                </a:rPr>
                <a:t>Chambers and Partners 2023</a:t>
              </a:r>
              <a:endParaRPr lang="en-GB" sz="1200" b="0" dirty="0">
                <a:solidFill>
                  <a:srgbClr val="1F2E3C"/>
                </a:solidFill>
                <a:latin typeface="Oxygen" panose="02000503000000000000" pitchFamily="2" charset="0"/>
                <a:ea typeface="Droid Serif" panose="02020600060500020200" pitchFamily="18" charset="0"/>
                <a:cs typeface="Droid Serif" panose="02020600060500020200" pitchFamily="18" charset="0"/>
              </a:endParaRPr>
            </a:p>
          </p:txBody>
        </p:sp>
        <p:sp>
          <p:nvSpPr>
            <p:cNvPr id="24" name="TextBox 23">
              <a:extLst>
                <a:ext uri="{FF2B5EF4-FFF2-40B4-BE49-F238E27FC236}">
                  <a16:creationId xmlns:a16="http://schemas.microsoft.com/office/drawing/2014/main" id="{1377E80A-2A22-C3AA-3D49-7FD0EF36AAB7}"/>
                </a:ext>
              </a:extLst>
            </p:cNvPr>
            <p:cNvSpPr txBox="1"/>
            <p:nvPr/>
          </p:nvSpPr>
          <p:spPr>
            <a:xfrm>
              <a:off x="783506" y="2659561"/>
              <a:ext cx="3917736" cy="461665"/>
            </a:xfrm>
            <a:prstGeom prst="rect">
              <a:avLst/>
            </a:prstGeom>
            <a:noFill/>
            <a:ln w="12700">
              <a:noFill/>
            </a:ln>
          </p:spPr>
          <p:txBody>
            <a:bodyPr wrap="square" rtlCol="0">
              <a:spAutoFit/>
            </a:bodyPr>
            <a:lstStyle/>
            <a:p>
              <a:pPr algn="l"/>
              <a:r>
                <a:rPr lang="en-GB" sz="1200" b="0" i="1" dirty="0">
                  <a:solidFill>
                    <a:srgbClr val="1F2E3C"/>
                  </a:solidFill>
                  <a:latin typeface="Droid Serif" panose="02020600060500020200" pitchFamily="18" charset="0"/>
                  <a:ea typeface="Droid Serif" panose="02020600060500020200" pitchFamily="18" charset="0"/>
                  <a:cs typeface="Droid Serif" panose="02020600060500020200" pitchFamily="18" charset="0"/>
                </a:rPr>
                <a:t>Hempsons has a market-leading team experienced in all aspects of healthcare partnership law.</a:t>
              </a:r>
            </a:p>
          </p:txBody>
        </p:sp>
      </p:grpSp>
    </p:spTree>
    <p:extLst>
      <p:ext uri="{BB962C8B-B14F-4D97-AF65-F5344CB8AC3E}">
        <p14:creationId xmlns:p14="http://schemas.microsoft.com/office/powerpoint/2010/main" val="1973045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8C9C21-5E83-4888-9A5E-E9DC3DE55B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618AA7-C406-4D66-AAF7-07CE199D71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32EC39-8E7C-4959-A149-AB302B391F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87A66-626E-41B9-9E77-33A23126AEF6}" type="datetimeFigureOut">
              <a:rPr lang="en-GB" smtClean="0"/>
              <a:t>06/03/2025</a:t>
            </a:fld>
            <a:endParaRPr lang="en-GB"/>
          </a:p>
        </p:txBody>
      </p:sp>
      <p:sp>
        <p:nvSpPr>
          <p:cNvPr id="5" name="Footer Placeholder 4">
            <a:extLst>
              <a:ext uri="{FF2B5EF4-FFF2-40B4-BE49-F238E27FC236}">
                <a16:creationId xmlns:a16="http://schemas.microsoft.com/office/drawing/2014/main" id="{A23D2A62-21D3-4585-BA2C-12981511BE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1EBC9C-F660-4A4C-98E3-2F783463C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92857C-630F-44D5-8746-DDD607D40DAA}" type="slidenum">
              <a:rPr lang="en-GB" smtClean="0"/>
              <a:t>‹#›</a:t>
            </a:fld>
            <a:endParaRPr lang="en-GB"/>
          </a:p>
        </p:txBody>
      </p:sp>
    </p:spTree>
    <p:extLst>
      <p:ext uri="{BB962C8B-B14F-4D97-AF65-F5344CB8AC3E}">
        <p14:creationId xmlns:p14="http://schemas.microsoft.com/office/powerpoint/2010/main" val="193102298"/>
      </p:ext>
    </p:extLst>
  </p:cSld>
  <p:clrMap bg1="lt1" tx1="dk1" bg2="lt2" tx2="dk2" accent1="accent1" accent2="accent2" accent3="accent3" accent4="accent4" accent5="accent5" accent6="accent6" hlink="hlink" folHlink="folHlink"/>
  <p:sldLayoutIdLst>
    <p:sldLayoutId id="2147483694" r:id="rId1"/>
    <p:sldLayoutId id="2147483700" r:id="rId2"/>
    <p:sldLayoutId id="2147483695" r:id="rId3"/>
    <p:sldLayoutId id="2147483696" r:id="rId4"/>
    <p:sldLayoutId id="2147483703" r:id="rId5"/>
    <p:sldLayoutId id="2147483705" r:id="rId6"/>
    <p:sldLayoutId id="2147483738" r:id="rId7"/>
    <p:sldLayoutId id="2147483699" r:id="rId8"/>
    <p:sldLayoutId id="2147483754" r:id="rId9"/>
    <p:sldLayoutId id="2147483720" r:id="rId10"/>
    <p:sldLayoutId id="2147483706" r:id="rId11"/>
    <p:sldLayoutId id="2147483726" r:id="rId12"/>
    <p:sldLayoutId id="2147483753" r:id="rId13"/>
    <p:sldLayoutId id="2147483755" r:id="rId14"/>
    <p:sldLayoutId id="214748373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www.hempsons.co.uk/services/navigating-the-cqc-quality-statements/"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p.doyle@hempsons.co.uk"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62">
            <a:extLst>
              <a:ext uri="{FF2B5EF4-FFF2-40B4-BE49-F238E27FC236}">
                <a16:creationId xmlns:a16="http://schemas.microsoft.com/office/drawing/2014/main" id="{D34C6E39-E2DF-4A98-BA19-FBF5C5557D43}"/>
              </a:ext>
            </a:extLst>
          </p:cNvPr>
          <p:cNvSpPr>
            <a:spLocks noGrp="1"/>
          </p:cNvSpPr>
          <p:nvPr>
            <p:ph type="ctrTitle"/>
          </p:nvPr>
        </p:nvSpPr>
        <p:spPr/>
        <p:txBody>
          <a:bodyPr/>
          <a:lstStyle/>
          <a:p>
            <a:r>
              <a:rPr lang="en-GB" dirty="0"/>
              <a:t>CQC Factual Accuracy Challenges</a:t>
            </a:r>
          </a:p>
        </p:txBody>
      </p:sp>
      <p:sp>
        <p:nvSpPr>
          <p:cNvPr id="64" name="Subtitle 63">
            <a:extLst>
              <a:ext uri="{FF2B5EF4-FFF2-40B4-BE49-F238E27FC236}">
                <a16:creationId xmlns:a16="http://schemas.microsoft.com/office/drawing/2014/main" id="{4A5CA4A9-8B6F-4514-9A60-B9CB9C26397D}"/>
              </a:ext>
            </a:extLst>
          </p:cNvPr>
          <p:cNvSpPr>
            <a:spLocks noGrp="1"/>
          </p:cNvSpPr>
          <p:nvPr>
            <p:ph type="subTitle" idx="1"/>
          </p:nvPr>
        </p:nvSpPr>
        <p:spPr/>
        <p:txBody>
          <a:bodyPr>
            <a:normAutofit fontScale="92500" lnSpcReduction="20000"/>
          </a:bodyPr>
          <a:lstStyle/>
          <a:p>
            <a:r>
              <a:rPr lang="en-GB" dirty="0"/>
              <a:t>Philippa Doyle</a:t>
            </a:r>
          </a:p>
          <a:p>
            <a:r>
              <a:rPr lang="en-GB" dirty="0"/>
              <a:t>Partner</a:t>
            </a:r>
          </a:p>
          <a:p>
            <a:r>
              <a:rPr lang="en-GB" dirty="0"/>
              <a:t>March 2025</a:t>
            </a:r>
          </a:p>
        </p:txBody>
      </p:sp>
    </p:spTree>
    <p:extLst>
      <p:ext uri="{BB962C8B-B14F-4D97-AF65-F5344CB8AC3E}">
        <p14:creationId xmlns:p14="http://schemas.microsoft.com/office/powerpoint/2010/main" val="4270286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57BC7-7D91-2BA6-38E8-8E38E9B24DB2}"/>
              </a:ext>
            </a:extLst>
          </p:cNvPr>
          <p:cNvSpPr>
            <a:spLocks noGrp="1"/>
          </p:cNvSpPr>
          <p:nvPr>
            <p:ph type="title"/>
          </p:nvPr>
        </p:nvSpPr>
        <p:spPr/>
        <p:txBody>
          <a:bodyPr/>
          <a:lstStyle/>
          <a:p>
            <a:r>
              <a:rPr lang="en-GB" dirty="0"/>
              <a:t>Is it worth the effort?</a:t>
            </a:r>
          </a:p>
        </p:txBody>
      </p:sp>
      <p:sp>
        <p:nvSpPr>
          <p:cNvPr id="3" name="Content Placeholder 2">
            <a:extLst>
              <a:ext uri="{FF2B5EF4-FFF2-40B4-BE49-F238E27FC236}">
                <a16:creationId xmlns:a16="http://schemas.microsoft.com/office/drawing/2014/main" id="{24BF99BC-A0C0-01C8-0375-5E9B012BDCB7}"/>
              </a:ext>
            </a:extLst>
          </p:cNvPr>
          <p:cNvSpPr>
            <a:spLocks noGrp="1"/>
          </p:cNvSpPr>
          <p:nvPr>
            <p:ph idx="1"/>
          </p:nvPr>
        </p:nvSpPr>
        <p:spPr/>
        <p:txBody>
          <a:bodyPr>
            <a:normAutofit/>
          </a:bodyPr>
          <a:lstStyle/>
          <a:p>
            <a:r>
              <a:rPr lang="en-GB" dirty="0"/>
              <a:t>YES </a:t>
            </a:r>
            <a:r>
              <a:rPr lang="en-GB" dirty="0" err="1"/>
              <a:t>YES</a:t>
            </a:r>
            <a:r>
              <a:rPr lang="en-GB" dirty="0"/>
              <a:t> </a:t>
            </a:r>
            <a:r>
              <a:rPr lang="en-GB" dirty="0" err="1"/>
              <a:t>YES</a:t>
            </a:r>
            <a:endParaRPr lang="en-GB" dirty="0"/>
          </a:p>
          <a:p>
            <a:r>
              <a:rPr lang="en-GB" dirty="0"/>
              <a:t>Remember, the inspector is only part of the process</a:t>
            </a:r>
          </a:p>
          <a:p>
            <a:r>
              <a:rPr lang="en-GB" dirty="0"/>
              <a:t>A computer and an analyst who has never met you, complete the team</a:t>
            </a:r>
          </a:p>
          <a:p>
            <a:r>
              <a:rPr lang="en-GB" dirty="0"/>
              <a:t>Only as good as the data / evidence that goes in</a:t>
            </a:r>
          </a:p>
          <a:p>
            <a:r>
              <a:rPr lang="en-GB" dirty="0"/>
              <a:t>Dom care service – RI </a:t>
            </a:r>
          </a:p>
          <a:p>
            <a:pPr lvl="1"/>
            <a:r>
              <a:rPr lang="en-GB" dirty="0"/>
              <a:t>Inspected – inspector amazed “eyes all over this” “will recommend for outstanding” </a:t>
            </a:r>
          </a:p>
          <a:p>
            <a:pPr lvl="1"/>
            <a:r>
              <a:rPr lang="en-GB" dirty="0"/>
              <a:t>Report – good – bland – uninspiring</a:t>
            </a:r>
          </a:p>
          <a:p>
            <a:pPr lvl="1"/>
            <a:r>
              <a:rPr lang="en-GB" dirty="0"/>
              <a:t>Focused FAC – really thought about what evidence was needed for each QS	</a:t>
            </a:r>
          </a:p>
          <a:p>
            <a:pPr lvl="1"/>
            <a:r>
              <a:rPr lang="en-GB" dirty="0"/>
              <a:t>Used same evidence – presented in a focused way </a:t>
            </a:r>
          </a:p>
          <a:p>
            <a:pPr lvl="1"/>
            <a:r>
              <a:rPr lang="en-GB" dirty="0"/>
              <a:t>Result – OUTSTANDING! </a:t>
            </a:r>
          </a:p>
        </p:txBody>
      </p:sp>
    </p:spTree>
    <p:extLst>
      <p:ext uri="{BB962C8B-B14F-4D97-AF65-F5344CB8AC3E}">
        <p14:creationId xmlns:p14="http://schemas.microsoft.com/office/powerpoint/2010/main" val="2056208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5E334-FFB2-24AE-2C2D-DF29E6713AF8}"/>
              </a:ext>
            </a:extLst>
          </p:cNvPr>
          <p:cNvSpPr>
            <a:spLocks noGrp="1"/>
          </p:cNvSpPr>
          <p:nvPr>
            <p:ph type="title"/>
          </p:nvPr>
        </p:nvSpPr>
        <p:spPr/>
        <p:txBody>
          <a:bodyPr/>
          <a:lstStyle/>
          <a:p>
            <a:r>
              <a:rPr lang="en-GB" dirty="0"/>
              <a:t>Can I do it myself?	</a:t>
            </a:r>
          </a:p>
        </p:txBody>
      </p:sp>
      <p:sp>
        <p:nvSpPr>
          <p:cNvPr id="3" name="Content Placeholder 2">
            <a:extLst>
              <a:ext uri="{FF2B5EF4-FFF2-40B4-BE49-F238E27FC236}">
                <a16:creationId xmlns:a16="http://schemas.microsoft.com/office/drawing/2014/main" id="{EE6C8D0A-6CF1-4D3D-EB1C-29747859348E}"/>
              </a:ext>
            </a:extLst>
          </p:cNvPr>
          <p:cNvSpPr>
            <a:spLocks noGrp="1"/>
          </p:cNvSpPr>
          <p:nvPr>
            <p:ph idx="1"/>
          </p:nvPr>
        </p:nvSpPr>
        <p:spPr/>
        <p:txBody>
          <a:bodyPr/>
          <a:lstStyle/>
          <a:p>
            <a:r>
              <a:rPr lang="en-GB" dirty="0"/>
              <a:t>YES</a:t>
            </a:r>
          </a:p>
          <a:p>
            <a:r>
              <a:rPr lang="en-GB" dirty="0"/>
              <a:t>Designed for you to do it</a:t>
            </a:r>
          </a:p>
          <a:p>
            <a:r>
              <a:rPr lang="en-GB" dirty="0"/>
              <a:t>Even if you get legal support, you have the link and access to the system, so you line-by-line input the text</a:t>
            </a:r>
          </a:p>
          <a:p>
            <a:r>
              <a:rPr lang="en-GB" dirty="0"/>
              <a:t>Lawyers / consultants can help</a:t>
            </a:r>
          </a:p>
          <a:p>
            <a:r>
              <a:rPr lang="en-GB" dirty="0"/>
              <a:t>Can help you focus the mind – </a:t>
            </a:r>
          </a:p>
          <a:p>
            <a:pPr lvl="1"/>
            <a:r>
              <a:rPr lang="en-GB" dirty="0"/>
              <a:t>needs to be a line-by-line analysis</a:t>
            </a:r>
          </a:p>
          <a:p>
            <a:pPr lvl="1"/>
            <a:r>
              <a:rPr lang="en-GB" dirty="0"/>
              <a:t>No assumptions</a:t>
            </a:r>
          </a:p>
          <a:p>
            <a:pPr lvl="1"/>
            <a:r>
              <a:rPr lang="en-GB" dirty="0"/>
              <a:t>If it doesn’t read tight – challenge it!  </a:t>
            </a:r>
          </a:p>
        </p:txBody>
      </p:sp>
    </p:spTree>
    <p:extLst>
      <p:ext uri="{BB962C8B-B14F-4D97-AF65-F5344CB8AC3E}">
        <p14:creationId xmlns:p14="http://schemas.microsoft.com/office/powerpoint/2010/main" val="658867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6AD8F-A246-91E0-2C96-0F8460CD9A54}"/>
              </a:ext>
            </a:extLst>
          </p:cNvPr>
          <p:cNvSpPr>
            <a:spLocks noGrp="1"/>
          </p:cNvSpPr>
          <p:nvPr>
            <p:ph type="title"/>
          </p:nvPr>
        </p:nvSpPr>
        <p:spPr/>
        <p:txBody>
          <a:bodyPr/>
          <a:lstStyle/>
          <a:p>
            <a:r>
              <a:rPr lang="en-GB" dirty="0"/>
              <a:t>Prospects of success? 	</a:t>
            </a:r>
          </a:p>
        </p:txBody>
      </p:sp>
      <p:sp>
        <p:nvSpPr>
          <p:cNvPr id="3" name="Content Placeholder 2">
            <a:extLst>
              <a:ext uri="{FF2B5EF4-FFF2-40B4-BE49-F238E27FC236}">
                <a16:creationId xmlns:a16="http://schemas.microsoft.com/office/drawing/2014/main" id="{9F000D1E-F490-0108-661A-9BEAFA5B773A}"/>
              </a:ext>
            </a:extLst>
          </p:cNvPr>
          <p:cNvSpPr>
            <a:spLocks noGrp="1"/>
          </p:cNvSpPr>
          <p:nvPr>
            <p:ph idx="1"/>
          </p:nvPr>
        </p:nvSpPr>
        <p:spPr/>
        <p:txBody>
          <a:bodyPr/>
          <a:lstStyle/>
          <a:p>
            <a:r>
              <a:rPr lang="en-GB" dirty="0"/>
              <a:t>Depends on</a:t>
            </a:r>
          </a:p>
          <a:p>
            <a:pPr lvl="1"/>
            <a:r>
              <a:rPr lang="en-GB" dirty="0"/>
              <a:t>You</a:t>
            </a:r>
          </a:p>
          <a:p>
            <a:pPr lvl="1"/>
            <a:r>
              <a:rPr lang="en-GB" dirty="0"/>
              <a:t>Your service</a:t>
            </a:r>
          </a:p>
          <a:p>
            <a:pPr lvl="1"/>
            <a:r>
              <a:rPr lang="en-GB" dirty="0"/>
              <a:t>The quality of your evidence</a:t>
            </a:r>
          </a:p>
          <a:p>
            <a:pPr lvl="1"/>
            <a:r>
              <a:rPr lang="en-GB" dirty="0"/>
              <a:t>Whether you’re answering the right question</a:t>
            </a:r>
          </a:p>
          <a:p>
            <a:pPr lvl="1"/>
            <a:r>
              <a:rPr lang="en-GB" dirty="0"/>
              <a:t>Whether you’re presenting the right evidence to answer the right question</a:t>
            </a:r>
          </a:p>
          <a:p>
            <a:r>
              <a:rPr lang="en-GB" dirty="0"/>
              <a:t>I’ve seen lots of success stories and lots of cases where very little changes</a:t>
            </a:r>
          </a:p>
          <a:p>
            <a:r>
              <a:rPr lang="en-GB" dirty="0"/>
              <a:t>If you don’t challenge, you’ll never know</a:t>
            </a:r>
          </a:p>
          <a:p>
            <a:r>
              <a:rPr lang="en-GB" dirty="0"/>
              <a:t>Might kick yourself forever if you lose prospective clients around a throwaway comment in a report</a:t>
            </a:r>
          </a:p>
        </p:txBody>
      </p:sp>
    </p:spTree>
    <p:extLst>
      <p:ext uri="{BB962C8B-B14F-4D97-AF65-F5344CB8AC3E}">
        <p14:creationId xmlns:p14="http://schemas.microsoft.com/office/powerpoint/2010/main" val="3700619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B1540-A854-CB94-526D-C89F3350B611}"/>
              </a:ext>
            </a:extLst>
          </p:cNvPr>
          <p:cNvSpPr>
            <a:spLocks noGrp="1"/>
          </p:cNvSpPr>
          <p:nvPr>
            <p:ph type="title"/>
          </p:nvPr>
        </p:nvSpPr>
        <p:spPr/>
        <p:txBody>
          <a:bodyPr/>
          <a:lstStyle/>
          <a:p>
            <a:r>
              <a:rPr lang="en-GB" dirty="0"/>
              <a:t>Any other options? </a:t>
            </a:r>
          </a:p>
        </p:txBody>
      </p:sp>
      <p:sp>
        <p:nvSpPr>
          <p:cNvPr id="3" name="Content Placeholder 2">
            <a:extLst>
              <a:ext uri="{FF2B5EF4-FFF2-40B4-BE49-F238E27FC236}">
                <a16:creationId xmlns:a16="http://schemas.microsoft.com/office/drawing/2014/main" id="{A376FD67-032A-D7F9-5395-3FA443342BD3}"/>
              </a:ext>
            </a:extLst>
          </p:cNvPr>
          <p:cNvSpPr>
            <a:spLocks noGrp="1"/>
          </p:cNvSpPr>
          <p:nvPr>
            <p:ph idx="1"/>
          </p:nvPr>
        </p:nvSpPr>
        <p:spPr/>
        <p:txBody>
          <a:bodyPr/>
          <a:lstStyle/>
          <a:p>
            <a:r>
              <a:rPr lang="en-GB" dirty="0"/>
              <a:t>If still not happy with the FAC outcome</a:t>
            </a:r>
          </a:p>
          <a:p>
            <a:pPr lvl="1"/>
            <a:r>
              <a:rPr lang="en-GB" dirty="0"/>
              <a:t>Try a Ratings Review </a:t>
            </a:r>
          </a:p>
          <a:p>
            <a:pPr lvl="1"/>
            <a:r>
              <a:rPr lang="en-GB" dirty="0"/>
              <a:t>15 working days from publication of the report to challenge</a:t>
            </a:r>
          </a:p>
          <a:p>
            <a:pPr lvl="1"/>
            <a:r>
              <a:rPr lang="en-GB" dirty="0"/>
              <a:t>500 words on why CQC have failed to follow due process or consider the right evidence</a:t>
            </a:r>
          </a:p>
          <a:p>
            <a:r>
              <a:rPr lang="en-GB" dirty="0"/>
              <a:t>What about a complaint? </a:t>
            </a:r>
          </a:p>
          <a:p>
            <a:pPr lvl="1"/>
            <a:r>
              <a:rPr lang="en-GB" dirty="0"/>
              <a:t>Absolutely</a:t>
            </a:r>
          </a:p>
          <a:p>
            <a:pPr lvl="1"/>
            <a:r>
              <a:rPr lang="en-GB" dirty="0"/>
              <a:t>12 months to bring one</a:t>
            </a:r>
          </a:p>
          <a:p>
            <a:pPr lvl="1"/>
            <a:r>
              <a:rPr lang="en-GB" dirty="0"/>
              <a:t>Considered by separate team within CQC</a:t>
            </a:r>
          </a:p>
          <a:p>
            <a:pPr lvl="1"/>
            <a:r>
              <a:rPr lang="en-GB" dirty="0"/>
              <a:t>Won’t change report but might change the inspection team / prompt some re-training</a:t>
            </a:r>
          </a:p>
        </p:txBody>
      </p:sp>
    </p:spTree>
    <p:extLst>
      <p:ext uri="{BB962C8B-B14F-4D97-AF65-F5344CB8AC3E}">
        <p14:creationId xmlns:p14="http://schemas.microsoft.com/office/powerpoint/2010/main" val="2329915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1AB03-A00D-F22B-8723-53099A0B74A8}"/>
              </a:ext>
            </a:extLst>
          </p:cNvPr>
          <p:cNvSpPr>
            <a:spLocks noGrp="1"/>
          </p:cNvSpPr>
          <p:nvPr>
            <p:ph type="title"/>
          </p:nvPr>
        </p:nvSpPr>
        <p:spPr/>
        <p:txBody>
          <a:bodyPr/>
          <a:lstStyle/>
          <a:p>
            <a:r>
              <a:rPr lang="en-GB" dirty="0"/>
              <a:t>Conclusion</a:t>
            </a:r>
          </a:p>
        </p:txBody>
      </p:sp>
      <p:sp>
        <p:nvSpPr>
          <p:cNvPr id="3" name="Content Placeholder 2">
            <a:extLst>
              <a:ext uri="{FF2B5EF4-FFF2-40B4-BE49-F238E27FC236}">
                <a16:creationId xmlns:a16="http://schemas.microsoft.com/office/drawing/2014/main" id="{F4262DDD-2A69-4796-060A-4B4B8C7064B5}"/>
              </a:ext>
            </a:extLst>
          </p:cNvPr>
          <p:cNvSpPr>
            <a:spLocks noGrp="1"/>
          </p:cNvSpPr>
          <p:nvPr>
            <p:ph idx="1"/>
          </p:nvPr>
        </p:nvSpPr>
        <p:spPr/>
        <p:txBody>
          <a:bodyPr/>
          <a:lstStyle/>
          <a:p>
            <a:r>
              <a:rPr lang="en-GB" dirty="0"/>
              <a:t>Whistle stop tour of highlights</a:t>
            </a:r>
          </a:p>
          <a:p>
            <a:r>
              <a:rPr lang="en-GB" dirty="0"/>
              <a:t>Invest time and resources wisely</a:t>
            </a:r>
          </a:p>
          <a:p>
            <a:r>
              <a:rPr lang="en-GB" dirty="0"/>
              <a:t>Get independent views on whether there are grounds to challenge</a:t>
            </a:r>
          </a:p>
          <a:p>
            <a:r>
              <a:rPr lang="en-GB" dirty="0"/>
              <a:t>Demonstrate insight – don’t challenge for the sake of it – make it real</a:t>
            </a:r>
          </a:p>
          <a:p>
            <a:r>
              <a:rPr lang="en-GB" dirty="0"/>
              <a:t>Don’t be afraid – </a:t>
            </a:r>
          </a:p>
          <a:p>
            <a:pPr lvl="1"/>
            <a:r>
              <a:rPr lang="en-GB" dirty="0"/>
              <a:t>CQC need to know if they have got it wrong</a:t>
            </a:r>
          </a:p>
          <a:p>
            <a:pPr lvl="1"/>
            <a:r>
              <a:rPr lang="en-GB" dirty="0"/>
              <a:t>Your report needs to </a:t>
            </a:r>
            <a:r>
              <a:rPr lang="en-GB"/>
              <a:t>be right</a:t>
            </a:r>
          </a:p>
        </p:txBody>
      </p:sp>
    </p:spTree>
    <p:extLst>
      <p:ext uri="{BB962C8B-B14F-4D97-AF65-F5344CB8AC3E}">
        <p14:creationId xmlns:p14="http://schemas.microsoft.com/office/powerpoint/2010/main" val="1433923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F95E4-105F-4947-A6FF-ED5406E76566}"/>
              </a:ext>
            </a:extLst>
          </p:cNvPr>
          <p:cNvSpPr>
            <a:spLocks noGrp="1"/>
          </p:cNvSpPr>
          <p:nvPr>
            <p:ph type="title"/>
          </p:nvPr>
        </p:nvSpPr>
        <p:spPr/>
        <p:txBody>
          <a:bodyPr/>
          <a:lstStyle/>
          <a:p>
            <a:r>
              <a:rPr lang="en-GB" dirty="0"/>
              <a:t>Seek advice</a:t>
            </a:r>
          </a:p>
        </p:txBody>
      </p:sp>
      <p:sp>
        <p:nvSpPr>
          <p:cNvPr id="3" name="Content Placeholder 2">
            <a:extLst>
              <a:ext uri="{FF2B5EF4-FFF2-40B4-BE49-F238E27FC236}">
                <a16:creationId xmlns:a16="http://schemas.microsoft.com/office/drawing/2014/main" id="{26EF1718-5B25-495F-997B-5928C9967A16}"/>
              </a:ext>
            </a:extLst>
          </p:cNvPr>
          <p:cNvSpPr>
            <a:spLocks noGrp="1"/>
          </p:cNvSpPr>
          <p:nvPr>
            <p:ph idx="1"/>
          </p:nvPr>
        </p:nvSpPr>
        <p:spPr/>
        <p:txBody>
          <a:bodyPr/>
          <a:lstStyle/>
          <a:p>
            <a:endParaRPr lang="en-GB" dirty="0"/>
          </a:p>
          <a:p>
            <a:r>
              <a:rPr lang="en-GB" dirty="0" err="1"/>
              <a:t>Hempsons</a:t>
            </a:r>
            <a:r>
              <a:rPr lang="en-GB" dirty="0"/>
              <a:t> free social care advice line</a:t>
            </a:r>
          </a:p>
          <a:p>
            <a:r>
              <a:rPr lang="en-GB" dirty="0">
                <a:latin typeface="Segoe UI Semibold" panose="020B0702040204020203" pitchFamily="34" charset="0"/>
                <a:cs typeface="Segoe UI Semibold" panose="020B0702040204020203" pitchFamily="34" charset="0"/>
              </a:rPr>
              <a:t>01423 724056</a:t>
            </a:r>
          </a:p>
          <a:p>
            <a:r>
              <a:rPr lang="en-GB" dirty="0"/>
              <a:t>30 minutes free advice</a:t>
            </a:r>
          </a:p>
          <a:p>
            <a:pPr lvl="1"/>
            <a:r>
              <a:rPr lang="en-GB" dirty="0"/>
              <a:t>Sense check your plans</a:t>
            </a:r>
          </a:p>
          <a:p>
            <a:pPr lvl="1"/>
            <a:r>
              <a:rPr lang="en-GB" dirty="0"/>
              <a:t>Point you in the right direction</a:t>
            </a:r>
          </a:p>
          <a:p>
            <a:pPr lvl="1"/>
            <a:r>
              <a:rPr lang="en-GB" dirty="0"/>
              <a:t>Guide you in needing more detailed advice</a:t>
            </a:r>
          </a:p>
          <a:p>
            <a:endParaRPr lang="en-GB" dirty="0"/>
          </a:p>
        </p:txBody>
      </p:sp>
    </p:spTree>
    <p:extLst>
      <p:ext uri="{BB962C8B-B14F-4D97-AF65-F5344CB8AC3E}">
        <p14:creationId xmlns:p14="http://schemas.microsoft.com/office/powerpoint/2010/main" val="3519177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0B387-729A-F72E-D803-910213694D57}"/>
              </a:ext>
            </a:extLst>
          </p:cNvPr>
          <p:cNvSpPr>
            <a:spLocks noGrp="1"/>
          </p:cNvSpPr>
          <p:nvPr>
            <p:ph type="title"/>
          </p:nvPr>
        </p:nvSpPr>
        <p:spPr/>
        <p:txBody>
          <a:bodyPr/>
          <a:lstStyle/>
          <a:p>
            <a:r>
              <a:rPr lang="en-GB" dirty="0"/>
              <a:t>Navigating the CQC quality statements</a:t>
            </a:r>
          </a:p>
        </p:txBody>
      </p:sp>
      <p:sp>
        <p:nvSpPr>
          <p:cNvPr id="3" name="Content Placeholder 2">
            <a:extLst>
              <a:ext uri="{FF2B5EF4-FFF2-40B4-BE49-F238E27FC236}">
                <a16:creationId xmlns:a16="http://schemas.microsoft.com/office/drawing/2014/main" id="{48EA0915-77CA-408C-60B2-11F2642F455F}"/>
              </a:ext>
            </a:extLst>
          </p:cNvPr>
          <p:cNvSpPr>
            <a:spLocks noGrp="1"/>
          </p:cNvSpPr>
          <p:nvPr>
            <p:ph idx="1"/>
          </p:nvPr>
        </p:nvSpPr>
        <p:spPr/>
        <p:txBody>
          <a:bodyPr>
            <a:normAutofit/>
          </a:bodyPr>
          <a:lstStyle/>
          <a:p>
            <a:r>
              <a:rPr lang="en-GB" dirty="0"/>
              <a:t>A comprehensive guide to help prepare your evidence for CQC inspection and assessment</a:t>
            </a:r>
          </a:p>
          <a:p>
            <a:r>
              <a:rPr lang="en-GB" dirty="0"/>
              <a:t>To support social care providers </a:t>
            </a:r>
            <a:r>
              <a:rPr lang="en-GB" dirty="0" err="1"/>
              <a:t>Hempsons</a:t>
            </a:r>
            <a:r>
              <a:rPr lang="en-GB" dirty="0"/>
              <a:t> have partnered with Care England to launch a comprehensive toolkit that thoroughly analyses each of the 34 quality statements. The toolkit has been created by our head of social care, Philippa Doyle, whose invaluable experience with CQC equips her with a profound understanding of the regulator’s inner workings and processes.</a:t>
            </a:r>
            <a:br>
              <a:rPr lang="en-GB" dirty="0"/>
            </a:br>
            <a:br>
              <a:rPr lang="en-GB" dirty="0"/>
            </a:br>
            <a:r>
              <a:rPr lang="en-GB" sz="2800"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2"/>
              </a:rPr>
              <a:t>Navigating the CQC quality statements - </a:t>
            </a:r>
            <a:r>
              <a:rPr lang="en-GB" sz="2800" u="sng" dirty="0" err="1">
                <a:solidFill>
                  <a:srgbClr val="0000FF"/>
                </a:solidFill>
                <a:effectLst/>
                <a:latin typeface="Aptos" panose="020B0004020202020204" pitchFamily="34" charset="0"/>
                <a:ea typeface="Aptos" panose="020B0004020202020204" pitchFamily="34" charset="0"/>
                <a:cs typeface="Aptos" panose="020B0004020202020204" pitchFamily="34" charset="0"/>
                <a:hlinkClick r:id="rId2"/>
              </a:rPr>
              <a:t>Hempsons</a:t>
            </a:r>
            <a:r>
              <a:rPr lang="en-GB" sz="2800"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2"/>
              </a:rPr>
              <a:t> - </a:t>
            </a:r>
            <a:r>
              <a:rPr lang="en-GB" sz="2800" u="sng" dirty="0" err="1">
                <a:solidFill>
                  <a:srgbClr val="0000FF"/>
                </a:solidFill>
                <a:effectLst/>
                <a:latin typeface="Aptos" panose="020B0004020202020204" pitchFamily="34" charset="0"/>
                <a:ea typeface="Aptos" panose="020B0004020202020204" pitchFamily="34" charset="0"/>
                <a:cs typeface="Aptos" panose="020B0004020202020204" pitchFamily="34" charset="0"/>
                <a:hlinkClick r:id="rId2"/>
              </a:rPr>
              <a:t>Hempsons</a:t>
            </a:r>
            <a:endParaRPr lang="en-GB" dirty="0"/>
          </a:p>
        </p:txBody>
      </p:sp>
    </p:spTree>
    <p:extLst>
      <p:ext uri="{BB962C8B-B14F-4D97-AF65-F5344CB8AC3E}">
        <p14:creationId xmlns:p14="http://schemas.microsoft.com/office/powerpoint/2010/main" val="1175430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3B1A64-BA60-4EAE-BB87-7C59EF31941B}"/>
              </a:ext>
            </a:extLst>
          </p:cNvPr>
          <p:cNvSpPr>
            <a:spLocks noGrp="1"/>
          </p:cNvSpPr>
          <p:nvPr>
            <p:ph type="body" sz="quarter" idx="17"/>
          </p:nvPr>
        </p:nvSpPr>
        <p:spPr>
          <a:xfrm>
            <a:off x="6455880" y="1473506"/>
            <a:ext cx="5105395" cy="5115553"/>
          </a:xfrm>
        </p:spPr>
        <p:txBody>
          <a:bodyPr>
            <a:normAutofit/>
          </a:bodyPr>
          <a:lstStyle/>
          <a:p>
            <a:r>
              <a:rPr lang="en-GB" sz="3800" dirty="0"/>
              <a:t>Philippa Doyle</a:t>
            </a:r>
          </a:p>
          <a:p>
            <a:r>
              <a:rPr lang="en-GB" sz="3800" dirty="0"/>
              <a:t>Partner</a:t>
            </a:r>
          </a:p>
          <a:p>
            <a:endParaRPr lang="en-GB" dirty="0"/>
          </a:p>
          <a:p>
            <a:r>
              <a:rPr lang="en-GB" dirty="0"/>
              <a:t>t: </a:t>
            </a:r>
            <a:r>
              <a:rPr lang="en-US" altLang="en-US" dirty="0"/>
              <a:t>01423 </a:t>
            </a:r>
            <a:r>
              <a:rPr lang="en-GB" dirty="0"/>
              <a:t>724028</a:t>
            </a:r>
            <a:endParaRPr lang="en-US" altLang="en-US" dirty="0"/>
          </a:p>
          <a:p>
            <a:r>
              <a:rPr lang="en-GB" dirty="0"/>
              <a:t>e: </a:t>
            </a:r>
            <a:r>
              <a:rPr lang="en-US" altLang="en-US" dirty="0">
                <a:hlinkClick r:id="rId2"/>
              </a:rPr>
              <a:t>p.doyle@hempsons.co.uk</a:t>
            </a:r>
            <a:endParaRPr lang="en-US" altLang="en-US" dirty="0"/>
          </a:p>
          <a:p>
            <a:endParaRPr lang="en-GB" sz="2800" dirty="0"/>
          </a:p>
          <a:p>
            <a:r>
              <a:rPr lang="en-GB" sz="2800" dirty="0"/>
              <a:t>Twitter: </a:t>
            </a:r>
            <a:r>
              <a:rPr lang="en-GB" sz="2800" dirty="0">
                <a:solidFill>
                  <a:schemeClr val="tx1"/>
                </a:solidFill>
              </a:rPr>
              <a:t>@PhilippaDoyle1</a:t>
            </a:r>
          </a:p>
          <a:p>
            <a:r>
              <a:rPr lang="en-GB" sz="2800" dirty="0"/>
              <a:t>	  </a:t>
            </a:r>
            <a:r>
              <a:rPr lang="en-GB" sz="2800" dirty="0">
                <a:solidFill>
                  <a:schemeClr val="tx1"/>
                </a:solidFill>
              </a:rPr>
              <a:t>@hempsonslegal </a:t>
            </a:r>
          </a:p>
          <a:p>
            <a:endParaRPr lang="en-GB" dirty="0"/>
          </a:p>
        </p:txBody>
      </p:sp>
      <p:sp>
        <p:nvSpPr>
          <p:cNvPr id="4" name="Picture Placeholder 3">
            <a:extLst>
              <a:ext uri="{FF2B5EF4-FFF2-40B4-BE49-F238E27FC236}">
                <a16:creationId xmlns:a16="http://schemas.microsoft.com/office/drawing/2014/main" id="{6F303383-2B86-4A73-B8D4-B2CE8622BA68}"/>
              </a:ext>
            </a:extLst>
          </p:cNvPr>
          <p:cNvSpPr>
            <a:spLocks noGrp="1"/>
          </p:cNvSpPr>
          <p:nvPr>
            <p:ph type="pic" sz="quarter" idx="18"/>
          </p:nvPr>
        </p:nvSpPr>
        <p:spPr/>
        <p:txBody>
          <a:bodyPr/>
          <a:lstStyle/>
          <a:p>
            <a:endParaRPr lang="en-GB"/>
          </a:p>
        </p:txBody>
      </p:sp>
      <p:sp>
        <p:nvSpPr>
          <p:cNvPr id="2" name="Title 1">
            <a:extLst>
              <a:ext uri="{FF2B5EF4-FFF2-40B4-BE49-F238E27FC236}">
                <a16:creationId xmlns:a16="http://schemas.microsoft.com/office/drawing/2014/main" id="{36A6EA09-BA26-449F-A5DD-09EEDCA5BBD6}"/>
              </a:ext>
            </a:extLst>
          </p:cNvPr>
          <p:cNvSpPr>
            <a:spLocks noGrp="1"/>
          </p:cNvSpPr>
          <p:nvPr>
            <p:ph type="title" idx="4294967295"/>
          </p:nvPr>
        </p:nvSpPr>
        <p:spPr>
          <a:xfrm>
            <a:off x="0" y="531813"/>
            <a:ext cx="3467100" cy="1525587"/>
          </a:xfrm>
        </p:spPr>
        <p:txBody>
          <a:bodyPr/>
          <a:lstStyle/>
          <a:p>
            <a:r>
              <a:rPr lang="en-GB" dirty="0"/>
              <a:t>Contact</a:t>
            </a:r>
          </a:p>
        </p:txBody>
      </p:sp>
      <p:sp>
        <p:nvSpPr>
          <p:cNvPr id="8" name="Text Placeholder 7">
            <a:extLst>
              <a:ext uri="{FF2B5EF4-FFF2-40B4-BE49-F238E27FC236}">
                <a16:creationId xmlns:a16="http://schemas.microsoft.com/office/drawing/2014/main" id="{D10153C5-3A1B-40AF-ACC4-34D5EC2ED2B7}"/>
              </a:ext>
            </a:extLst>
          </p:cNvPr>
          <p:cNvSpPr>
            <a:spLocks noGrp="1"/>
          </p:cNvSpPr>
          <p:nvPr>
            <p:ph type="body" sz="quarter" idx="19"/>
          </p:nvPr>
        </p:nvSpPr>
        <p:spPr/>
        <p:txBody>
          <a:bodyPr/>
          <a:lstStyle/>
          <a:p>
            <a:r>
              <a:rPr lang="en-GB" dirty="0"/>
              <a:t> </a:t>
            </a:r>
          </a:p>
        </p:txBody>
      </p:sp>
      <p:pic>
        <p:nvPicPr>
          <p:cNvPr id="12" name="Picture Placeholder 11">
            <a:extLst>
              <a:ext uri="{FF2B5EF4-FFF2-40B4-BE49-F238E27FC236}">
                <a16:creationId xmlns:a16="http://schemas.microsoft.com/office/drawing/2014/main" id="{863FF1E7-53AB-2F6F-86B6-3F52E9C6FB04}"/>
              </a:ext>
            </a:extLst>
          </p:cNvPr>
          <p:cNvPicPr>
            <a:picLocks noGrp="1" noChangeAspect="1"/>
          </p:cNvPicPr>
          <p:nvPr>
            <p:ph type="pic" sz="quarter" idx="12"/>
          </p:nvPr>
        </p:nvPicPr>
        <p:blipFill>
          <a:blip r:embed="rId3"/>
          <a:srcRect l="169" r="169"/>
          <a:stretch>
            <a:fillRect/>
          </a:stretch>
        </p:blipFill>
        <p:spPr>
          <a:prstGeom prst="rect">
            <a:avLst/>
          </a:prstGeom>
        </p:spPr>
      </p:pic>
    </p:spTree>
    <p:extLst>
      <p:ext uri="{BB962C8B-B14F-4D97-AF65-F5344CB8AC3E}">
        <p14:creationId xmlns:p14="http://schemas.microsoft.com/office/powerpoint/2010/main" val="732011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29436-4B6D-018B-D4C7-4319C91E5B81}"/>
              </a:ext>
            </a:extLst>
          </p:cNvPr>
          <p:cNvSpPr>
            <a:spLocks noGrp="1"/>
          </p:cNvSpPr>
          <p:nvPr>
            <p:ph type="title"/>
          </p:nvPr>
        </p:nvSpPr>
        <p:spPr/>
        <p:txBody>
          <a:bodyPr/>
          <a:lstStyle/>
          <a:p>
            <a:r>
              <a:rPr lang="en-GB" dirty="0"/>
              <a:t>Introductions</a:t>
            </a:r>
          </a:p>
        </p:txBody>
      </p:sp>
      <p:sp>
        <p:nvSpPr>
          <p:cNvPr id="3" name="Content Placeholder 2">
            <a:extLst>
              <a:ext uri="{FF2B5EF4-FFF2-40B4-BE49-F238E27FC236}">
                <a16:creationId xmlns:a16="http://schemas.microsoft.com/office/drawing/2014/main" id="{FD3D5E57-4533-A5BC-D6B5-A9A6A84BC079}"/>
              </a:ext>
            </a:extLst>
          </p:cNvPr>
          <p:cNvSpPr>
            <a:spLocks noGrp="1"/>
          </p:cNvSpPr>
          <p:nvPr>
            <p:ph idx="1"/>
          </p:nvPr>
        </p:nvSpPr>
        <p:spPr/>
        <p:txBody>
          <a:bodyPr>
            <a:normAutofit/>
          </a:bodyPr>
          <a:lstStyle/>
          <a:p>
            <a:pPr lvl="1"/>
            <a:r>
              <a:rPr lang="en-GB" dirty="0"/>
              <a:t>I’m Philippa Doyle</a:t>
            </a:r>
          </a:p>
          <a:p>
            <a:pPr lvl="1"/>
            <a:r>
              <a:rPr lang="en-GB" dirty="0"/>
              <a:t>Head of National Health &amp; Social Care Advisory Team</a:t>
            </a:r>
          </a:p>
          <a:p>
            <a:pPr lvl="1"/>
            <a:r>
              <a:rPr lang="en-GB" dirty="0"/>
              <a:t>Over 25 years’ experience </a:t>
            </a:r>
          </a:p>
          <a:p>
            <a:pPr lvl="1"/>
            <a:r>
              <a:rPr lang="en-GB" dirty="0"/>
              <a:t>Primary Care</a:t>
            </a:r>
          </a:p>
          <a:p>
            <a:pPr lvl="1"/>
            <a:r>
              <a:rPr lang="en-GB" dirty="0"/>
              <a:t>Community Care</a:t>
            </a:r>
          </a:p>
          <a:p>
            <a:pPr lvl="1"/>
            <a:r>
              <a:rPr lang="en-GB" dirty="0"/>
              <a:t>Social Care</a:t>
            </a:r>
          </a:p>
          <a:p>
            <a:pPr lvl="1"/>
            <a:r>
              <a:rPr lang="en-GB" dirty="0"/>
              <a:t>Court of Protection</a:t>
            </a:r>
          </a:p>
          <a:p>
            <a:pPr lvl="1"/>
            <a:r>
              <a:rPr lang="en-GB" dirty="0"/>
              <a:t>Information Governance</a:t>
            </a:r>
          </a:p>
          <a:p>
            <a:pPr lvl="1"/>
            <a:r>
              <a:rPr lang="en-GB" dirty="0"/>
              <a:t>CQC challenges</a:t>
            </a:r>
          </a:p>
          <a:p>
            <a:pPr lvl="1"/>
            <a:endParaRPr lang="en-GB" dirty="0"/>
          </a:p>
          <a:p>
            <a:pPr lvl="1"/>
            <a:r>
              <a:rPr lang="en-GB" dirty="0"/>
              <a:t>Today’s session focuses on how to challenge CQC via the FAC process</a:t>
            </a:r>
          </a:p>
          <a:p>
            <a:endParaRPr lang="en-GB" dirty="0"/>
          </a:p>
        </p:txBody>
      </p:sp>
    </p:spTree>
    <p:extLst>
      <p:ext uri="{BB962C8B-B14F-4D97-AF65-F5344CB8AC3E}">
        <p14:creationId xmlns:p14="http://schemas.microsoft.com/office/powerpoint/2010/main" val="2603537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BC9F9-A799-2CAD-6766-2C03B5DAF4DA}"/>
              </a:ext>
            </a:extLst>
          </p:cNvPr>
          <p:cNvSpPr>
            <a:spLocks noGrp="1"/>
          </p:cNvSpPr>
          <p:nvPr>
            <p:ph type="title"/>
          </p:nvPr>
        </p:nvSpPr>
        <p:spPr/>
        <p:txBody>
          <a:bodyPr/>
          <a:lstStyle/>
          <a:p>
            <a:r>
              <a:rPr lang="en-GB" dirty="0"/>
              <a:t>Focus today on CQC FAC</a:t>
            </a:r>
          </a:p>
        </p:txBody>
      </p:sp>
      <p:sp>
        <p:nvSpPr>
          <p:cNvPr id="3" name="Content Placeholder 2">
            <a:extLst>
              <a:ext uri="{FF2B5EF4-FFF2-40B4-BE49-F238E27FC236}">
                <a16:creationId xmlns:a16="http://schemas.microsoft.com/office/drawing/2014/main" id="{264D6CB1-AEF3-5132-C016-BE97FAD1C56A}"/>
              </a:ext>
            </a:extLst>
          </p:cNvPr>
          <p:cNvSpPr>
            <a:spLocks noGrp="1"/>
          </p:cNvSpPr>
          <p:nvPr>
            <p:ph idx="1"/>
          </p:nvPr>
        </p:nvSpPr>
        <p:spPr/>
        <p:txBody>
          <a:bodyPr/>
          <a:lstStyle/>
          <a:p>
            <a:r>
              <a:rPr lang="en-GB" dirty="0"/>
              <a:t>Factual Accuracy Challenges 	</a:t>
            </a:r>
          </a:p>
          <a:p>
            <a:pPr lvl="1"/>
            <a:r>
              <a:rPr lang="en-GB" dirty="0"/>
              <a:t>As important today, if not more important, than when I last did a talk on this subject 6 years ago</a:t>
            </a:r>
          </a:p>
          <a:p>
            <a:pPr lvl="1"/>
            <a:r>
              <a:rPr lang="en-GB" dirty="0"/>
              <a:t>Process broadly the same – old slides from 2019 still relevant!</a:t>
            </a:r>
          </a:p>
          <a:p>
            <a:r>
              <a:rPr lang="en-GB" dirty="0"/>
              <a:t>Feedback from CQC </a:t>
            </a:r>
          </a:p>
          <a:p>
            <a:pPr lvl="1"/>
            <a:r>
              <a:rPr lang="en-GB" dirty="0"/>
              <a:t>Only large providers are challenging reports</a:t>
            </a:r>
          </a:p>
          <a:p>
            <a:pPr lvl="1"/>
            <a:r>
              <a:rPr lang="en-GB" dirty="0"/>
              <a:t>They want to see more challenges from small &amp; medium sized organisations</a:t>
            </a:r>
          </a:p>
          <a:p>
            <a:r>
              <a:rPr lang="en-GB" dirty="0"/>
              <a:t>The only way CQC can improve is if you tell them what they are doing wrong</a:t>
            </a:r>
          </a:p>
          <a:p>
            <a:endParaRPr lang="en-GB" dirty="0"/>
          </a:p>
        </p:txBody>
      </p:sp>
    </p:spTree>
    <p:extLst>
      <p:ext uri="{BB962C8B-B14F-4D97-AF65-F5344CB8AC3E}">
        <p14:creationId xmlns:p14="http://schemas.microsoft.com/office/powerpoint/2010/main" val="2500959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3A630-CE28-E86B-CC17-908E96C984CE}"/>
              </a:ext>
            </a:extLst>
          </p:cNvPr>
          <p:cNvSpPr>
            <a:spLocks noGrp="1"/>
          </p:cNvSpPr>
          <p:nvPr>
            <p:ph type="title"/>
          </p:nvPr>
        </p:nvSpPr>
        <p:spPr/>
        <p:txBody>
          <a:bodyPr/>
          <a:lstStyle/>
          <a:p>
            <a:r>
              <a:rPr lang="en-GB" dirty="0"/>
              <a:t>Why is it important</a:t>
            </a:r>
          </a:p>
        </p:txBody>
      </p:sp>
      <p:sp>
        <p:nvSpPr>
          <p:cNvPr id="3" name="Content Placeholder 2">
            <a:extLst>
              <a:ext uri="{FF2B5EF4-FFF2-40B4-BE49-F238E27FC236}">
                <a16:creationId xmlns:a16="http://schemas.microsoft.com/office/drawing/2014/main" id="{847B89F2-ECDF-FB30-1B57-0DA6B51D9D21}"/>
              </a:ext>
            </a:extLst>
          </p:cNvPr>
          <p:cNvSpPr>
            <a:spLocks noGrp="1"/>
          </p:cNvSpPr>
          <p:nvPr>
            <p:ph idx="1"/>
          </p:nvPr>
        </p:nvSpPr>
        <p:spPr/>
        <p:txBody>
          <a:bodyPr/>
          <a:lstStyle/>
          <a:p>
            <a:r>
              <a:rPr lang="en-GB" dirty="0"/>
              <a:t>CQC report on the internet forever</a:t>
            </a:r>
          </a:p>
          <a:p>
            <a:r>
              <a:rPr lang="en-GB" dirty="0"/>
              <a:t>Needs to be a fair and accurate representation of your service – snapshot in time so might not be perfect but got to be fair</a:t>
            </a:r>
          </a:p>
          <a:p>
            <a:r>
              <a:rPr lang="en-GB" dirty="0"/>
              <a:t>Families and potential users of your service read reports and compare and contrast services</a:t>
            </a:r>
          </a:p>
          <a:p>
            <a:r>
              <a:rPr lang="en-GB" dirty="0"/>
              <a:t>LA and ICB commissioners read reports and inform placements by ratings</a:t>
            </a:r>
          </a:p>
          <a:p>
            <a:r>
              <a:rPr lang="en-GB" dirty="0"/>
              <a:t>Court of Protection reads reports</a:t>
            </a:r>
          </a:p>
          <a:p>
            <a:r>
              <a:rPr lang="en-GB" dirty="0"/>
              <a:t>Insurance can be impacted by your rating</a:t>
            </a:r>
          </a:p>
          <a:p>
            <a:r>
              <a:rPr lang="en-GB" dirty="0"/>
              <a:t>“Free” advertising – want it to be right</a:t>
            </a:r>
          </a:p>
        </p:txBody>
      </p:sp>
    </p:spTree>
    <p:extLst>
      <p:ext uri="{BB962C8B-B14F-4D97-AF65-F5344CB8AC3E}">
        <p14:creationId xmlns:p14="http://schemas.microsoft.com/office/powerpoint/2010/main" val="944957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B67BE-2ABB-36D8-31E9-3B5C165122C9}"/>
              </a:ext>
            </a:extLst>
          </p:cNvPr>
          <p:cNvSpPr>
            <a:spLocks noGrp="1"/>
          </p:cNvSpPr>
          <p:nvPr>
            <p:ph type="title"/>
          </p:nvPr>
        </p:nvSpPr>
        <p:spPr/>
        <p:txBody>
          <a:bodyPr/>
          <a:lstStyle/>
          <a:p>
            <a:r>
              <a:rPr lang="en-GB" dirty="0"/>
              <a:t>When to challenge</a:t>
            </a:r>
          </a:p>
        </p:txBody>
      </p:sp>
      <p:sp>
        <p:nvSpPr>
          <p:cNvPr id="3" name="Content Placeholder 2">
            <a:extLst>
              <a:ext uri="{FF2B5EF4-FFF2-40B4-BE49-F238E27FC236}">
                <a16:creationId xmlns:a16="http://schemas.microsoft.com/office/drawing/2014/main" id="{065F512B-856A-CF58-F21A-7C87A9A2A565}"/>
              </a:ext>
            </a:extLst>
          </p:cNvPr>
          <p:cNvSpPr>
            <a:spLocks noGrp="1"/>
          </p:cNvSpPr>
          <p:nvPr>
            <p:ph idx="1"/>
          </p:nvPr>
        </p:nvSpPr>
        <p:spPr/>
        <p:txBody>
          <a:bodyPr>
            <a:normAutofit lnSpcReduction="10000"/>
          </a:bodyPr>
          <a:lstStyle/>
          <a:p>
            <a:r>
              <a:rPr lang="en-GB" dirty="0"/>
              <a:t>When? </a:t>
            </a:r>
          </a:p>
          <a:p>
            <a:pPr lvl="1"/>
            <a:r>
              <a:rPr lang="en-GB" dirty="0"/>
              <a:t>If something doesn’t read right</a:t>
            </a:r>
          </a:p>
          <a:p>
            <a:pPr lvl="1"/>
            <a:r>
              <a:rPr lang="en-GB" dirty="0"/>
              <a:t>Not just stating there were 12 staff on duty when the report says 10</a:t>
            </a:r>
          </a:p>
          <a:p>
            <a:pPr lvl="1"/>
            <a:r>
              <a:rPr lang="en-GB" dirty="0"/>
              <a:t>Even if got good rating – if something isn’t right – could challenge just one QS</a:t>
            </a:r>
          </a:p>
          <a:p>
            <a:r>
              <a:rPr lang="en-GB" dirty="0"/>
              <a:t>Report could be written negatively</a:t>
            </a:r>
          </a:p>
          <a:p>
            <a:r>
              <a:rPr lang="en-GB" dirty="0"/>
              <a:t>“</a:t>
            </a:r>
            <a:r>
              <a:rPr lang="en-GB" i="1" dirty="0"/>
              <a:t>some people told us that</a:t>
            </a:r>
            <a:r>
              <a:rPr lang="en-GB" dirty="0"/>
              <a:t>” might just be one person</a:t>
            </a:r>
          </a:p>
          <a:p>
            <a:r>
              <a:rPr lang="en-GB" dirty="0"/>
              <a:t>Proportionality – have CQC relied on one isolated incident and used it throughout the report to downgrade you?</a:t>
            </a:r>
          </a:p>
          <a:p>
            <a:r>
              <a:rPr lang="en-GB" dirty="0"/>
              <a:t>Does the wording properly address the quality statement</a:t>
            </a:r>
          </a:p>
          <a:p>
            <a:r>
              <a:rPr lang="en-GB" dirty="0"/>
              <a:t>Have CQC looked at all the evidence you put forward?</a:t>
            </a:r>
          </a:p>
          <a:p>
            <a:r>
              <a:rPr lang="en-GB" dirty="0"/>
              <a:t>Have they looked at something irrelevant to a particular QS?</a:t>
            </a:r>
          </a:p>
          <a:p>
            <a:endParaRPr lang="en-GB" dirty="0"/>
          </a:p>
        </p:txBody>
      </p:sp>
    </p:spTree>
    <p:extLst>
      <p:ext uri="{BB962C8B-B14F-4D97-AF65-F5344CB8AC3E}">
        <p14:creationId xmlns:p14="http://schemas.microsoft.com/office/powerpoint/2010/main" val="1047008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57192-C6C4-BE87-81C7-24975B699F59}"/>
              </a:ext>
            </a:extLst>
          </p:cNvPr>
          <p:cNvSpPr>
            <a:spLocks noGrp="1"/>
          </p:cNvSpPr>
          <p:nvPr>
            <p:ph type="title"/>
          </p:nvPr>
        </p:nvSpPr>
        <p:spPr/>
        <p:txBody>
          <a:bodyPr/>
          <a:lstStyle/>
          <a:p>
            <a:r>
              <a:rPr lang="en-GB" dirty="0"/>
              <a:t>How to challenge</a:t>
            </a:r>
          </a:p>
        </p:txBody>
      </p:sp>
      <p:sp>
        <p:nvSpPr>
          <p:cNvPr id="3" name="Content Placeholder 2">
            <a:extLst>
              <a:ext uri="{FF2B5EF4-FFF2-40B4-BE49-F238E27FC236}">
                <a16:creationId xmlns:a16="http://schemas.microsoft.com/office/drawing/2014/main" id="{454C114F-A6D0-652F-5E47-92F68CB841DB}"/>
              </a:ext>
            </a:extLst>
          </p:cNvPr>
          <p:cNvSpPr>
            <a:spLocks noGrp="1"/>
          </p:cNvSpPr>
          <p:nvPr>
            <p:ph idx="1"/>
          </p:nvPr>
        </p:nvSpPr>
        <p:spPr/>
        <p:txBody>
          <a:bodyPr>
            <a:normAutofit lnSpcReduction="10000"/>
          </a:bodyPr>
          <a:lstStyle/>
          <a:p>
            <a:r>
              <a:rPr lang="en-GB" dirty="0"/>
              <a:t>Easier than it was</a:t>
            </a:r>
          </a:p>
          <a:p>
            <a:r>
              <a:rPr lang="en-GB" dirty="0"/>
              <a:t>Draft report includes a link to the FAC process</a:t>
            </a:r>
          </a:p>
          <a:p>
            <a:r>
              <a:rPr lang="en-GB" dirty="0"/>
              <a:t>Usually at least 10 working days – seeing CQC give slightly longer at the moment</a:t>
            </a:r>
          </a:p>
          <a:p>
            <a:r>
              <a:rPr lang="en-GB" dirty="0"/>
              <a:t>Don’t be afraid to ask for an extension – try two weeks – you might get one! Especially if over a bank holiday weekend or owner / RM has just gone on leave</a:t>
            </a:r>
          </a:p>
          <a:p>
            <a:r>
              <a:rPr lang="en-GB" dirty="0"/>
              <a:t>Challenge on a QS by QS basis –</a:t>
            </a:r>
          </a:p>
          <a:p>
            <a:pPr lvl="1"/>
            <a:r>
              <a:rPr lang="en-GB" dirty="0"/>
              <a:t>Free text box for drafting</a:t>
            </a:r>
          </a:p>
          <a:p>
            <a:pPr lvl="1"/>
            <a:r>
              <a:rPr lang="en-GB" dirty="0"/>
              <a:t>Upload evidence</a:t>
            </a:r>
          </a:p>
          <a:p>
            <a:r>
              <a:rPr lang="en-GB" dirty="0"/>
              <a:t>More focused than previously</a:t>
            </a:r>
          </a:p>
        </p:txBody>
      </p:sp>
    </p:spTree>
    <p:extLst>
      <p:ext uri="{BB962C8B-B14F-4D97-AF65-F5344CB8AC3E}">
        <p14:creationId xmlns:p14="http://schemas.microsoft.com/office/powerpoint/2010/main" val="4048441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F802A-40F6-01E7-A74A-B204BA4319C1}"/>
              </a:ext>
            </a:extLst>
          </p:cNvPr>
          <p:cNvSpPr>
            <a:spLocks noGrp="1"/>
          </p:cNvSpPr>
          <p:nvPr>
            <p:ph type="title"/>
          </p:nvPr>
        </p:nvSpPr>
        <p:spPr/>
        <p:txBody>
          <a:bodyPr/>
          <a:lstStyle/>
          <a:p>
            <a:r>
              <a:rPr lang="en-GB" dirty="0"/>
              <a:t>How to challenge (2)</a:t>
            </a:r>
          </a:p>
        </p:txBody>
      </p:sp>
      <p:sp>
        <p:nvSpPr>
          <p:cNvPr id="3" name="Content Placeholder 2">
            <a:extLst>
              <a:ext uri="{FF2B5EF4-FFF2-40B4-BE49-F238E27FC236}">
                <a16:creationId xmlns:a16="http://schemas.microsoft.com/office/drawing/2014/main" id="{DE6ED456-294A-E7C9-FAD1-5C256D9E2DA8}"/>
              </a:ext>
            </a:extLst>
          </p:cNvPr>
          <p:cNvSpPr>
            <a:spLocks noGrp="1"/>
          </p:cNvSpPr>
          <p:nvPr>
            <p:ph idx="1"/>
          </p:nvPr>
        </p:nvSpPr>
        <p:spPr/>
        <p:txBody>
          <a:bodyPr>
            <a:normAutofit lnSpcReduction="10000"/>
          </a:bodyPr>
          <a:lstStyle/>
          <a:p>
            <a:r>
              <a:rPr lang="en-GB" dirty="0"/>
              <a:t>Go back to the original QS</a:t>
            </a:r>
          </a:p>
          <a:p>
            <a:pPr lvl="1"/>
            <a:r>
              <a:rPr lang="en-GB" dirty="0"/>
              <a:t>What does it say?</a:t>
            </a:r>
          </a:p>
          <a:p>
            <a:pPr lvl="1"/>
            <a:r>
              <a:rPr lang="en-GB" dirty="0"/>
              <a:t>What do CQC say it means – have you got my toolkit to help you prepare? </a:t>
            </a:r>
          </a:p>
          <a:p>
            <a:pPr lvl="1"/>
            <a:r>
              <a:rPr lang="en-GB" dirty="0"/>
              <a:t>Does the wording in the draft report pick up on the right information and answer the question? </a:t>
            </a:r>
          </a:p>
          <a:p>
            <a:r>
              <a:rPr lang="en-GB" dirty="0"/>
              <a:t>Example</a:t>
            </a:r>
          </a:p>
          <a:p>
            <a:pPr lvl="1"/>
            <a:r>
              <a:rPr lang="en-GB" dirty="0"/>
              <a:t>QS – Well Led – Shared Direction and Culture</a:t>
            </a:r>
          </a:p>
          <a:p>
            <a:pPr lvl="1"/>
            <a:r>
              <a:rPr lang="en-GB" dirty="0"/>
              <a:t>Focus in CQC drafting on service not having regular team meetings where staff could feedback thoughts – so scored 1</a:t>
            </a:r>
          </a:p>
          <a:p>
            <a:pPr lvl="1"/>
            <a:r>
              <a:rPr lang="en-GB" dirty="0"/>
              <a:t>QS actually references equality and diversity and whether they are actively promoted</a:t>
            </a:r>
          </a:p>
          <a:p>
            <a:pPr lvl="1"/>
            <a:r>
              <a:rPr lang="en-GB" dirty="0"/>
              <a:t>Service had scored a 3 on a later QS on E&amp;D but evidence not considered here – needs challenging, cross referencing and including </a:t>
            </a:r>
          </a:p>
        </p:txBody>
      </p:sp>
    </p:spTree>
    <p:extLst>
      <p:ext uri="{BB962C8B-B14F-4D97-AF65-F5344CB8AC3E}">
        <p14:creationId xmlns:p14="http://schemas.microsoft.com/office/powerpoint/2010/main" val="3834741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98919-EAF3-DC2A-9246-EA20EA3755DC}"/>
              </a:ext>
            </a:extLst>
          </p:cNvPr>
          <p:cNvSpPr>
            <a:spLocks noGrp="1"/>
          </p:cNvSpPr>
          <p:nvPr>
            <p:ph type="title"/>
          </p:nvPr>
        </p:nvSpPr>
        <p:spPr/>
        <p:txBody>
          <a:bodyPr/>
          <a:lstStyle/>
          <a:p>
            <a:r>
              <a:rPr lang="en-GB" dirty="0"/>
              <a:t>How to challenge (3)</a:t>
            </a:r>
          </a:p>
        </p:txBody>
      </p:sp>
      <p:sp>
        <p:nvSpPr>
          <p:cNvPr id="3" name="Content Placeholder 2">
            <a:extLst>
              <a:ext uri="{FF2B5EF4-FFF2-40B4-BE49-F238E27FC236}">
                <a16:creationId xmlns:a16="http://schemas.microsoft.com/office/drawing/2014/main" id="{EBB4648C-B294-598D-4126-DEA7891E2027}"/>
              </a:ext>
            </a:extLst>
          </p:cNvPr>
          <p:cNvSpPr>
            <a:spLocks noGrp="1"/>
          </p:cNvSpPr>
          <p:nvPr>
            <p:ph idx="1"/>
          </p:nvPr>
        </p:nvSpPr>
        <p:spPr/>
        <p:txBody>
          <a:bodyPr/>
          <a:lstStyle/>
          <a:p>
            <a:r>
              <a:rPr lang="en-GB" dirty="0"/>
              <a:t>Preparation is key</a:t>
            </a:r>
          </a:p>
          <a:p>
            <a:r>
              <a:rPr lang="en-GB" dirty="0"/>
              <a:t>Back to school –</a:t>
            </a:r>
          </a:p>
          <a:p>
            <a:pPr lvl="1"/>
            <a:r>
              <a:rPr lang="en-GB" dirty="0"/>
              <a:t>What does the QS say?</a:t>
            </a:r>
          </a:p>
          <a:p>
            <a:pPr lvl="1"/>
            <a:r>
              <a:rPr lang="en-GB" dirty="0"/>
              <a:t>What evidence do we have in response</a:t>
            </a:r>
          </a:p>
          <a:p>
            <a:r>
              <a:rPr lang="en-GB" dirty="0"/>
              <a:t>Don’t show CQC everything about your service</a:t>
            </a:r>
          </a:p>
          <a:p>
            <a:pPr lvl="1"/>
            <a:r>
              <a:rPr lang="en-GB" dirty="0"/>
              <a:t>Show them what they need for this QS</a:t>
            </a:r>
          </a:p>
          <a:p>
            <a:pPr lvl="1"/>
            <a:r>
              <a:rPr lang="en-GB" dirty="0"/>
              <a:t>Might need to share the same piece of evidence 2,3 or 4 times</a:t>
            </a:r>
          </a:p>
          <a:p>
            <a:r>
              <a:rPr lang="en-GB" dirty="0"/>
              <a:t>Each QS is considered by CQC’s computer system individually</a:t>
            </a:r>
          </a:p>
          <a:p>
            <a:pPr lvl="1"/>
            <a:r>
              <a:rPr lang="en-GB" dirty="0"/>
              <a:t>Think of each QS being a bucket</a:t>
            </a:r>
          </a:p>
          <a:p>
            <a:pPr lvl="1"/>
            <a:r>
              <a:rPr lang="en-GB" dirty="0"/>
              <a:t>Might have to put the same information in different buckets as each will be considered on it’s own to start with</a:t>
            </a:r>
          </a:p>
        </p:txBody>
      </p:sp>
    </p:spTree>
    <p:extLst>
      <p:ext uri="{BB962C8B-B14F-4D97-AF65-F5344CB8AC3E}">
        <p14:creationId xmlns:p14="http://schemas.microsoft.com/office/powerpoint/2010/main" val="2007289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E23F6-5B40-E511-431F-B11E7392ADB1}"/>
              </a:ext>
            </a:extLst>
          </p:cNvPr>
          <p:cNvSpPr>
            <a:spLocks noGrp="1"/>
          </p:cNvSpPr>
          <p:nvPr>
            <p:ph type="title"/>
          </p:nvPr>
        </p:nvSpPr>
        <p:spPr/>
        <p:txBody>
          <a:bodyPr/>
          <a:lstStyle/>
          <a:p>
            <a:r>
              <a:rPr lang="en-GB" dirty="0"/>
              <a:t>How to challenge (4)</a:t>
            </a:r>
          </a:p>
        </p:txBody>
      </p:sp>
      <p:sp>
        <p:nvSpPr>
          <p:cNvPr id="3" name="Content Placeholder 2">
            <a:extLst>
              <a:ext uri="{FF2B5EF4-FFF2-40B4-BE49-F238E27FC236}">
                <a16:creationId xmlns:a16="http://schemas.microsoft.com/office/drawing/2014/main" id="{24B86F23-6E84-BE50-7F99-36C10A2B6461}"/>
              </a:ext>
            </a:extLst>
          </p:cNvPr>
          <p:cNvSpPr>
            <a:spLocks noGrp="1"/>
          </p:cNvSpPr>
          <p:nvPr>
            <p:ph idx="1"/>
          </p:nvPr>
        </p:nvSpPr>
        <p:spPr/>
        <p:txBody>
          <a:bodyPr/>
          <a:lstStyle/>
          <a:p>
            <a:r>
              <a:rPr lang="en-GB" dirty="0"/>
              <a:t>If haven’t had chance to prepare for the inspection, you can do that after the event in how you respond in the FAC</a:t>
            </a:r>
          </a:p>
          <a:p>
            <a:pPr lvl="1"/>
            <a:r>
              <a:rPr lang="en-GB" dirty="0"/>
              <a:t>Make any point you want to make</a:t>
            </a:r>
          </a:p>
          <a:p>
            <a:pPr lvl="1"/>
            <a:r>
              <a:rPr lang="en-GB" dirty="0"/>
              <a:t>Keep it focused</a:t>
            </a:r>
          </a:p>
          <a:p>
            <a:pPr lvl="1"/>
            <a:r>
              <a:rPr lang="en-GB" dirty="0"/>
              <a:t>Make sure you have the evidence to support the point</a:t>
            </a:r>
          </a:p>
          <a:p>
            <a:r>
              <a:rPr lang="en-GB" dirty="0"/>
              <a:t>If you did miss something on the day or did something wrong</a:t>
            </a:r>
          </a:p>
          <a:p>
            <a:pPr lvl="1"/>
            <a:r>
              <a:rPr lang="en-GB" dirty="0"/>
              <a:t>Produce the evidence now </a:t>
            </a:r>
          </a:p>
          <a:p>
            <a:pPr lvl="2"/>
            <a:r>
              <a:rPr lang="en-GB" dirty="0"/>
              <a:t>show what you’ve fixed</a:t>
            </a:r>
          </a:p>
          <a:p>
            <a:pPr lvl="2"/>
            <a:r>
              <a:rPr lang="en-GB" dirty="0"/>
              <a:t>show what was missed at the time  </a:t>
            </a:r>
          </a:p>
          <a:p>
            <a:r>
              <a:rPr lang="en-GB" dirty="0"/>
              <a:t>Small changes in your report scoring can make a big difference</a:t>
            </a:r>
          </a:p>
        </p:txBody>
      </p:sp>
    </p:spTree>
    <p:extLst>
      <p:ext uri="{BB962C8B-B14F-4D97-AF65-F5344CB8AC3E}">
        <p14:creationId xmlns:p14="http://schemas.microsoft.com/office/powerpoint/2010/main" val="792254298"/>
      </p:ext>
    </p:extLst>
  </p:cSld>
  <p:clrMapOvr>
    <a:masterClrMapping/>
  </p:clrMapOvr>
</p:sld>
</file>

<file path=ppt/theme/theme1.xml><?xml version="1.0" encoding="utf-8"?>
<a:theme xmlns:a="http://schemas.openxmlformats.org/drawingml/2006/main" name="Hospital_16x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1825548-3659-4217-98DA-E39A70ECB461}" vid="{91480BEC-1854-4FAB-8F70-32E16CF89CB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bc85229f-5615-42e0-8492-8b27d743a3be" xsi:nil="true"/>
    <lcf76f155ced4ddcb4097134ff3c332f xmlns="bc85229f-5615-42e0-8492-8b27d743a3be">
      <Terms xmlns="http://schemas.microsoft.com/office/infopath/2007/PartnerControls"/>
    </lcf76f155ced4ddcb4097134ff3c332f>
    <TaxCatchAll xmlns="88959747-b96c-4043-8fa1-24dc33ca25a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538F0DB795E7B478E50B72E915C45A8" ma:contentTypeVersion="18" ma:contentTypeDescription="Create a new document." ma:contentTypeScope="" ma:versionID="7f251404f9bbb655ef0a95f33d3b8c1f">
  <xsd:schema xmlns:xsd="http://www.w3.org/2001/XMLSchema" xmlns:xs="http://www.w3.org/2001/XMLSchema" xmlns:p="http://schemas.microsoft.com/office/2006/metadata/properties" xmlns:ns2="bc85229f-5615-42e0-8492-8b27d743a3be" xmlns:ns3="88959747-b96c-4043-8fa1-24dc33ca25a8" targetNamespace="http://schemas.microsoft.com/office/2006/metadata/properties" ma:root="true" ma:fieldsID="a1e819eb8be2e5abadb2759b33aa188e" ns2:_="" ns3:_="">
    <xsd:import namespace="bc85229f-5615-42e0-8492-8b27d743a3be"/>
    <xsd:import namespace="88959747-b96c-4043-8fa1-24dc33ca25a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85229f-5615-42e0-8492-8b27d743a3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52e1a3c-de47-4350-9309-2c419fab9ca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959747-b96c-4043-8fa1-24dc33ca25a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db23908-ca50-4756-847b-d8a49c2dfe68}" ma:internalName="TaxCatchAll" ma:showField="CatchAllData" ma:web="88959747-b96c-4043-8fa1-24dc33ca25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59C0BF-355B-4362-B806-9A1A7483EEE3}">
  <ds:schemaRefs>
    <ds:schemaRef ds:uri="http://schemas.microsoft.com/office/infopath/2007/PartnerControls"/>
    <ds:schemaRef ds:uri="http://schemas.microsoft.com/office/2006/metadata/properties"/>
    <ds:schemaRef ds:uri="88959747-b96c-4043-8fa1-24dc33ca25a8"/>
    <ds:schemaRef ds:uri="http://schemas.microsoft.com/office/2006/documentManagement/types"/>
    <ds:schemaRef ds:uri="http://purl.org/dc/terms/"/>
    <ds:schemaRef ds:uri="http://schemas.openxmlformats.org/package/2006/metadata/core-properties"/>
    <ds:schemaRef ds:uri="http://purl.org/dc/elements/1.1/"/>
    <ds:schemaRef ds:uri="b9835559-7a1c-4d7b-b9f7-3b9fd0027f97"/>
    <ds:schemaRef ds:uri="http://www.w3.org/XML/1998/namespace"/>
    <ds:schemaRef ds:uri="http://purl.org/dc/dcmitype/"/>
    <ds:schemaRef ds:uri="15c13d7c-039e-473e-bb78-0927f23cde09"/>
    <ds:schemaRef ds:uri="bc85229f-5615-42e0-8492-8b27d743a3be"/>
  </ds:schemaRefs>
</ds:datastoreItem>
</file>

<file path=customXml/itemProps2.xml><?xml version="1.0" encoding="utf-8"?>
<ds:datastoreItem xmlns:ds="http://schemas.openxmlformats.org/officeDocument/2006/customXml" ds:itemID="{D1731BB3-D882-4981-84BB-A8FB6A00CC84}"/>
</file>

<file path=customXml/itemProps3.xml><?xml version="1.0" encoding="utf-8"?>
<ds:datastoreItem xmlns:ds="http://schemas.openxmlformats.org/officeDocument/2006/customXml" ds:itemID="{922995FA-5002-463A-858B-1F0B76398B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349</TotalTime>
  <Words>1213</Words>
  <Application>Microsoft Office PowerPoint</Application>
  <PresentationFormat>Widescreen</PresentationFormat>
  <Paragraphs>152</Paragraphs>
  <Slides>17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Aptos</vt:lpstr>
      <vt:lpstr>Arial</vt:lpstr>
      <vt:lpstr>Baskerville Old Face</vt:lpstr>
      <vt:lpstr>Calibri</vt:lpstr>
      <vt:lpstr>Calibri Light</vt:lpstr>
      <vt:lpstr>Droid Serif</vt:lpstr>
      <vt:lpstr>Oxygen</vt:lpstr>
      <vt:lpstr>Segoe UI Semibold</vt:lpstr>
      <vt:lpstr>Segoe UI Semilight</vt:lpstr>
      <vt:lpstr>Hospital_16x9</vt:lpstr>
      <vt:lpstr>CQC Factual Accuracy Challenges</vt:lpstr>
      <vt:lpstr>Introductions</vt:lpstr>
      <vt:lpstr>Focus today on CQC FAC</vt:lpstr>
      <vt:lpstr>Why is it important</vt:lpstr>
      <vt:lpstr>When to challenge</vt:lpstr>
      <vt:lpstr>How to challenge</vt:lpstr>
      <vt:lpstr>How to challenge (2)</vt:lpstr>
      <vt:lpstr>How to challenge (3)</vt:lpstr>
      <vt:lpstr>How to challenge (4)</vt:lpstr>
      <vt:lpstr>Is it worth the effort?</vt:lpstr>
      <vt:lpstr>Can I do it myself? </vt:lpstr>
      <vt:lpstr>Prospects of success?  </vt:lpstr>
      <vt:lpstr>Any other options? </vt:lpstr>
      <vt:lpstr>Conclusion</vt:lpstr>
      <vt:lpstr>Seek advice</vt:lpstr>
      <vt:lpstr>Navigating the CQC quality statements</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Philippa Doyle (HEMPSONS)</dc:creator>
  <cp:lastModifiedBy>Jill Baker (HEMPSONS)</cp:lastModifiedBy>
  <cp:revision>4</cp:revision>
  <dcterms:created xsi:type="dcterms:W3CDTF">2025-03-04T10:45:07Z</dcterms:created>
  <dcterms:modified xsi:type="dcterms:W3CDTF">2025-03-06T12:30:18Z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0x0101000538F0DB795E7B478E50B72E915C45A8</vt:lpwstr>
  </property>
  <property fmtid="{D5CDD505-2E9C-101B-9397-08002B2CF9AE}" pid="3" name="Order">
    <vt:r8>448300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ies>
</file>