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4"/>
  </p:sldMasterIdLst>
  <p:notesMasterIdLst>
    <p:notesMasterId r:id="rId16"/>
  </p:notesMasterIdLst>
  <p:sldIdLst>
    <p:sldId id="809" r:id="rId5"/>
    <p:sldId id="256" r:id="rId6"/>
    <p:sldId id="849" r:id="rId7"/>
    <p:sldId id="745" r:id="rId8"/>
    <p:sldId id="832" r:id="rId9"/>
    <p:sldId id="831" r:id="rId10"/>
    <p:sldId id="2510" r:id="rId11"/>
    <p:sldId id="2511" r:id="rId12"/>
    <p:sldId id="2516" r:id="rId13"/>
    <p:sldId id="2517" r:id="rId14"/>
    <p:sldId id="2512" r:id="rId15"/>
  </p:sldIdLst>
  <p:sldSz cx="12192000" cy="6858000"/>
  <p:notesSz cx="6858000" cy="9144000"/>
  <p:defaultTextStyle>
    <a:defPPr>
      <a:defRPr lang="en-US"/>
    </a:defPPr>
    <a:lvl1pPr algn="ctr" defTabSz="1218407" rtl="0" fontAlgn="base" hangingPunct="0">
      <a:spcBef>
        <a:spcPct val="0"/>
      </a:spcBef>
      <a:spcAft>
        <a:spcPct val="0"/>
      </a:spcAft>
      <a:defRPr sz="1200" kern="1200">
        <a:solidFill>
          <a:srgbClr val="5E5E5E"/>
        </a:solidFill>
        <a:latin typeface="Helvetica Neue" charset="0"/>
        <a:ea typeface="Helvetica Neue" charset="0"/>
        <a:cs typeface="Helvetica Neue" charset="0"/>
        <a:sym typeface="Helvetica Neue" charset="0"/>
      </a:defRPr>
    </a:lvl1pPr>
    <a:lvl2pPr algn="ctr" defTabSz="1218407" rtl="0" fontAlgn="base" hangingPunct="0">
      <a:spcBef>
        <a:spcPct val="0"/>
      </a:spcBef>
      <a:spcAft>
        <a:spcPct val="0"/>
      </a:spcAft>
      <a:defRPr sz="1200" kern="1200">
        <a:solidFill>
          <a:srgbClr val="5E5E5E"/>
        </a:solidFill>
        <a:latin typeface="Helvetica Neue" charset="0"/>
        <a:ea typeface="Helvetica Neue" charset="0"/>
        <a:cs typeface="Helvetica Neue" charset="0"/>
        <a:sym typeface="Helvetica Neue" charset="0"/>
      </a:defRPr>
    </a:lvl2pPr>
    <a:lvl3pPr algn="ctr" defTabSz="1218407" rtl="0" fontAlgn="base" hangingPunct="0">
      <a:spcBef>
        <a:spcPct val="0"/>
      </a:spcBef>
      <a:spcAft>
        <a:spcPct val="0"/>
      </a:spcAft>
      <a:defRPr sz="1200" kern="1200">
        <a:solidFill>
          <a:srgbClr val="5E5E5E"/>
        </a:solidFill>
        <a:latin typeface="Helvetica Neue" charset="0"/>
        <a:ea typeface="Helvetica Neue" charset="0"/>
        <a:cs typeface="Helvetica Neue" charset="0"/>
        <a:sym typeface="Helvetica Neue" charset="0"/>
      </a:defRPr>
    </a:lvl3pPr>
    <a:lvl4pPr algn="ctr" defTabSz="1218407" rtl="0" fontAlgn="base" hangingPunct="0">
      <a:spcBef>
        <a:spcPct val="0"/>
      </a:spcBef>
      <a:spcAft>
        <a:spcPct val="0"/>
      </a:spcAft>
      <a:defRPr sz="1200" kern="1200">
        <a:solidFill>
          <a:srgbClr val="5E5E5E"/>
        </a:solidFill>
        <a:latin typeface="Helvetica Neue" charset="0"/>
        <a:ea typeface="Helvetica Neue" charset="0"/>
        <a:cs typeface="Helvetica Neue" charset="0"/>
        <a:sym typeface="Helvetica Neue" charset="0"/>
      </a:defRPr>
    </a:lvl4pPr>
    <a:lvl5pPr algn="ctr" defTabSz="1218407" rtl="0" fontAlgn="base" hangingPunct="0">
      <a:spcBef>
        <a:spcPct val="0"/>
      </a:spcBef>
      <a:spcAft>
        <a:spcPct val="0"/>
      </a:spcAft>
      <a:defRPr sz="1200" kern="1200">
        <a:solidFill>
          <a:srgbClr val="5E5E5E"/>
        </a:solidFill>
        <a:latin typeface="Helvetica Neue" charset="0"/>
        <a:ea typeface="Helvetica Neue" charset="0"/>
        <a:cs typeface="Helvetica Neue" charset="0"/>
        <a:sym typeface="Helvetica Neue" charset="0"/>
      </a:defRPr>
    </a:lvl5pPr>
    <a:lvl6pPr marL="1143000" algn="l" defTabSz="457200" rtl="0" eaLnBrk="1" latinLnBrk="0" hangingPunct="1">
      <a:defRPr sz="1200" kern="1200">
        <a:solidFill>
          <a:srgbClr val="5E5E5E"/>
        </a:solidFill>
        <a:latin typeface="Helvetica Neue" charset="0"/>
        <a:ea typeface="Helvetica Neue" charset="0"/>
        <a:cs typeface="Helvetica Neue" charset="0"/>
        <a:sym typeface="Helvetica Neue" charset="0"/>
      </a:defRPr>
    </a:lvl6pPr>
    <a:lvl7pPr marL="1371600" algn="l" defTabSz="457200" rtl="0" eaLnBrk="1" latinLnBrk="0" hangingPunct="1">
      <a:defRPr sz="1200" kern="1200">
        <a:solidFill>
          <a:srgbClr val="5E5E5E"/>
        </a:solidFill>
        <a:latin typeface="Helvetica Neue" charset="0"/>
        <a:ea typeface="Helvetica Neue" charset="0"/>
        <a:cs typeface="Helvetica Neue" charset="0"/>
        <a:sym typeface="Helvetica Neue" charset="0"/>
      </a:defRPr>
    </a:lvl7pPr>
    <a:lvl8pPr marL="1600200" algn="l" defTabSz="457200" rtl="0" eaLnBrk="1" latinLnBrk="0" hangingPunct="1">
      <a:defRPr sz="1200" kern="1200">
        <a:solidFill>
          <a:srgbClr val="5E5E5E"/>
        </a:solidFill>
        <a:latin typeface="Helvetica Neue" charset="0"/>
        <a:ea typeface="Helvetica Neue" charset="0"/>
        <a:cs typeface="Helvetica Neue" charset="0"/>
        <a:sym typeface="Helvetica Neue" charset="0"/>
      </a:defRPr>
    </a:lvl8pPr>
    <a:lvl9pPr marL="1828800" algn="l" defTabSz="457200" rtl="0" eaLnBrk="1" latinLnBrk="0" hangingPunct="1">
      <a:defRPr sz="1200" kern="1200">
        <a:solidFill>
          <a:srgbClr val="5E5E5E"/>
        </a:solidFill>
        <a:latin typeface="Helvetica Neue" charset="0"/>
        <a:ea typeface="Helvetica Neue" charset="0"/>
        <a:cs typeface="Helvetica Neue" charset="0"/>
        <a:sym typeface="Helvetica Neue"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FED200"/>
    <a:srgbClr val="FFFFFF"/>
    <a:srgbClr val="EB612B"/>
    <a:srgbClr val="DAD1CA"/>
    <a:srgbClr val="000000"/>
    <a:srgbClr val="8B8D8E"/>
    <a:srgbClr val="AF6A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16DC4F-51B1-468B-8F19-D3416F3120B1}" v="3" dt="2023-04-28T12:28:35.6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5000" autoAdjust="0"/>
  </p:normalViewPr>
  <p:slideViewPr>
    <p:cSldViewPr>
      <p:cViewPr varScale="1">
        <p:scale>
          <a:sx n="96" d="100"/>
          <a:sy n="96" d="100"/>
        </p:scale>
        <p:origin x="184"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836A37FC-53A2-4BDD-95E4-6DD48ED61472}"/>
              </a:ext>
            </a:extLst>
          </p:cNvPr>
          <p:cNvSpPr>
            <a:spLocks noGrp="1" noRot="1" noChangeAspect="1"/>
          </p:cNvSpPr>
          <p:nvPr>
            <p:ph type="sldImg"/>
          </p:nvPr>
        </p:nvSpPr>
        <p:spPr bwMode="auto">
          <a:xfrm>
            <a:off x="381000" y="685800"/>
            <a:ext cx="6096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0" name="Rectangle 2">
            <a:extLst>
              <a:ext uri="{FF2B5EF4-FFF2-40B4-BE49-F238E27FC236}">
                <a16:creationId xmlns:a16="http://schemas.microsoft.com/office/drawing/2014/main" id="{0BEDE473-EA30-480C-8685-C74BBC0C2F2E}"/>
              </a:ext>
            </a:extLst>
          </p:cNvPr>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sym typeface="Helvetica Neue" charset="0"/>
              </a:rPr>
              <a:t>Click to edit Master text styles</a:t>
            </a:r>
          </a:p>
          <a:p>
            <a:pPr lvl="1"/>
            <a:r>
              <a:rPr lang="en-US" altLang="en-US">
                <a:sym typeface="Helvetica Neue" charset="0"/>
              </a:rPr>
              <a:t>Second level</a:t>
            </a:r>
          </a:p>
          <a:p>
            <a:pPr lvl="2"/>
            <a:r>
              <a:rPr lang="en-US" altLang="en-US">
                <a:sym typeface="Helvetica Neue" charset="0"/>
              </a:rPr>
              <a:t>Third level</a:t>
            </a:r>
          </a:p>
          <a:p>
            <a:pPr lvl="3"/>
            <a:r>
              <a:rPr lang="en-US" altLang="en-US">
                <a:sym typeface="Helvetica Neue" charset="0"/>
              </a:rPr>
              <a:t>Fourth level</a:t>
            </a:r>
          </a:p>
          <a:p>
            <a:pPr lvl="4"/>
            <a:r>
              <a:rPr lang="en-US" altLang="en-US">
                <a:sym typeface="Helvetica Neue" charset="0"/>
              </a:rPr>
              <a:t>Fifth level</a:t>
            </a:r>
          </a:p>
        </p:txBody>
      </p:sp>
    </p:spTree>
  </p:cSld>
  <p:clrMap bg1="lt1" tx1="dk1" bg2="lt2" tx2="dk2" accent1="accent1" accent2="accent2" accent3="accent3" accent4="accent4" accent5="accent5" accent6="accent6" hlink="hlink" folHlink="folHlink"/>
  <p:notesStyle>
    <a:lvl1pPr algn="l" defTabSz="228600" rtl="0" fontAlgn="base" hangingPunct="0">
      <a:lnSpc>
        <a:spcPct val="117000"/>
      </a:lnSpc>
      <a:spcBef>
        <a:spcPct val="0"/>
      </a:spcBef>
      <a:spcAft>
        <a:spcPct val="0"/>
      </a:spcAft>
      <a:defRPr sz="1100" kern="1200">
        <a:solidFill>
          <a:srgbClr val="000000"/>
        </a:solidFill>
        <a:latin typeface="Helvetica Neue" charset="0"/>
        <a:ea typeface="Helvetica Neue" charset="0"/>
        <a:cs typeface="Helvetica Neue" charset="0"/>
        <a:sym typeface="Helvetica Neue" charset="0"/>
      </a:defRPr>
    </a:lvl1pPr>
    <a:lvl2pPr indent="114300" algn="l" defTabSz="228600" rtl="0" fontAlgn="base" hangingPunct="0">
      <a:lnSpc>
        <a:spcPct val="117000"/>
      </a:lnSpc>
      <a:spcBef>
        <a:spcPct val="0"/>
      </a:spcBef>
      <a:spcAft>
        <a:spcPct val="0"/>
      </a:spcAft>
      <a:defRPr sz="1100" kern="1200">
        <a:solidFill>
          <a:srgbClr val="000000"/>
        </a:solidFill>
        <a:latin typeface="Helvetica Neue" charset="0"/>
        <a:ea typeface="Helvetica Neue" charset="0"/>
        <a:cs typeface="Helvetica Neue" charset="0"/>
        <a:sym typeface="Helvetica Neue" charset="0"/>
      </a:defRPr>
    </a:lvl2pPr>
    <a:lvl3pPr indent="228600" algn="l" defTabSz="228600" rtl="0" fontAlgn="base" hangingPunct="0">
      <a:lnSpc>
        <a:spcPct val="117000"/>
      </a:lnSpc>
      <a:spcBef>
        <a:spcPct val="0"/>
      </a:spcBef>
      <a:spcAft>
        <a:spcPct val="0"/>
      </a:spcAft>
      <a:defRPr sz="1100" kern="1200">
        <a:solidFill>
          <a:srgbClr val="000000"/>
        </a:solidFill>
        <a:latin typeface="Helvetica Neue" charset="0"/>
        <a:ea typeface="Helvetica Neue" charset="0"/>
        <a:cs typeface="Helvetica Neue" charset="0"/>
        <a:sym typeface="Helvetica Neue" charset="0"/>
      </a:defRPr>
    </a:lvl3pPr>
    <a:lvl4pPr indent="342900" algn="l" defTabSz="228600" rtl="0" fontAlgn="base" hangingPunct="0">
      <a:lnSpc>
        <a:spcPct val="117000"/>
      </a:lnSpc>
      <a:spcBef>
        <a:spcPct val="0"/>
      </a:spcBef>
      <a:spcAft>
        <a:spcPct val="0"/>
      </a:spcAft>
      <a:defRPr sz="1100" kern="1200">
        <a:solidFill>
          <a:srgbClr val="000000"/>
        </a:solidFill>
        <a:latin typeface="Helvetica Neue" charset="0"/>
        <a:ea typeface="Helvetica Neue" charset="0"/>
        <a:cs typeface="Helvetica Neue" charset="0"/>
        <a:sym typeface="Helvetica Neue" charset="0"/>
      </a:defRPr>
    </a:lvl4pPr>
    <a:lvl5pPr indent="457200" algn="l" defTabSz="228600" rtl="0" fontAlgn="base" hangingPunct="0">
      <a:lnSpc>
        <a:spcPct val="117000"/>
      </a:lnSpc>
      <a:spcBef>
        <a:spcPct val="0"/>
      </a:spcBef>
      <a:spcAft>
        <a:spcPct val="0"/>
      </a:spcAft>
      <a:defRPr sz="1100" kern="1200">
        <a:solidFill>
          <a:srgbClr val="000000"/>
        </a:solidFill>
        <a:latin typeface="Helvetica Neue" charset="0"/>
        <a:ea typeface="Helvetica Neue" charset="0"/>
        <a:cs typeface="Helvetica Neue" charset="0"/>
        <a:sym typeface="Helvetica Neue" charset="0"/>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Each member to discuss introduce yourselves, say your job role, how long you’ve been with Appello and describe your part in the service.  </a:t>
            </a:r>
          </a:p>
        </p:txBody>
      </p:sp>
    </p:spTree>
    <p:extLst>
      <p:ext uri="{BB962C8B-B14F-4D97-AF65-F5344CB8AC3E}">
        <p14:creationId xmlns:p14="http://schemas.microsoft.com/office/powerpoint/2010/main" val="1170517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OOH call handling is not a periphery activity for Appello, it has been a core business service we’ve offered for 21 years.   In that time we have worked with some of the largest housing organisations in the country to secure their OOH emergency call handling needs.  </a:t>
            </a:r>
          </a:p>
          <a:p>
            <a:endParaRPr lang="en-GB" dirty="0"/>
          </a:p>
          <a:p>
            <a:r>
              <a:rPr lang="en-GB" dirty="0"/>
              <a:t>Over this time we’ve been able to fine-tune our service so we meet the specific needs of our customers in an efficient and seamless way, transitioning from your teams to ours with no discernible difference to the caller.  </a:t>
            </a:r>
          </a:p>
          <a:p>
            <a:endParaRPr lang="en-GB" dirty="0"/>
          </a:p>
          <a:p>
            <a:r>
              <a:rPr lang="en-GB" dirty="0"/>
              <a:t>As the slide details, resilience is a key benefit of working with us.  Not only do we have a large number of call handlers for you to draw upon but we also operate from multiple sites and have around 100 remote staff who can hop online and be ready to work within minutes – thanks to our homegrown call handling platform – Carenet EVO.  Carenet Evo is 100% </a:t>
            </a:r>
            <a:r>
              <a:rPr lang="en-GB" dirty="0" err="1"/>
              <a:t>cloudbased</a:t>
            </a:r>
            <a:r>
              <a:rPr lang="en-GB" dirty="0"/>
              <a:t> so can be accessed anywhere and because it is Appello developed and managed it means we can roll out new features to directly address our customer needs.  </a:t>
            </a:r>
          </a:p>
          <a:p>
            <a:endParaRPr lang="en-GB" dirty="0"/>
          </a:p>
          <a:p>
            <a:r>
              <a:rPr lang="en-GB" dirty="0"/>
              <a:t>To manage 15k calls a month we use expert resourcing staff and resourcing technology.  We pre-empt future resourcing needs and we constantly (i.e. every 15 minutes) monitor staff and call levels to ensure our service is functioning at optimum levels.  </a:t>
            </a:r>
          </a:p>
        </p:txBody>
      </p:sp>
    </p:spTree>
    <p:extLst>
      <p:ext uri="{BB962C8B-B14F-4D97-AF65-F5344CB8AC3E}">
        <p14:creationId xmlns:p14="http://schemas.microsoft.com/office/powerpoint/2010/main" val="2833170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OOH call handling is not a periphery activity for Appello, it has been a core business service we’ve offered for 21 years.   In that time we have worked with some of the largest housing organisations in the country to secure their OOH emergency call handling needs.  </a:t>
            </a:r>
          </a:p>
          <a:p>
            <a:endParaRPr lang="en-GB" dirty="0"/>
          </a:p>
          <a:p>
            <a:r>
              <a:rPr lang="en-GB" dirty="0"/>
              <a:t>Over this time we’ve been able to fine-tune our service so we meet the specific needs of our customers in an efficient and seamless way, transitioning from your teams to ours with no discernible difference to the caller.  </a:t>
            </a:r>
          </a:p>
          <a:p>
            <a:endParaRPr lang="en-GB" dirty="0"/>
          </a:p>
          <a:p>
            <a:r>
              <a:rPr lang="en-GB" dirty="0"/>
              <a:t>As the slide details, resilience is a key benefit of working with us.  Not only do we have a large number of call handlers for you to draw upon but we also operate from multiple sites and have around 100 remote staff who can hop online and be ready to work within minutes – thanks to our homegrown call handling platform – Carenet EVO.  Carenet Evo is 100% </a:t>
            </a:r>
            <a:r>
              <a:rPr lang="en-GB" dirty="0" err="1"/>
              <a:t>cloudbased</a:t>
            </a:r>
            <a:r>
              <a:rPr lang="en-GB" dirty="0"/>
              <a:t> so can be accessed anywhere and because it is Appello developed and managed it means we can roll out new features to directly address our customer needs.  </a:t>
            </a:r>
          </a:p>
          <a:p>
            <a:endParaRPr lang="en-GB" dirty="0"/>
          </a:p>
          <a:p>
            <a:r>
              <a:rPr lang="en-GB" dirty="0"/>
              <a:t>To manage 15k calls a month we use expert resourcing staff and resourcing technology.  We pre-empt future resourcing needs and we constantly (i.e. every 15 minutes) monitor staff and call levels to ensure our service is functioning at optimum levels.  </a:t>
            </a:r>
          </a:p>
        </p:txBody>
      </p:sp>
    </p:spTree>
    <p:extLst>
      <p:ext uri="{BB962C8B-B14F-4D97-AF65-F5344CB8AC3E}">
        <p14:creationId xmlns:p14="http://schemas.microsoft.com/office/powerpoint/2010/main" val="3631224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OOH call handling is not a periphery activity for Appello, it has been a core business service we’ve offered for 21 years.   In that time we have worked with some of the largest housing organisations in the country to secure their OOH emergency call handling needs.  </a:t>
            </a:r>
          </a:p>
          <a:p>
            <a:endParaRPr lang="en-GB" dirty="0"/>
          </a:p>
          <a:p>
            <a:r>
              <a:rPr lang="en-GB" dirty="0"/>
              <a:t>Over this time we’ve been able to fine-tune our service so we meet the specific needs of our customers in an efficient and seamless way, transitioning from your teams to ours with no discernible difference to the caller.  </a:t>
            </a:r>
          </a:p>
          <a:p>
            <a:endParaRPr lang="en-GB" dirty="0"/>
          </a:p>
          <a:p>
            <a:r>
              <a:rPr lang="en-GB" dirty="0"/>
              <a:t>As the slide details, resilience is a key benefit of working with us.  Not only do we have a large number of call handlers for you to draw upon but we also operate from multiple sites and have around 100 remote staff who can hop online and be ready to work within minutes – thanks to our homegrown call handling platform – Carenet EVO.  Carenet Evo is 100% </a:t>
            </a:r>
            <a:r>
              <a:rPr lang="en-GB" dirty="0" err="1"/>
              <a:t>cloudbased</a:t>
            </a:r>
            <a:r>
              <a:rPr lang="en-GB" dirty="0"/>
              <a:t> so can be accessed anywhere and because it is Appello developed and managed it means we can roll out new features to directly address our customer needs.  </a:t>
            </a:r>
          </a:p>
          <a:p>
            <a:endParaRPr lang="en-GB" dirty="0"/>
          </a:p>
          <a:p>
            <a:r>
              <a:rPr lang="en-GB" dirty="0"/>
              <a:t>To manage 15k calls a month we use expert resourcing staff and resourcing technology.  We pre-empt future resourcing needs and we constantly (i.e. every 15 minutes) monitor staff and call levels to ensure our service is functioning at optimum levels.  </a:t>
            </a:r>
          </a:p>
        </p:txBody>
      </p:sp>
    </p:spTree>
    <p:extLst>
      <p:ext uri="{BB962C8B-B14F-4D97-AF65-F5344CB8AC3E}">
        <p14:creationId xmlns:p14="http://schemas.microsoft.com/office/powerpoint/2010/main" val="742105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OOH call handling is not a periphery activity for Appello, it has been a core business service we’ve offered for 21 years.   In that time we have worked with some of the largest housing organisations in the country to secure their OOH emergency call handling needs.  </a:t>
            </a:r>
          </a:p>
          <a:p>
            <a:endParaRPr lang="en-GB" dirty="0"/>
          </a:p>
          <a:p>
            <a:r>
              <a:rPr lang="en-GB" dirty="0"/>
              <a:t>Over this time we’ve been able to fine-tune our service so we meet the specific needs of our customers in an efficient and seamless way, transitioning from your teams to ours with no discernible difference to the caller.  </a:t>
            </a:r>
          </a:p>
          <a:p>
            <a:endParaRPr lang="en-GB" dirty="0"/>
          </a:p>
          <a:p>
            <a:r>
              <a:rPr lang="en-GB" dirty="0"/>
              <a:t>As the slide details, resilience is a key benefit of working with us.  Not only do we have a large number of call handlers for you to draw upon but we also operate from multiple sites and have around 100 remote staff who can hop online and be ready to work within minutes – thanks to our homegrown call handling platform – Carenet EVO.  Carenet Evo is 100% </a:t>
            </a:r>
            <a:r>
              <a:rPr lang="en-GB" dirty="0" err="1"/>
              <a:t>cloudbased</a:t>
            </a:r>
            <a:r>
              <a:rPr lang="en-GB" dirty="0"/>
              <a:t> so can be accessed anywhere and because it is Appello developed and managed it means we can roll out new features to directly address our customer needs.  </a:t>
            </a:r>
          </a:p>
          <a:p>
            <a:endParaRPr lang="en-GB" dirty="0"/>
          </a:p>
          <a:p>
            <a:r>
              <a:rPr lang="en-GB" dirty="0"/>
              <a:t>To manage 15k calls a month we use expert resourcing staff and resourcing technology.  We pre-empt future resourcing needs and we constantly (i.e. every 15 minutes) monitor staff and call levels to ensure our service is functioning at optimum levels.  </a:t>
            </a:r>
          </a:p>
        </p:txBody>
      </p:sp>
    </p:spTree>
    <p:extLst>
      <p:ext uri="{BB962C8B-B14F-4D97-AF65-F5344CB8AC3E}">
        <p14:creationId xmlns:p14="http://schemas.microsoft.com/office/powerpoint/2010/main" val="3526689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OOH call handling is not a periphery activity for Appello, it has been a core business service we’ve offered for 21 years.   In that time we have worked with some of the largest housing organisations in the country to secure their OOH emergency call handling needs.  </a:t>
            </a:r>
          </a:p>
          <a:p>
            <a:endParaRPr lang="en-GB" dirty="0"/>
          </a:p>
          <a:p>
            <a:r>
              <a:rPr lang="en-GB" dirty="0"/>
              <a:t>Over this time we’ve been able to fine-tune our service so we meet the specific needs of our customers in an efficient and seamless way, transitioning from your teams to ours with no discernible difference to the caller.  </a:t>
            </a:r>
          </a:p>
          <a:p>
            <a:endParaRPr lang="en-GB" dirty="0"/>
          </a:p>
          <a:p>
            <a:r>
              <a:rPr lang="en-GB" dirty="0"/>
              <a:t>As the slide details, resilience is a key benefit of working with us.  Not only do we have a large number of call handlers for you to draw upon but we also operate from multiple sites and have around 100 remote staff who can hop online and be ready to work within minutes – thanks to our homegrown call handling platform – Carenet EVO.  Carenet Evo is 100% </a:t>
            </a:r>
            <a:r>
              <a:rPr lang="en-GB" dirty="0" err="1"/>
              <a:t>cloudbased</a:t>
            </a:r>
            <a:r>
              <a:rPr lang="en-GB" dirty="0"/>
              <a:t> so can be accessed anywhere and because it is Appello developed and managed it means we can roll out new features to directly address our customer needs.  </a:t>
            </a:r>
          </a:p>
          <a:p>
            <a:endParaRPr lang="en-GB" dirty="0"/>
          </a:p>
          <a:p>
            <a:r>
              <a:rPr lang="en-GB" dirty="0"/>
              <a:t>To manage 15k calls a month we use expert resourcing staff and resourcing technology.  We pre-empt future resourcing needs and we constantly (i.e. every 15 minutes) monitor staff and call levels to ensure our service is functioning at optimum levels.  </a:t>
            </a:r>
          </a:p>
        </p:txBody>
      </p:sp>
    </p:spTree>
    <p:extLst>
      <p:ext uri="{BB962C8B-B14F-4D97-AF65-F5344CB8AC3E}">
        <p14:creationId xmlns:p14="http://schemas.microsoft.com/office/powerpoint/2010/main" val="1468029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6FDB6-BE0E-4C03-B901-F40D5B92B365}"/>
              </a:ext>
            </a:extLst>
          </p:cNvPr>
          <p:cNvSpPr>
            <a:spLocks noGrp="1"/>
          </p:cNvSpPr>
          <p:nvPr>
            <p:ph type="ctrTitle"/>
          </p:nvPr>
        </p:nvSpPr>
        <p:spPr>
          <a:xfrm>
            <a:off x="1524000" y="1122363"/>
            <a:ext cx="9144000" cy="2387600"/>
          </a:xfrm>
        </p:spPr>
        <p:txBody>
          <a:bodyPr anchor="b"/>
          <a:lstStyle>
            <a:lvl1pPr algn="ctr">
              <a:defRPr sz="3000"/>
            </a:lvl1pPr>
          </a:lstStyle>
          <a:p>
            <a:r>
              <a:rPr lang="en-US"/>
              <a:t>Click to edit Master title style</a:t>
            </a:r>
            <a:endParaRPr lang="en-GB"/>
          </a:p>
        </p:txBody>
      </p:sp>
      <p:sp>
        <p:nvSpPr>
          <p:cNvPr id="3" name="Subtitle 2">
            <a:extLst>
              <a:ext uri="{FF2B5EF4-FFF2-40B4-BE49-F238E27FC236}">
                <a16:creationId xmlns:a16="http://schemas.microsoft.com/office/drawing/2014/main" id="{97CB8BAE-365E-499A-B21A-89B1D5E629E6}"/>
              </a:ext>
            </a:extLst>
          </p:cNvPr>
          <p:cNvSpPr>
            <a:spLocks noGrp="1"/>
          </p:cNvSpPr>
          <p:nvPr>
            <p:ph type="subTitle" idx="1"/>
          </p:nvPr>
        </p:nvSpPr>
        <p:spPr>
          <a:xfrm>
            <a:off x="1524000" y="3602038"/>
            <a:ext cx="9144000" cy="1655763"/>
          </a:xfrm>
        </p:spPr>
        <p:txBody>
          <a:bodyPr/>
          <a:lstStyle>
            <a:lvl1pPr marL="0" indent="0" algn="ctr">
              <a:buNone/>
              <a:defRPr sz="12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endParaRPr lang="en-GB"/>
          </a:p>
        </p:txBody>
      </p:sp>
      <p:sp>
        <p:nvSpPr>
          <p:cNvPr id="4" name="Slide Number Placeholder 3">
            <a:extLst>
              <a:ext uri="{FF2B5EF4-FFF2-40B4-BE49-F238E27FC236}">
                <a16:creationId xmlns:a16="http://schemas.microsoft.com/office/drawing/2014/main" id="{F9C9F579-18D8-4430-9916-2680B48BC5D9}"/>
              </a:ext>
            </a:extLst>
          </p:cNvPr>
          <p:cNvSpPr>
            <a:spLocks noGrp="1"/>
          </p:cNvSpPr>
          <p:nvPr>
            <p:ph type="sldNum" sz="quarter" idx="10"/>
          </p:nvPr>
        </p:nvSpPr>
        <p:spPr/>
        <p:txBody>
          <a:bodyPr/>
          <a:lstStyle>
            <a:lvl1pPr>
              <a:defRPr/>
            </a:lvl1pPr>
          </a:lstStyle>
          <a:p>
            <a:fld id="{B93BDEDC-45E4-484D-B707-DCA69BD5BCD8}" type="slidenum">
              <a:rPr lang="en-US" altLang="en-US"/>
              <a:pPr/>
              <a:t>‹#›</a:t>
            </a:fld>
            <a:endParaRPr lang="en-US" altLang="en-US"/>
          </a:p>
        </p:txBody>
      </p:sp>
    </p:spTree>
    <p:extLst>
      <p:ext uri="{BB962C8B-B14F-4D97-AF65-F5344CB8AC3E}">
        <p14:creationId xmlns:p14="http://schemas.microsoft.com/office/powerpoint/2010/main" val="4242615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3DD64-1846-44BB-BA17-6DAE01CDBFA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88E1033-51FF-43BE-BF27-6D16C94665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86AE58CA-23C6-4290-9129-BA8403BFDDB5}"/>
              </a:ext>
            </a:extLst>
          </p:cNvPr>
          <p:cNvSpPr>
            <a:spLocks noGrp="1"/>
          </p:cNvSpPr>
          <p:nvPr>
            <p:ph type="sldNum" sz="quarter" idx="10"/>
          </p:nvPr>
        </p:nvSpPr>
        <p:spPr/>
        <p:txBody>
          <a:bodyPr/>
          <a:lstStyle>
            <a:lvl1pPr>
              <a:defRPr/>
            </a:lvl1pPr>
          </a:lstStyle>
          <a:p>
            <a:fld id="{536BCCBC-811D-4250-9CFB-4C132ADAEA63}" type="slidenum">
              <a:rPr lang="en-US" altLang="en-US"/>
              <a:pPr/>
              <a:t>‹#›</a:t>
            </a:fld>
            <a:endParaRPr lang="en-US" altLang="en-US"/>
          </a:p>
        </p:txBody>
      </p:sp>
    </p:spTree>
    <p:extLst>
      <p:ext uri="{BB962C8B-B14F-4D97-AF65-F5344CB8AC3E}">
        <p14:creationId xmlns:p14="http://schemas.microsoft.com/office/powerpoint/2010/main" val="473736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7D7DF0-2A41-4342-93C5-7A6D30DBD6A0}"/>
              </a:ext>
            </a:extLst>
          </p:cNvPr>
          <p:cNvSpPr>
            <a:spLocks noGrp="1"/>
          </p:cNvSpPr>
          <p:nvPr>
            <p:ph type="title" orient="vert"/>
          </p:nvPr>
        </p:nvSpPr>
        <p:spPr>
          <a:xfrm>
            <a:off x="8842375" y="1371600"/>
            <a:ext cx="2746375" cy="487997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824592-10B4-423A-9F75-4A40EDE72A1A}"/>
              </a:ext>
            </a:extLst>
          </p:cNvPr>
          <p:cNvSpPr>
            <a:spLocks noGrp="1"/>
          </p:cNvSpPr>
          <p:nvPr>
            <p:ph type="body" orient="vert" idx="1"/>
          </p:nvPr>
        </p:nvSpPr>
        <p:spPr>
          <a:xfrm>
            <a:off x="603250" y="1371600"/>
            <a:ext cx="8162925" cy="4879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E42E47AF-8F8C-43B4-9FF4-D8492C97945E}"/>
              </a:ext>
            </a:extLst>
          </p:cNvPr>
          <p:cNvSpPr>
            <a:spLocks noGrp="1"/>
          </p:cNvSpPr>
          <p:nvPr>
            <p:ph type="sldNum" sz="quarter" idx="10"/>
          </p:nvPr>
        </p:nvSpPr>
        <p:spPr/>
        <p:txBody>
          <a:bodyPr/>
          <a:lstStyle>
            <a:lvl1pPr>
              <a:defRPr/>
            </a:lvl1pPr>
          </a:lstStyle>
          <a:p>
            <a:fld id="{A0920046-B33C-4822-9DD9-C7E201603DD5}" type="slidenum">
              <a:rPr lang="en-US" altLang="en-US"/>
              <a:pPr/>
              <a:t>‹#›</a:t>
            </a:fld>
            <a:endParaRPr lang="en-US" altLang="en-US"/>
          </a:p>
        </p:txBody>
      </p:sp>
    </p:spTree>
    <p:extLst>
      <p:ext uri="{BB962C8B-B14F-4D97-AF65-F5344CB8AC3E}">
        <p14:creationId xmlns:p14="http://schemas.microsoft.com/office/powerpoint/2010/main" val="2337677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6558-2C33-4E6D-BD74-07E5B57D9C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7D9600-26F2-43FD-9539-EAD2E4632E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3FF16E16-5205-4B87-824E-F342167C4C61}"/>
              </a:ext>
            </a:extLst>
          </p:cNvPr>
          <p:cNvSpPr>
            <a:spLocks noGrp="1"/>
          </p:cNvSpPr>
          <p:nvPr>
            <p:ph type="sldNum" sz="quarter" idx="10"/>
          </p:nvPr>
        </p:nvSpPr>
        <p:spPr/>
        <p:txBody>
          <a:bodyPr/>
          <a:lstStyle>
            <a:lvl1pPr>
              <a:defRPr/>
            </a:lvl1pPr>
          </a:lstStyle>
          <a:p>
            <a:fld id="{70D86988-55D9-4D62-AF98-8B519970A3DB}" type="slidenum">
              <a:rPr lang="en-US" altLang="en-US"/>
              <a:pPr/>
              <a:t>‹#›</a:t>
            </a:fld>
            <a:endParaRPr lang="en-US" altLang="en-US"/>
          </a:p>
        </p:txBody>
      </p:sp>
    </p:spTree>
    <p:extLst>
      <p:ext uri="{BB962C8B-B14F-4D97-AF65-F5344CB8AC3E}">
        <p14:creationId xmlns:p14="http://schemas.microsoft.com/office/powerpoint/2010/main" val="1702942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4EB46-619A-467A-9021-FB766AF112CA}"/>
              </a:ext>
            </a:extLst>
          </p:cNvPr>
          <p:cNvSpPr>
            <a:spLocks noGrp="1"/>
          </p:cNvSpPr>
          <p:nvPr>
            <p:ph type="title"/>
          </p:nvPr>
        </p:nvSpPr>
        <p:spPr>
          <a:xfrm>
            <a:off x="831850" y="1709738"/>
            <a:ext cx="10515600" cy="2852738"/>
          </a:xfrm>
        </p:spPr>
        <p:txBody>
          <a:bodyPr anchor="b"/>
          <a:lstStyle>
            <a:lvl1pPr>
              <a:defRPr sz="3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D676718-6982-49AE-9064-997E5B6AECA4}"/>
              </a:ext>
            </a:extLst>
          </p:cNvPr>
          <p:cNvSpPr>
            <a:spLocks noGrp="1"/>
          </p:cNvSpPr>
          <p:nvPr>
            <p:ph type="body" idx="1"/>
          </p:nvPr>
        </p:nvSpPr>
        <p:spPr>
          <a:xfrm>
            <a:off x="831850" y="4589463"/>
            <a:ext cx="10515600" cy="1500188"/>
          </a:xfrm>
        </p:spPr>
        <p:txBody>
          <a:bodyPr/>
          <a:lstStyle>
            <a:lvl1pPr marL="0" indent="0">
              <a:buNone/>
              <a:defRPr sz="1200"/>
            </a:lvl1pPr>
            <a:lvl2pPr marL="228600" indent="0">
              <a:buNone/>
              <a:defRPr sz="1000"/>
            </a:lvl2pPr>
            <a:lvl3pPr marL="457200" indent="0">
              <a:buNone/>
              <a:defRPr sz="900"/>
            </a:lvl3pPr>
            <a:lvl4pPr marL="685800" indent="0">
              <a:buNone/>
              <a:defRPr sz="800"/>
            </a:lvl4pPr>
            <a:lvl5pPr marL="914400" indent="0">
              <a:buNone/>
              <a:defRPr sz="800"/>
            </a:lvl5pPr>
            <a:lvl6pPr marL="1143000" indent="0">
              <a:buNone/>
              <a:defRPr sz="800"/>
            </a:lvl6pPr>
            <a:lvl7pPr marL="1371600" indent="0">
              <a:buNone/>
              <a:defRPr sz="800"/>
            </a:lvl7pPr>
            <a:lvl8pPr marL="1600200" indent="0">
              <a:buNone/>
              <a:defRPr sz="800"/>
            </a:lvl8pPr>
            <a:lvl9pPr marL="1828800" indent="0">
              <a:buNone/>
              <a:defRPr sz="8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83ED442-C740-422C-8D83-063BC0077F44}"/>
              </a:ext>
            </a:extLst>
          </p:cNvPr>
          <p:cNvSpPr>
            <a:spLocks noGrp="1"/>
          </p:cNvSpPr>
          <p:nvPr>
            <p:ph type="sldNum" sz="quarter" idx="10"/>
          </p:nvPr>
        </p:nvSpPr>
        <p:spPr/>
        <p:txBody>
          <a:bodyPr/>
          <a:lstStyle>
            <a:lvl1pPr>
              <a:defRPr/>
            </a:lvl1pPr>
          </a:lstStyle>
          <a:p>
            <a:fld id="{A0D9F335-2255-49CC-A948-6C08D3297DF2}" type="slidenum">
              <a:rPr lang="en-US" altLang="en-US"/>
              <a:pPr/>
              <a:t>‹#›</a:t>
            </a:fld>
            <a:endParaRPr lang="en-US" altLang="en-US"/>
          </a:p>
        </p:txBody>
      </p:sp>
    </p:spTree>
    <p:extLst>
      <p:ext uri="{BB962C8B-B14F-4D97-AF65-F5344CB8AC3E}">
        <p14:creationId xmlns:p14="http://schemas.microsoft.com/office/powerpoint/2010/main" val="458873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D7F9-971A-4BCE-AD52-0ECE4C6734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BCEFFB6-FC73-45CC-B13A-1C27265565F4}"/>
              </a:ext>
            </a:extLst>
          </p:cNvPr>
          <p:cNvSpPr>
            <a:spLocks noGrp="1"/>
          </p:cNvSpPr>
          <p:nvPr>
            <p:ph sz="half" idx="1"/>
          </p:nvPr>
        </p:nvSpPr>
        <p:spPr>
          <a:xfrm>
            <a:off x="603250" y="2124075"/>
            <a:ext cx="5454650" cy="412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9DDE1E8-71BB-46A3-BF91-54D484E8FAB0}"/>
              </a:ext>
            </a:extLst>
          </p:cNvPr>
          <p:cNvSpPr>
            <a:spLocks noGrp="1"/>
          </p:cNvSpPr>
          <p:nvPr>
            <p:ph sz="half" idx="2"/>
          </p:nvPr>
        </p:nvSpPr>
        <p:spPr>
          <a:xfrm>
            <a:off x="6134100" y="2124075"/>
            <a:ext cx="5454650" cy="412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D66AAFE8-A548-4416-9A60-75A94B2F6B19}"/>
              </a:ext>
            </a:extLst>
          </p:cNvPr>
          <p:cNvSpPr>
            <a:spLocks noGrp="1"/>
          </p:cNvSpPr>
          <p:nvPr>
            <p:ph type="sldNum" sz="quarter" idx="10"/>
          </p:nvPr>
        </p:nvSpPr>
        <p:spPr/>
        <p:txBody>
          <a:bodyPr/>
          <a:lstStyle>
            <a:lvl1pPr>
              <a:defRPr/>
            </a:lvl1pPr>
          </a:lstStyle>
          <a:p>
            <a:fld id="{3F02514E-1CEB-4852-8E8D-468967698561}" type="slidenum">
              <a:rPr lang="en-US" altLang="en-US"/>
              <a:pPr/>
              <a:t>‹#›</a:t>
            </a:fld>
            <a:endParaRPr lang="en-US" altLang="en-US"/>
          </a:p>
        </p:txBody>
      </p:sp>
    </p:spTree>
    <p:extLst>
      <p:ext uri="{BB962C8B-B14F-4D97-AF65-F5344CB8AC3E}">
        <p14:creationId xmlns:p14="http://schemas.microsoft.com/office/powerpoint/2010/main" val="1692368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937A1-C0B4-4651-A534-87F18F100E7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C23DDE8-DD23-4D19-8132-7F6778631472}"/>
              </a:ext>
            </a:extLst>
          </p:cNvPr>
          <p:cNvSpPr>
            <a:spLocks noGrp="1"/>
          </p:cNvSpPr>
          <p:nvPr>
            <p:ph type="body" idx="1"/>
          </p:nvPr>
        </p:nvSpPr>
        <p:spPr>
          <a:xfrm>
            <a:off x="839787" y="1681163"/>
            <a:ext cx="5157788" cy="82391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a:extLst>
              <a:ext uri="{FF2B5EF4-FFF2-40B4-BE49-F238E27FC236}">
                <a16:creationId xmlns:a16="http://schemas.microsoft.com/office/drawing/2014/main" id="{6461E0B5-42E5-4FF8-A45A-D2B18A978F4E}"/>
              </a:ext>
            </a:extLst>
          </p:cNvPr>
          <p:cNvSpPr>
            <a:spLocks noGrp="1"/>
          </p:cNvSpPr>
          <p:nvPr>
            <p:ph sz="half" idx="2"/>
          </p:nvPr>
        </p:nvSpPr>
        <p:spPr>
          <a:xfrm>
            <a:off x="839787" y="2505075"/>
            <a:ext cx="515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65E541-9802-4064-BD8D-C34F73EBCEAC}"/>
              </a:ext>
            </a:extLst>
          </p:cNvPr>
          <p:cNvSpPr>
            <a:spLocks noGrp="1"/>
          </p:cNvSpPr>
          <p:nvPr>
            <p:ph type="body" sz="quarter" idx="3"/>
          </p:nvPr>
        </p:nvSpPr>
        <p:spPr>
          <a:xfrm>
            <a:off x="6172200" y="1681163"/>
            <a:ext cx="5183188" cy="82391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a:extLst>
              <a:ext uri="{FF2B5EF4-FFF2-40B4-BE49-F238E27FC236}">
                <a16:creationId xmlns:a16="http://schemas.microsoft.com/office/drawing/2014/main" id="{D2100D6D-FF56-4402-989F-F7D07755A1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F34F62FC-1F8C-4880-A944-7A90E5B3EA2D}"/>
              </a:ext>
            </a:extLst>
          </p:cNvPr>
          <p:cNvSpPr>
            <a:spLocks noGrp="1"/>
          </p:cNvSpPr>
          <p:nvPr>
            <p:ph type="sldNum" sz="quarter" idx="10"/>
          </p:nvPr>
        </p:nvSpPr>
        <p:spPr/>
        <p:txBody>
          <a:bodyPr/>
          <a:lstStyle>
            <a:lvl1pPr>
              <a:defRPr/>
            </a:lvl1pPr>
          </a:lstStyle>
          <a:p>
            <a:fld id="{0075F36A-7791-4EC6-946E-0935F30C1F08}" type="slidenum">
              <a:rPr lang="en-US" altLang="en-US"/>
              <a:pPr/>
              <a:t>‹#›</a:t>
            </a:fld>
            <a:endParaRPr lang="en-US" altLang="en-US"/>
          </a:p>
        </p:txBody>
      </p:sp>
    </p:spTree>
    <p:extLst>
      <p:ext uri="{BB962C8B-B14F-4D97-AF65-F5344CB8AC3E}">
        <p14:creationId xmlns:p14="http://schemas.microsoft.com/office/powerpoint/2010/main" val="878510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9576-026D-43E5-BCF5-E6E467EAB7E6}"/>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98152800-D56D-4326-8E2F-C72E0090A634}"/>
              </a:ext>
            </a:extLst>
          </p:cNvPr>
          <p:cNvSpPr>
            <a:spLocks noGrp="1"/>
          </p:cNvSpPr>
          <p:nvPr>
            <p:ph type="sldNum" sz="quarter" idx="10"/>
          </p:nvPr>
        </p:nvSpPr>
        <p:spPr/>
        <p:txBody>
          <a:bodyPr/>
          <a:lstStyle>
            <a:lvl1pPr>
              <a:defRPr/>
            </a:lvl1pPr>
          </a:lstStyle>
          <a:p>
            <a:fld id="{06201005-0ACC-4670-86E1-F2634E6A0CB9}" type="slidenum">
              <a:rPr lang="en-US" altLang="en-US"/>
              <a:pPr/>
              <a:t>‹#›</a:t>
            </a:fld>
            <a:endParaRPr lang="en-US" altLang="en-US"/>
          </a:p>
        </p:txBody>
      </p:sp>
    </p:spTree>
    <p:extLst>
      <p:ext uri="{BB962C8B-B14F-4D97-AF65-F5344CB8AC3E}">
        <p14:creationId xmlns:p14="http://schemas.microsoft.com/office/powerpoint/2010/main" val="1822917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C5E427-8C95-400C-B376-6E9168276B16}"/>
              </a:ext>
            </a:extLst>
          </p:cNvPr>
          <p:cNvSpPr>
            <a:spLocks noGrp="1"/>
          </p:cNvSpPr>
          <p:nvPr>
            <p:ph type="sldNum" sz="quarter" idx="10"/>
          </p:nvPr>
        </p:nvSpPr>
        <p:spPr/>
        <p:txBody>
          <a:bodyPr/>
          <a:lstStyle>
            <a:lvl1pPr>
              <a:defRPr/>
            </a:lvl1pPr>
          </a:lstStyle>
          <a:p>
            <a:fld id="{4E5A7A6A-90E7-47F6-B7DC-77F1ED3BA2F9}" type="slidenum">
              <a:rPr lang="en-US" altLang="en-US"/>
              <a:pPr/>
              <a:t>‹#›</a:t>
            </a:fld>
            <a:endParaRPr lang="en-US" altLang="en-US"/>
          </a:p>
        </p:txBody>
      </p:sp>
    </p:spTree>
    <p:extLst>
      <p:ext uri="{BB962C8B-B14F-4D97-AF65-F5344CB8AC3E}">
        <p14:creationId xmlns:p14="http://schemas.microsoft.com/office/powerpoint/2010/main" val="61229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1C32D-C960-46F5-A665-D3B7AFF1DAD9}"/>
              </a:ext>
            </a:extLst>
          </p:cNvPr>
          <p:cNvSpPr>
            <a:spLocks noGrp="1"/>
          </p:cNvSpPr>
          <p:nvPr>
            <p:ph type="title"/>
          </p:nvPr>
        </p:nvSpPr>
        <p:spPr>
          <a:xfrm>
            <a:off x="839788" y="457200"/>
            <a:ext cx="3932238" cy="1600200"/>
          </a:xfrm>
        </p:spPr>
        <p:txBody>
          <a:bodyPr anchor="b"/>
          <a:lstStyle>
            <a:lvl1pPr>
              <a:defRPr sz="16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AD6DA5-C421-485E-A08B-BAB611C0FAEF}"/>
              </a:ext>
            </a:extLst>
          </p:cNvPr>
          <p:cNvSpPr>
            <a:spLocks noGrp="1"/>
          </p:cNvSpPr>
          <p:nvPr>
            <p:ph idx="1"/>
          </p:nvPr>
        </p:nvSpPr>
        <p:spPr>
          <a:xfrm>
            <a:off x="5183188" y="987425"/>
            <a:ext cx="6172200" cy="487362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481390B-EA4E-4FC3-B515-A8A5B91005C3}"/>
              </a:ext>
            </a:extLst>
          </p:cNvPr>
          <p:cNvSpPr>
            <a:spLocks noGrp="1"/>
          </p:cNvSpPr>
          <p:nvPr>
            <p:ph type="body" sz="half" idx="2"/>
          </p:nvPr>
        </p:nvSpPr>
        <p:spPr>
          <a:xfrm>
            <a:off x="839788" y="2057400"/>
            <a:ext cx="3932238" cy="3811588"/>
          </a:xfr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EFAA62C-3257-4FE5-9528-C4F96195F214}"/>
              </a:ext>
            </a:extLst>
          </p:cNvPr>
          <p:cNvSpPr>
            <a:spLocks noGrp="1"/>
          </p:cNvSpPr>
          <p:nvPr>
            <p:ph type="sldNum" sz="quarter" idx="10"/>
          </p:nvPr>
        </p:nvSpPr>
        <p:spPr/>
        <p:txBody>
          <a:bodyPr/>
          <a:lstStyle>
            <a:lvl1pPr>
              <a:defRPr/>
            </a:lvl1pPr>
          </a:lstStyle>
          <a:p>
            <a:fld id="{22D07988-0A80-4961-BF1A-FA19D9C58779}" type="slidenum">
              <a:rPr lang="en-US" altLang="en-US"/>
              <a:pPr/>
              <a:t>‹#›</a:t>
            </a:fld>
            <a:endParaRPr lang="en-US" altLang="en-US"/>
          </a:p>
        </p:txBody>
      </p:sp>
    </p:spTree>
    <p:extLst>
      <p:ext uri="{BB962C8B-B14F-4D97-AF65-F5344CB8AC3E}">
        <p14:creationId xmlns:p14="http://schemas.microsoft.com/office/powerpoint/2010/main" val="64268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C382B-E767-4F49-BE2B-B40A14E821F9}"/>
              </a:ext>
            </a:extLst>
          </p:cNvPr>
          <p:cNvSpPr>
            <a:spLocks noGrp="1"/>
          </p:cNvSpPr>
          <p:nvPr>
            <p:ph type="title"/>
          </p:nvPr>
        </p:nvSpPr>
        <p:spPr>
          <a:xfrm>
            <a:off x="839788" y="457200"/>
            <a:ext cx="3932238" cy="1600200"/>
          </a:xfrm>
        </p:spPr>
        <p:txBody>
          <a:bodyPr anchor="b"/>
          <a:lstStyle>
            <a:lvl1pPr>
              <a:defRPr sz="16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0E561F1-4277-41DC-A939-2C1327CFC42B}"/>
              </a:ext>
            </a:extLst>
          </p:cNvPr>
          <p:cNvSpPr>
            <a:spLocks noGrp="1"/>
          </p:cNvSpPr>
          <p:nvPr>
            <p:ph type="pic" idx="1"/>
          </p:nvPr>
        </p:nvSpPr>
        <p:spPr>
          <a:xfrm>
            <a:off x="5183188" y="987425"/>
            <a:ext cx="6172200" cy="4873625"/>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r>
              <a:rPr lang="en-US"/>
              <a:t>Click icon to add picture</a:t>
            </a:r>
            <a:endParaRPr lang="en-GB"/>
          </a:p>
        </p:txBody>
      </p:sp>
      <p:sp>
        <p:nvSpPr>
          <p:cNvPr id="4" name="Text Placeholder 3">
            <a:extLst>
              <a:ext uri="{FF2B5EF4-FFF2-40B4-BE49-F238E27FC236}">
                <a16:creationId xmlns:a16="http://schemas.microsoft.com/office/drawing/2014/main" id="{7BFACBDC-1005-4653-BAE1-5FF8FBE53EC2}"/>
              </a:ext>
            </a:extLst>
          </p:cNvPr>
          <p:cNvSpPr>
            <a:spLocks noGrp="1"/>
          </p:cNvSpPr>
          <p:nvPr>
            <p:ph type="body" sz="half" idx="2"/>
          </p:nvPr>
        </p:nvSpPr>
        <p:spPr>
          <a:xfrm>
            <a:off x="839788" y="2057400"/>
            <a:ext cx="3932238" cy="3811588"/>
          </a:xfr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1CAE2EA-8207-4995-BB63-3F9D4C892524}"/>
              </a:ext>
            </a:extLst>
          </p:cNvPr>
          <p:cNvSpPr>
            <a:spLocks noGrp="1"/>
          </p:cNvSpPr>
          <p:nvPr>
            <p:ph type="sldNum" sz="quarter" idx="10"/>
          </p:nvPr>
        </p:nvSpPr>
        <p:spPr/>
        <p:txBody>
          <a:bodyPr/>
          <a:lstStyle>
            <a:lvl1pPr>
              <a:defRPr/>
            </a:lvl1pPr>
          </a:lstStyle>
          <a:p>
            <a:fld id="{0D69F564-3D74-42F4-B4AA-D1C6F3D62DC6}" type="slidenum">
              <a:rPr lang="en-US" altLang="en-US"/>
              <a:pPr/>
              <a:t>‹#›</a:t>
            </a:fld>
            <a:endParaRPr lang="en-US" altLang="en-US"/>
          </a:p>
        </p:txBody>
      </p:sp>
    </p:spTree>
    <p:extLst>
      <p:ext uri="{BB962C8B-B14F-4D97-AF65-F5344CB8AC3E}">
        <p14:creationId xmlns:p14="http://schemas.microsoft.com/office/powerpoint/2010/main" val="187064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25472C63-4CC7-4F1E-9AA3-9B43FC62521F}"/>
              </a:ext>
            </a:extLst>
          </p:cNvPr>
          <p:cNvSpPr>
            <a:spLocks noGrp="1"/>
          </p:cNvSpPr>
          <p:nvPr>
            <p:ph type="body" idx="1"/>
          </p:nvPr>
        </p:nvSpPr>
        <p:spPr bwMode="auto">
          <a:xfrm>
            <a:off x="603250" y="2124075"/>
            <a:ext cx="10985500" cy="412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Helvetica Neue" charset="0"/>
              </a:rPr>
              <a:t>Click to edit Master text styles</a:t>
            </a:r>
          </a:p>
          <a:p>
            <a:pPr lvl="1"/>
            <a:r>
              <a:rPr lang="en-US" altLang="en-US">
                <a:sym typeface="Helvetica Neue" charset="0"/>
              </a:rPr>
              <a:t>Second level</a:t>
            </a:r>
          </a:p>
          <a:p>
            <a:pPr lvl="2"/>
            <a:r>
              <a:rPr lang="en-US" altLang="en-US">
                <a:sym typeface="Helvetica Neue" charset="0"/>
              </a:rPr>
              <a:t>Third level</a:t>
            </a:r>
          </a:p>
          <a:p>
            <a:pPr lvl="3"/>
            <a:r>
              <a:rPr lang="en-US" altLang="en-US">
                <a:sym typeface="Helvetica Neue" charset="0"/>
              </a:rPr>
              <a:t>Fourth level</a:t>
            </a:r>
          </a:p>
          <a:p>
            <a:pPr lvl="4"/>
            <a:r>
              <a:rPr lang="en-US" altLang="en-US">
                <a:sym typeface="Helvetica Neue" charset="0"/>
              </a:rPr>
              <a:t>Fifth level</a:t>
            </a:r>
          </a:p>
        </p:txBody>
      </p:sp>
      <p:sp>
        <p:nvSpPr>
          <p:cNvPr id="1026" name="Rectangle 2">
            <a:extLst>
              <a:ext uri="{FF2B5EF4-FFF2-40B4-BE49-F238E27FC236}">
                <a16:creationId xmlns:a16="http://schemas.microsoft.com/office/drawing/2014/main" id="{11F60FE3-BD18-4DA0-A8BA-746C54EF4156}"/>
              </a:ext>
            </a:extLst>
          </p:cNvPr>
          <p:cNvSpPr>
            <a:spLocks noGrp="1"/>
          </p:cNvSpPr>
          <p:nvPr>
            <p:ph type="title"/>
          </p:nvPr>
        </p:nvSpPr>
        <p:spPr bwMode="auto">
          <a:xfrm>
            <a:off x="1826419" y="1371600"/>
            <a:ext cx="9753600" cy="75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Helvetica Neue" charset="0"/>
              </a:rPr>
              <a:t>Click to edit Master title style</a:t>
            </a:r>
          </a:p>
        </p:txBody>
      </p:sp>
      <p:sp>
        <p:nvSpPr>
          <p:cNvPr id="1027" name="Rectangle 3">
            <a:extLst>
              <a:ext uri="{FF2B5EF4-FFF2-40B4-BE49-F238E27FC236}">
                <a16:creationId xmlns:a16="http://schemas.microsoft.com/office/drawing/2014/main" id="{B0927157-6233-4EE3-A047-8A331796D23E}"/>
              </a:ext>
            </a:extLst>
          </p:cNvPr>
          <p:cNvSpPr>
            <a:spLocks noGrp="1"/>
          </p:cNvSpPr>
          <p:nvPr>
            <p:ph type="sldNum" sz="quarter" idx="2"/>
          </p:nvPr>
        </p:nvSpPr>
        <p:spPr bwMode="auto">
          <a:xfrm>
            <a:off x="6000750" y="6539707"/>
            <a:ext cx="184150"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50800" tIns="50800" rIns="50800" bIns="50800" numCol="1" anchor="b" anchorCtr="0" compatLnSpc="1">
            <a:prstTxWarp prst="textNoShape">
              <a:avLst/>
            </a:prstTxWarp>
          </a:bodyPr>
          <a:lstStyle>
            <a:lvl1pPr defTabSz="292100">
              <a:defRPr sz="900">
                <a:solidFill>
                  <a:srgbClr val="000000"/>
                </a:solidFill>
              </a:defRPr>
            </a:lvl1pPr>
          </a:lstStyle>
          <a:p>
            <a:fld id="{4EE55471-708C-4BFA-B875-A3D606AB891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218407" rtl="0" eaLnBrk="1" fontAlgn="base" hangingPunct="1">
        <a:lnSpc>
          <a:spcPct val="80000"/>
        </a:lnSpc>
        <a:spcBef>
          <a:spcPct val="0"/>
        </a:spcBef>
        <a:spcAft>
          <a:spcPct val="0"/>
        </a:spcAft>
        <a:defRPr sz="4250" b="1" kern="1200">
          <a:solidFill>
            <a:srgbClr val="000000"/>
          </a:solidFill>
          <a:latin typeface="+mj-lt"/>
          <a:ea typeface="+mj-ea"/>
          <a:cs typeface="+mj-cs"/>
          <a:sym typeface="Helvetica Neue" charset="0"/>
        </a:defRPr>
      </a:lvl1pPr>
      <a:lvl2pPr algn="l" defTabSz="1218407" rtl="0" eaLnBrk="1" fontAlgn="base" hangingPunct="1">
        <a:lnSpc>
          <a:spcPct val="80000"/>
        </a:lnSpc>
        <a:spcBef>
          <a:spcPct val="0"/>
        </a:spcBef>
        <a:spcAft>
          <a:spcPct val="0"/>
        </a:spcAft>
        <a:defRPr sz="4250" b="1">
          <a:solidFill>
            <a:srgbClr val="000000"/>
          </a:solidFill>
          <a:latin typeface="Helvetica Neue" charset="0"/>
          <a:ea typeface="Helvetica Neue" charset="0"/>
          <a:cs typeface="Helvetica Neue" charset="0"/>
          <a:sym typeface="Helvetica Neue" charset="0"/>
        </a:defRPr>
      </a:lvl2pPr>
      <a:lvl3pPr algn="l" defTabSz="1218407" rtl="0" eaLnBrk="1" fontAlgn="base" hangingPunct="1">
        <a:lnSpc>
          <a:spcPct val="80000"/>
        </a:lnSpc>
        <a:spcBef>
          <a:spcPct val="0"/>
        </a:spcBef>
        <a:spcAft>
          <a:spcPct val="0"/>
        </a:spcAft>
        <a:defRPr sz="4250" b="1">
          <a:solidFill>
            <a:srgbClr val="000000"/>
          </a:solidFill>
          <a:latin typeface="Helvetica Neue" charset="0"/>
          <a:ea typeface="Helvetica Neue" charset="0"/>
          <a:cs typeface="Helvetica Neue" charset="0"/>
          <a:sym typeface="Helvetica Neue" charset="0"/>
        </a:defRPr>
      </a:lvl3pPr>
      <a:lvl4pPr algn="l" defTabSz="1218407" rtl="0" eaLnBrk="1" fontAlgn="base" hangingPunct="1">
        <a:lnSpc>
          <a:spcPct val="80000"/>
        </a:lnSpc>
        <a:spcBef>
          <a:spcPct val="0"/>
        </a:spcBef>
        <a:spcAft>
          <a:spcPct val="0"/>
        </a:spcAft>
        <a:defRPr sz="4250" b="1">
          <a:solidFill>
            <a:srgbClr val="000000"/>
          </a:solidFill>
          <a:latin typeface="Helvetica Neue" charset="0"/>
          <a:ea typeface="Helvetica Neue" charset="0"/>
          <a:cs typeface="Helvetica Neue" charset="0"/>
          <a:sym typeface="Helvetica Neue" charset="0"/>
        </a:defRPr>
      </a:lvl4pPr>
      <a:lvl5pPr algn="l" defTabSz="1218407" rtl="0" eaLnBrk="1" fontAlgn="base" hangingPunct="1">
        <a:lnSpc>
          <a:spcPct val="80000"/>
        </a:lnSpc>
        <a:spcBef>
          <a:spcPct val="0"/>
        </a:spcBef>
        <a:spcAft>
          <a:spcPct val="0"/>
        </a:spcAft>
        <a:defRPr sz="4250" b="1">
          <a:solidFill>
            <a:srgbClr val="000000"/>
          </a:solidFill>
          <a:latin typeface="Helvetica Neue" charset="0"/>
          <a:ea typeface="Helvetica Neue" charset="0"/>
          <a:cs typeface="Helvetica Neue" charset="0"/>
          <a:sym typeface="Helvetica Neue" charset="0"/>
        </a:defRPr>
      </a:lvl5pPr>
      <a:lvl6pPr marL="228600" algn="l" defTabSz="1218407" rtl="0" eaLnBrk="1" fontAlgn="base" hangingPunct="1">
        <a:lnSpc>
          <a:spcPct val="80000"/>
        </a:lnSpc>
        <a:spcBef>
          <a:spcPct val="0"/>
        </a:spcBef>
        <a:spcAft>
          <a:spcPct val="0"/>
        </a:spcAft>
        <a:defRPr sz="4250" b="1">
          <a:solidFill>
            <a:srgbClr val="000000"/>
          </a:solidFill>
          <a:latin typeface="Helvetica Neue" charset="0"/>
          <a:ea typeface="Helvetica Neue" charset="0"/>
          <a:cs typeface="Helvetica Neue" charset="0"/>
          <a:sym typeface="Helvetica Neue" charset="0"/>
        </a:defRPr>
      </a:lvl6pPr>
      <a:lvl7pPr marL="457200" algn="l" defTabSz="1218407" rtl="0" eaLnBrk="1" fontAlgn="base" hangingPunct="1">
        <a:lnSpc>
          <a:spcPct val="80000"/>
        </a:lnSpc>
        <a:spcBef>
          <a:spcPct val="0"/>
        </a:spcBef>
        <a:spcAft>
          <a:spcPct val="0"/>
        </a:spcAft>
        <a:defRPr sz="4250" b="1">
          <a:solidFill>
            <a:srgbClr val="000000"/>
          </a:solidFill>
          <a:latin typeface="Helvetica Neue" charset="0"/>
          <a:ea typeface="Helvetica Neue" charset="0"/>
          <a:cs typeface="Helvetica Neue" charset="0"/>
          <a:sym typeface="Helvetica Neue" charset="0"/>
        </a:defRPr>
      </a:lvl7pPr>
      <a:lvl8pPr marL="685800" algn="l" defTabSz="1218407" rtl="0" eaLnBrk="1" fontAlgn="base" hangingPunct="1">
        <a:lnSpc>
          <a:spcPct val="80000"/>
        </a:lnSpc>
        <a:spcBef>
          <a:spcPct val="0"/>
        </a:spcBef>
        <a:spcAft>
          <a:spcPct val="0"/>
        </a:spcAft>
        <a:defRPr sz="4250" b="1">
          <a:solidFill>
            <a:srgbClr val="000000"/>
          </a:solidFill>
          <a:latin typeface="Helvetica Neue" charset="0"/>
          <a:ea typeface="Helvetica Neue" charset="0"/>
          <a:cs typeface="Helvetica Neue" charset="0"/>
          <a:sym typeface="Helvetica Neue" charset="0"/>
        </a:defRPr>
      </a:lvl8pPr>
      <a:lvl9pPr marL="914400" algn="l" defTabSz="1218407" rtl="0" eaLnBrk="1" fontAlgn="base" hangingPunct="1">
        <a:lnSpc>
          <a:spcPct val="80000"/>
        </a:lnSpc>
        <a:spcBef>
          <a:spcPct val="0"/>
        </a:spcBef>
        <a:spcAft>
          <a:spcPct val="0"/>
        </a:spcAft>
        <a:defRPr sz="4250" b="1">
          <a:solidFill>
            <a:srgbClr val="000000"/>
          </a:solidFill>
          <a:latin typeface="Helvetica Neue" charset="0"/>
          <a:ea typeface="Helvetica Neue" charset="0"/>
          <a:cs typeface="Helvetica Neue" charset="0"/>
          <a:sym typeface="Helvetica Neue" charset="0"/>
        </a:defRPr>
      </a:lvl9pPr>
    </p:titleStyle>
    <p:bodyStyle>
      <a:lvl1pPr marL="304800" indent="-304800" algn="l" defTabSz="1218407" rtl="0" eaLnBrk="1" fontAlgn="base" hangingPunct="1">
        <a:lnSpc>
          <a:spcPct val="90000"/>
        </a:lnSpc>
        <a:spcBef>
          <a:spcPts val="2250"/>
        </a:spcBef>
        <a:spcAft>
          <a:spcPct val="0"/>
        </a:spcAft>
        <a:buSzPct val="123000"/>
        <a:buChar char="•"/>
        <a:defRPr sz="2400" kern="1200">
          <a:solidFill>
            <a:srgbClr val="000000"/>
          </a:solidFill>
          <a:latin typeface="+mn-lt"/>
          <a:ea typeface="+mn-ea"/>
          <a:cs typeface="+mn-cs"/>
          <a:sym typeface="Helvetica Neue" charset="0"/>
        </a:defRPr>
      </a:lvl1pPr>
      <a:lvl2pPr marL="609600" indent="-304800" algn="l" defTabSz="1218407" rtl="0" eaLnBrk="1" fontAlgn="base" hangingPunct="1">
        <a:lnSpc>
          <a:spcPct val="90000"/>
        </a:lnSpc>
        <a:spcBef>
          <a:spcPts val="2250"/>
        </a:spcBef>
        <a:spcAft>
          <a:spcPct val="0"/>
        </a:spcAft>
        <a:buSzPct val="123000"/>
        <a:buChar char="•"/>
        <a:defRPr sz="2400" kern="1200">
          <a:solidFill>
            <a:srgbClr val="000000"/>
          </a:solidFill>
          <a:latin typeface="+mn-lt"/>
          <a:ea typeface="+mn-ea"/>
          <a:cs typeface="+mn-cs"/>
          <a:sym typeface="Helvetica Neue" charset="0"/>
        </a:defRPr>
      </a:lvl2pPr>
      <a:lvl3pPr marL="914400" indent="-304800" algn="l" defTabSz="1218407" rtl="0" eaLnBrk="1" fontAlgn="base" hangingPunct="1">
        <a:lnSpc>
          <a:spcPct val="90000"/>
        </a:lnSpc>
        <a:spcBef>
          <a:spcPts val="2250"/>
        </a:spcBef>
        <a:spcAft>
          <a:spcPct val="0"/>
        </a:spcAft>
        <a:buSzPct val="123000"/>
        <a:buChar char="•"/>
        <a:defRPr sz="2400" kern="1200">
          <a:solidFill>
            <a:srgbClr val="000000"/>
          </a:solidFill>
          <a:latin typeface="+mn-lt"/>
          <a:ea typeface="+mn-ea"/>
          <a:cs typeface="+mn-cs"/>
          <a:sym typeface="Helvetica Neue" charset="0"/>
        </a:defRPr>
      </a:lvl3pPr>
      <a:lvl4pPr marL="1219200" indent="-304800" algn="l" defTabSz="1218407" rtl="0" eaLnBrk="1" fontAlgn="base" hangingPunct="1">
        <a:lnSpc>
          <a:spcPct val="90000"/>
        </a:lnSpc>
        <a:spcBef>
          <a:spcPts val="2250"/>
        </a:spcBef>
        <a:spcAft>
          <a:spcPct val="0"/>
        </a:spcAft>
        <a:buSzPct val="123000"/>
        <a:buChar char="•"/>
        <a:defRPr sz="2400" kern="1200">
          <a:solidFill>
            <a:srgbClr val="000000"/>
          </a:solidFill>
          <a:latin typeface="+mn-lt"/>
          <a:ea typeface="+mn-ea"/>
          <a:cs typeface="+mn-cs"/>
          <a:sym typeface="Helvetica Neue" charset="0"/>
        </a:defRPr>
      </a:lvl4pPr>
      <a:lvl5pPr marL="1524000" indent="-304800" algn="l" defTabSz="1218407" rtl="0" eaLnBrk="1" fontAlgn="base" hangingPunct="1">
        <a:lnSpc>
          <a:spcPct val="90000"/>
        </a:lnSpc>
        <a:spcBef>
          <a:spcPts val="2250"/>
        </a:spcBef>
        <a:spcAft>
          <a:spcPct val="0"/>
        </a:spcAft>
        <a:buSzPct val="123000"/>
        <a:buChar char="•"/>
        <a:defRPr sz="2400" kern="1200">
          <a:solidFill>
            <a:srgbClr val="000000"/>
          </a:solidFill>
          <a:latin typeface="+mn-lt"/>
          <a:ea typeface="+mn-ea"/>
          <a:cs typeface="+mn-cs"/>
          <a:sym typeface="Helvetica Neue"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hyperlink" Target="mailto:david.budd@careline365.co.uk"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hyperlink" Target="tel:0333321647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eptile, turtle, giraffe&#10;&#10;Description automatically generated">
            <a:extLst>
              <a:ext uri="{FF2B5EF4-FFF2-40B4-BE49-F238E27FC236}">
                <a16:creationId xmlns:a16="http://schemas.microsoft.com/office/drawing/2014/main" id="{20AA23C4-9A2A-4F74-AC69-DD57CAAA1C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 y="0"/>
            <a:ext cx="12190452" cy="6858000"/>
          </a:xfrm>
          <a:prstGeom prst="rect">
            <a:avLst/>
          </a:prstGeom>
        </p:spPr>
      </p:pic>
      <p:sp>
        <p:nvSpPr>
          <p:cNvPr id="8" name="Rectangle: Single Corner Rounded 7">
            <a:extLst>
              <a:ext uri="{FF2B5EF4-FFF2-40B4-BE49-F238E27FC236}">
                <a16:creationId xmlns:a16="http://schemas.microsoft.com/office/drawing/2014/main" id="{7ACE31AC-C9A0-4F15-B381-2AA214C59A41}"/>
              </a:ext>
            </a:extLst>
          </p:cNvPr>
          <p:cNvSpPr/>
          <p:nvPr/>
        </p:nvSpPr>
        <p:spPr bwMode="auto">
          <a:xfrm rot="10800000" flipH="1">
            <a:off x="0" y="-8733"/>
            <a:ext cx="5159896" cy="6866733"/>
          </a:xfrm>
          <a:prstGeom prst="round1Rect">
            <a:avLst/>
          </a:prstGeom>
          <a:solidFill>
            <a:srgbClr val="EB612B"/>
          </a:solidFill>
          <a:ln w="25400" cap="flat" cmpd="sng" algn="ctr">
            <a:noFill/>
            <a:prstDash val="solid"/>
            <a:round/>
            <a:headEnd type="none" w="med" len="med"/>
            <a:tailEnd type="none" w="med" len="med"/>
          </a:ln>
          <a:effectLst/>
        </p:spPr>
        <p:txBody>
          <a:bodyPr vert="horz" wrap="square" lIns="25400" tIns="25400" rIns="25400" bIns="25400" numCol="1" rtlCol="0" anchor="ctr" anchorCtr="0" compatLnSpc="1">
            <a:prstTxWarp prst="textNoShape">
              <a:avLst/>
            </a:prstTxWarp>
            <a:noAutofit/>
          </a:bodyPr>
          <a:lstStyle/>
          <a:p>
            <a:endParaRPr lang="en-GB">
              <a:latin typeface="Arial" panose="020B0604020202020204" pitchFamily="34" charset="0"/>
              <a:cs typeface="Arial" panose="020B0604020202020204" pitchFamily="34" charset="0"/>
            </a:endParaRPr>
          </a:p>
        </p:txBody>
      </p:sp>
      <p:pic>
        <p:nvPicPr>
          <p:cNvPr id="3075" name="Picture 3">
            <a:extLst>
              <a:ext uri="{FF2B5EF4-FFF2-40B4-BE49-F238E27FC236}">
                <a16:creationId xmlns:a16="http://schemas.microsoft.com/office/drawing/2014/main" id="{9E0CBEAD-F5C8-40DA-A632-2F407EBEBAD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1465" y="640557"/>
            <a:ext cx="1474788" cy="561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descr="Presentation title goes here">
            <a:extLst>
              <a:ext uri="{FF2B5EF4-FFF2-40B4-BE49-F238E27FC236}">
                <a16:creationId xmlns:a16="http://schemas.microsoft.com/office/drawing/2014/main" id="{B3E73610-CD9C-4F21-B593-DC25476CA8F2}"/>
              </a:ext>
            </a:extLst>
          </p:cNvPr>
          <p:cNvSpPr txBox="1">
            <a:spLocks/>
          </p:cNvSpPr>
          <p:nvPr/>
        </p:nvSpPr>
        <p:spPr bwMode="auto">
          <a:xfrm>
            <a:off x="431465" y="2430694"/>
            <a:ext cx="4224375" cy="1343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lvl1pPr defTabSz="457200">
              <a:defRPr sz="2400">
                <a:solidFill>
                  <a:srgbClr val="5E5E5E"/>
                </a:solidFill>
                <a:latin typeface="Helvetica Neue" charset="0"/>
                <a:ea typeface="Helvetica Neue" charset="0"/>
                <a:cs typeface="Helvetica Neue" charset="0"/>
                <a:sym typeface="Helvetica Neue" charset="0"/>
              </a:defRPr>
            </a:lvl1pPr>
            <a:lvl2pPr defTabSz="457200">
              <a:defRPr sz="2400">
                <a:solidFill>
                  <a:srgbClr val="5E5E5E"/>
                </a:solidFill>
                <a:latin typeface="Helvetica Neue" charset="0"/>
                <a:ea typeface="Helvetica Neue" charset="0"/>
                <a:cs typeface="Helvetica Neue" charset="0"/>
                <a:sym typeface="Helvetica Neue" charset="0"/>
              </a:defRPr>
            </a:lvl2pPr>
            <a:lvl3pPr defTabSz="457200">
              <a:defRPr sz="2400">
                <a:solidFill>
                  <a:srgbClr val="5E5E5E"/>
                </a:solidFill>
                <a:latin typeface="Helvetica Neue" charset="0"/>
                <a:ea typeface="Helvetica Neue" charset="0"/>
                <a:cs typeface="Helvetica Neue" charset="0"/>
                <a:sym typeface="Helvetica Neue" charset="0"/>
              </a:defRPr>
            </a:lvl3pPr>
            <a:lvl4pPr defTabSz="457200">
              <a:defRPr sz="2400">
                <a:solidFill>
                  <a:srgbClr val="5E5E5E"/>
                </a:solidFill>
                <a:latin typeface="Helvetica Neue" charset="0"/>
                <a:ea typeface="Helvetica Neue" charset="0"/>
                <a:cs typeface="Helvetica Neue" charset="0"/>
                <a:sym typeface="Helvetica Neue" charset="0"/>
              </a:defRPr>
            </a:lvl4pPr>
            <a:lvl5pPr defTabSz="457200">
              <a:defRPr sz="2400">
                <a:solidFill>
                  <a:srgbClr val="5E5E5E"/>
                </a:solidFill>
                <a:latin typeface="Helvetica Neue" charset="0"/>
                <a:ea typeface="Helvetica Neue" charset="0"/>
                <a:cs typeface="Helvetica Neue" charset="0"/>
                <a:sym typeface="Helvetica Neue" charset="0"/>
              </a:defRPr>
            </a:lvl5pPr>
            <a:lvl6pPr marL="457200" algn="ctr" defTabSz="457200" fontAlgn="base" hangingPunct="0">
              <a:spcBef>
                <a:spcPct val="0"/>
              </a:spcBef>
              <a:spcAft>
                <a:spcPct val="0"/>
              </a:spcAft>
              <a:defRPr sz="2400">
                <a:solidFill>
                  <a:srgbClr val="5E5E5E"/>
                </a:solidFill>
                <a:latin typeface="Helvetica Neue" charset="0"/>
                <a:ea typeface="Helvetica Neue" charset="0"/>
                <a:cs typeface="Helvetica Neue" charset="0"/>
                <a:sym typeface="Helvetica Neue" charset="0"/>
              </a:defRPr>
            </a:lvl6pPr>
            <a:lvl7pPr marL="914400" algn="ctr" defTabSz="457200" fontAlgn="base" hangingPunct="0">
              <a:spcBef>
                <a:spcPct val="0"/>
              </a:spcBef>
              <a:spcAft>
                <a:spcPct val="0"/>
              </a:spcAft>
              <a:defRPr sz="2400">
                <a:solidFill>
                  <a:srgbClr val="5E5E5E"/>
                </a:solidFill>
                <a:latin typeface="Helvetica Neue" charset="0"/>
                <a:ea typeface="Helvetica Neue" charset="0"/>
                <a:cs typeface="Helvetica Neue" charset="0"/>
                <a:sym typeface="Helvetica Neue" charset="0"/>
              </a:defRPr>
            </a:lvl7pPr>
            <a:lvl8pPr marL="1371600" algn="ctr" defTabSz="457200" fontAlgn="base" hangingPunct="0">
              <a:spcBef>
                <a:spcPct val="0"/>
              </a:spcBef>
              <a:spcAft>
                <a:spcPct val="0"/>
              </a:spcAft>
              <a:defRPr sz="2400">
                <a:solidFill>
                  <a:srgbClr val="5E5E5E"/>
                </a:solidFill>
                <a:latin typeface="Helvetica Neue" charset="0"/>
                <a:ea typeface="Helvetica Neue" charset="0"/>
                <a:cs typeface="Helvetica Neue" charset="0"/>
                <a:sym typeface="Helvetica Neue" charset="0"/>
              </a:defRPr>
            </a:lvl8pPr>
            <a:lvl9pPr marL="1828800" algn="ctr" defTabSz="457200" fontAlgn="base" hangingPunct="0">
              <a:spcBef>
                <a:spcPct val="0"/>
              </a:spcBef>
              <a:spcAft>
                <a:spcPct val="0"/>
              </a:spcAft>
              <a:defRPr sz="2400">
                <a:solidFill>
                  <a:srgbClr val="5E5E5E"/>
                </a:solidFill>
                <a:latin typeface="Helvetica Neue" charset="0"/>
                <a:ea typeface="Helvetica Neue" charset="0"/>
                <a:cs typeface="Helvetica Neue" charset="0"/>
                <a:sym typeface="Helvetica Neue" charset="0"/>
              </a:defRPr>
            </a:lvl9pPr>
          </a:lstStyle>
          <a:p>
            <a:pPr algn="l">
              <a:spcAft>
                <a:spcPts val="600"/>
              </a:spcAft>
            </a:pPr>
            <a:r>
              <a:rPr lang="en-GB"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Digital Telecare: How ready are we for the digital switch?</a:t>
            </a:r>
            <a:endParaRPr lang="en-GB" altLang="en-US" sz="280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 name="Line 5" descr="Line">
            <a:extLst>
              <a:ext uri="{FF2B5EF4-FFF2-40B4-BE49-F238E27FC236}">
                <a16:creationId xmlns:a16="http://schemas.microsoft.com/office/drawing/2014/main" id="{0FE7749D-CF53-4C51-89BC-FEDD518082CD}"/>
              </a:ext>
            </a:extLst>
          </p:cNvPr>
          <p:cNvSpPr>
            <a:spLocks noChangeShapeType="1"/>
          </p:cNvSpPr>
          <p:nvPr/>
        </p:nvSpPr>
        <p:spPr bwMode="auto">
          <a:xfrm flipH="1">
            <a:off x="431465" y="3905200"/>
            <a:ext cx="589757" cy="0"/>
          </a:xfrm>
          <a:prstGeom prst="line">
            <a:avLst/>
          </a:prstGeom>
          <a:noFill/>
          <a:ln w="76200" cap="flat" cmpd="sng">
            <a:solidFill>
              <a:srgbClr val="FED2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2860" tIns="22860" rIns="22860" bIns="22860"/>
          <a:lstStyle/>
          <a:p>
            <a:endParaRPr lang="en-US" altLang="en-US" sz="600" dirty="0">
              <a:latin typeface="Arial" panose="020B0604020202020204" pitchFamily="34" charset="0"/>
              <a:cs typeface="Arial" panose="020B0604020202020204" pitchFamily="34" charset="0"/>
            </a:endParaRPr>
          </a:p>
        </p:txBody>
      </p:sp>
      <p:sp>
        <p:nvSpPr>
          <p:cNvPr id="12" name="Text Box 4" descr="Presentation title goes here">
            <a:extLst>
              <a:ext uri="{FF2B5EF4-FFF2-40B4-BE49-F238E27FC236}">
                <a16:creationId xmlns:a16="http://schemas.microsoft.com/office/drawing/2014/main" id="{24288DE0-ED1F-44DC-81D4-DBFBD04B546A}"/>
              </a:ext>
            </a:extLst>
          </p:cNvPr>
          <p:cNvSpPr txBox="1">
            <a:spLocks/>
          </p:cNvSpPr>
          <p:nvPr/>
        </p:nvSpPr>
        <p:spPr bwMode="auto">
          <a:xfrm>
            <a:off x="431465" y="4133691"/>
            <a:ext cx="4603794" cy="6052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lvl1pPr defTabSz="457200">
              <a:defRPr sz="2400">
                <a:solidFill>
                  <a:srgbClr val="5E5E5E"/>
                </a:solidFill>
                <a:latin typeface="Helvetica Neue" charset="0"/>
                <a:ea typeface="Helvetica Neue" charset="0"/>
                <a:cs typeface="Helvetica Neue" charset="0"/>
                <a:sym typeface="Helvetica Neue" charset="0"/>
              </a:defRPr>
            </a:lvl1pPr>
            <a:lvl2pPr defTabSz="457200">
              <a:defRPr sz="2400">
                <a:solidFill>
                  <a:srgbClr val="5E5E5E"/>
                </a:solidFill>
                <a:latin typeface="Helvetica Neue" charset="0"/>
                <a:ea typeface="Helvetica Neue" charset="0"/>
                <a:cs typeface="Helvetica Neue" charset="0"/>
                <a:sym typeface="Helvetica Neue" charset="0"/>
              </a:defRPr>
            </a:lvl2pPr>
            <a:lvl3pPr defTabSz="457200">
              <a:defRPr sz="2400">
                <a:solidFill>
                  <a:srgbClr val="5E5E5E"/>
                </a:solidFill>
                <a:latin typeface="Helvetica Neue" charset="0"/>
                <a:ea typeface="Helvetica Neue" charset="0"/>
                <a:cs typeface="Helvetica Neue" charset="0"/>
                <a:sym typeface="Helvetica Neue" charset="0"/>
              </a:defRPr>
            </a:lvl3pPr>
            <a:lvl4pPr defTabSz="457200">
              <a:defRPr sz="2400">
                <a:solidFill>
                  <a:srgbClr val="5E5E5E"/>
                </a:solidFill>
                <a:latin typeface="Helvetica Neue" charset="0"/>
                <a:ea typeface="Helvetica Neue" charset="0"/>
                <a:cs typeface="Helvetica Neue" charset="0"/>
                <a:sym typeface="Helvetica Neue" charset="0"/>
              </a:defRPr>
            </a:lvl4pPr>
            <a:lvl5pPr defTabSz="457200">
              <a:defRPr sz="2400">
                <a:solidFill>
                  <a:srgbClr val="5E5E5E"/>
                </a:solidFill>
                <a:latin typeface="Helvetica Neue" charset="0"/>
                <a:ea typeface="Helvetica Neue" charset="0"/>
                <a:cs typeface="Helvetica Neue" charset="0"/>
                <a:sym typeface="Helvetica Neue" charset="0"/>
              </a:defRPr>
            </a:lvl5pPr>
            <a:lvl6pPr marL="457200" algn="ctr" defTabSz="457200" fontAlgn="base" hangingPunct="0">
              <a:spcBef>
                <a:spcPct val="0"/>
              </a:spcBef>
              <a:spcAft>
                <a:spcPct val="0"/>
              </a:spcAft>
              <a:defRPr sz="2400">
                <a:solidFill>
                  <a:srgbClr val="5E5E5E"/>
                </a:solidFill>
                <a:latin typeface="Helvetica Neue" charset="0"/>
                <a:ea typeface="Helvetica Neue" charset="0"/>
                <a:cs typeface="Helvetica Neue" charset="0"/>
                <a:sym typeface="Helvetica Neue" charset="0"/>
              </a:defRPr>
            </a:lvl6pPr>
            <a:lvl7pPr marL="914400" algn="ctr" defTabSz="457200" fontAlgn="base" hangingPunct="0">
              <a:spcBef>
                <a:spcPct val="0"/>
              </a:spcBef>
              <a:spcAft>
                <a:spcPct val="0"/>
              </a:spcAft>
              <a:defRPr sz="2400">
                <a:solidFill>
                  <a:srgbClr val="5E5E5E"/>
                </a:solidFill>
                <a:latin typeface="Helvetica Neue" charset="0"/>
                <a:ea typeface="Helvetica Neue" charset="0"/>
                <a:cs typeface="Helvetica Neue" charset="0"/>
                <a:sym typeface="Helvetica Neue" charset="0"/>
              </a:defRPr>
            </a:lvl7pPr>
            <a:lvl8pPr marL="1371600" algn="ctr" defTabSz="457200" fontAlgn="base" hangingPunct="0">
              <a:spcBef>
                <a:spcPct val="0"/>
              </a:spcBef>
              <a:spcAft>
                <a:spcPct val="0"/>
              </a:spcAft>
              <a:defRPr sz="2400">
                <a:solidFill>
                  <a:srgbClr val="5E5E5E"/>
                </a:solidFill>
                <a:latin typeface="Helvetica Neue" charset="0"/>
                <a:ea typeface="Helvetica Neue" charset="0"/>
                <a:cs typeface="Helvetica Neue" charset="0"/>
                <a:sym typeface="Helvetica Neue" charset="0"/>
              </a:defRPr>
            </a:lvl8pPr>
            <a:lvl9pPr marL="1828800" algn="ctr" defTabSz="457200" fontAlgn="base" hangingPunct="0">
              <a:spcBef>
                <a:spcPct val="0"/>
              </a:spcBef>
              <a:spcAft>
                <a:spcPct val="0"/>
              </a:spcAft>
              <a:defRPr sz="2400">
                <a:solidFill>
                  <a:srgbClr val="5E5E5E"/>
                </a:solidFill>
                <a:latin typeface="Helvetica Neue" charset="0"/>
                <a:ea typeface="Helvetica Neue" charset="0"/>
                <a:cs typeface="Helvetica Neue" charset="0"/>
                <a:sym typeface="Helvetica Neue" charset="0"/>
              </a:defRPr>
            </a:lvl9pPr>
          </a:lstStyle>
          <a:p>
            <a:pPr algn="l">
              <a:spcAft>
                <a:spcPts val="600"/>
              </a:spcAft>
            </a:pPr>
            <a:r>
              <a:rPr lang="en-GB" altLang="en-US" sz="1800" b="1" dirty="0">
                <a:solidFill>
                  <a:srgbClr val="FFFFFF"/>
                </a:solidFill>
                <a:latin typeface="Arial" panose="020B0604020202020204" pitchFamily="34" charset="0"/>
                <a:cs typeface="Arial" panose="020B0604020202020204" pitchFamily="34" charset="0"/>
                <a:sym typeface="Arial" panose="020B0604020202020204" pitchFamily="34" charset="0"/>
              </a:rPr>
              <a:t>David Budd</a:t>
            </a:r>
            <a:r>
              <a:rPr lang="en-GB" altLang="en-US" sz="1800" dirty="0">
                <a:solidFill>
                  <a:srgbClr val="FFFFFF"/>
                </a:solidFill>
                <a:latin typeface="Arial" panose="020B0604020202020204" pitchFamily="34" charset="0"/>
                <a:cs typeface="Arial" panose="020B0604020202020204" pitchFamily="34" charset="0"/>
                <a:sym typeface="Arial" panose="020B0604020202020204" pitchFamily="34" charset="0"/>
              </a:rPr>
              <a:t> </a:t>
            </a:r>
            <a:br>
              <a:rPr lang="en-GB" altLang="en-US" sz="1800"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GB" altLang="en-US" sz="1800" dirty="0">
                <a:solidFill>
                  <a:srgbClr val="FFFFFF"/>
                </a:solidFill>
                <a:latin typeface="Arial" panose="020B0604020202020204" pitchFamily="34" charset="0"/>
                <a:cs typeface="Arial" panose="020B0604020202020204" pitchFamily="34" charset="0"/>
                <a:sym typeface="Arial" panose="020B0604020202020204" pitchFamily="34" charset="0"/>
              </a:rPr>
              <a:t>Head of Strategic Partnerships </a:t>
            </a:r>
            <a:r>
              <a:rPr lang="en-GB" altLang="en-US" sz="1600" dirty="0">
                <a:solidFill>
                  <a:srgbClr val="FFFFFF"/>
                </a:solidFill>
                <a:latin typeface="Arial" panose="020B0604020202020204" pitchFamily="34" charset="0"/>
                <a:cs typeface="Arial" panose="020B0604020202020204" pitchFamily="34" charset="0"/>
                <a:sym typeface="Arial" panose="020B0604020202020204" pitchFamily="34" charset="0"/>
              </a:rPr>
              <a:t>| Appello</a:t>
            </a:r>
            <a:endParaRPr lang="en-GB" altLang="en-US" sz="180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549826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earing headphones&#10;&#10;Description automatically generated with medium confidence">
            <a:extLst>
              <a:ext uri="{FF2B5EF4-FFF2-40B4-BE49-F238E27FC236}">
                <a16:creationId xmlns:a16="http://schemas.microsoft.com/office/drawing/2014/main" id="{FC642483-9ACC-3E01-2B56-06B9AF8613F7}"/>
              </a:ext>
            </a:extLst>
          </p:cNvPr>
          <p:cNvPicPr>
            <a:picLocks noChangeAspect="1"/>
          </p:cNvPicPr>
          <p:nvPr/>
        </p:nvPicPr>
        <p:blipFill rotWithShape="1">
          <a:blip r:embed="rId3">
            <a:extLst>
              <a:ext uri="{28A0092B-C50C-407E-A947-70E740481C1C}">
                <a14:useLocalDpi xmlns:a14="http://schemas.microsoft.com/office/drawing/2010/main" val="0"/>
              </a:ext>
            </a:extLst>
          </a:blip>
          <a:srcRect l="32701" r="24962"/>
          <a:stretch/>
        </p:blipFill>
        <p:spPr>
          <a:xfrm>
            <a:off x="709616" y="-43897"/>
            <a:ext cx="4481574" cy="7057474"/>
          </a:xfrm>
          <a:prstGeom prst="rect">
            <a:avLst/>
          </a:prstGeom>
        </p:spPr>
      </p:pic>
      <p:grpSp>
        <p:nvGrpSpPr>
          <p:cNvPr id="4" name="Group 3">
            <a:extLst>
              <a:ext uri="{FF2B5EF4-FFF2-40B4-BE49-F238E27FC236}">
                <a16:creationId xmlns:a16="http://schemas.microsoft.com/office/drawing/2014/main" id="{AD48AC08-44D0-46A8-A052-A04F62EA18A9}"/>
              </a:ext>
            </a:extLst>
          </p:cNvPr>
          <p:cNvGrpSpPr/>
          <p:nvPr/>
        </p:nvGrpSpPr>
        <p:grpSpPr>
          <a:xfrm>
            <a:off x="-15552" y="0"/>
            <a:ext cx="11755779" cy="6858000"/>
            <a:chOff x="-31104" y="0"/>
            <a:chExt cx="23511558" cy="13716000"/>
          </a:xfrm>
        </p:grpSpPr>
        <p:sp>
          <p:nvSpPr>
            <p:cNvPr id="5" name="Rectangle: Single Corner Rounded 4">
              <a:extLst>
                <a:ext uri="{FF2B5EF4-FFF2-40B4-BE49-F238E27FC236}">
                  <a16:creationId xmlns:a16="http://schemas.microsoft.com/office/drawing/2014/main" id="{10A7B512-9FB4-4790-A28F-87C3512C49A5}"/>
                </a:ext>
              </a:extLst>
            </p:cNvPr>
            <p:cNvSpPr/>
            <p:nvPr/>
          </p:nvSpPr>
          <p:spPr bwMode="auto">
            <a:xfrm rot="10800000" flipH="1">
              <a:off x="-31104" y="0"/>
              <a:ext cx="3726160" cy="13716000"/>
            </a:xfrm>
            <a:prstGeom prst="round1Rect">
              <a:avLst>
                <a:gd name="adj" fmla="val 38040"/>
              </a:avLst>
            </a:prstGeom>
            <a:solidFill>
              <a:srgbClr val="EB612B"/>
            </a:solidFill>
            <a:ln w="25400" cap="flat" cmpd="sng" algn="ctr">
              <a:noFill/>
              <a:prstDash val="solid"/>
              <a:round/>
              <a:headEnd type="none" w="med" len="med"/>
              <a:tailEnd type="none" w="med" len="med"/>
            </a:ln>
            <a:effectLst/>
          </p:spPr>
          <p:txBody>
            <a:bodyPr vert="horz" wrap="square" lIns="25400" tIns="25400" rIns="25400" bIns="25400" numCol="1" rtlCol="0" anchor="ctr" anchorCtr="0" compatLnSpc="1">
              <a:prstTxWarp prst="textNoShape">
                <a:avLst/>
              </a:prstTxWarp>
              <a:noAutofit/>
            </a:bodyPr>
            <a:lstStyle/>
            <a:p>
              <a:endParaRPr lang="en-GB" dirty="0"/>
            </a:p>
          </p:txBody>
        </p:sp>
        <p:sp>
          <p:nvSpPr>
            <p:cNvPr id="9" name="Rectangle 8">
              <a:extLst>
                <a:ext uri="{FF2B5EF4-FFF2-40B4-BE49-F238E27FC236}">
                  <a16:creationId xmlns:a16="http://schemas.microsoft.com/office/drawing/2014/main" id="{B2C3CEDD-606F-4C8D-92DA-79DFB4B04047}"/>
                </a:ext>
              </a:extLst>
            </p:cNvPr>
            <p:cNvSpPr/>
            <p:nvPr/>
          </p:nvSpPr>
          <p:spPr>
            <a:xfrm>
              <a:off x="22937996" y="13044500"/>
              <a:ext cx="542458" cy="369332"/>
            </a:xfrm>
            <a:prstGeom prst="rect">
              <a:avLst/>
            </a:prstGeom>
          </p:spPr>
          <p:txBody>
            <a:bodyPr wrap="none">
              <a:spAutoFit/>
            </a:bodyPr>
            <a:lstStyle/>
            <a:p>
              <a:fld id="{E0DD969A-9090-4BE9-9ACB-4F123ED13055}" type="slidenum">
                <a:rPr lang="en-US" altLang="en-US" sz="600" b="1">
                  <a:solidFill>
                    <a:srgbClr val="FFFFFF"/>
                  </a:solidFill>
                  <a:ea typeface="Effra" panose="020B0603020203020204" pitchFamily="34" charset="0"/>
                  <a:cs typeface="Effra" panose="020B0603020203020204" pitchFamily="34" charset="0"/>
                  <a:sym typeface="Effra" panose="020B0603020203020204" pitchFamily="34" charset="0"/>
                </a:rPr>
                <a:pPr/>
                <a:t>10</a:t>
              </a:fld>
              <a:endParaRPr lang="en-GB" sz="600" dirty="0"/>
            </a:p>
          </p:txBody>
        </p:sp>
      </p:grpSp>
      <p:sp>
        <p:nvSpPr>
          <p:cNvPr id="14" name="Text Box 6" descr="0.1…">
            <a:extLst>
              <a:ext uri="{FF2B5EF4-FFF2-40B4-BE49-F238E27FC236}">
                <a16:creationId xmlns:a16="http://schemas.microsoft.com/office/drawing/2014/main" id="{3093A9AA-BF32-48CD-9D29-8E506D429744}"/>
              </a:ext>
            </a:extLst>
          </p:cNvPr>
          <p:cNvSpPr txBox="1">
            <a:spLocks/>
          </p:cNvSpPr>
          <p:nvPr/>
        </p:nvSpPr>
        <p:spPr bwMode="auto">
          <a:xfrm>
            <a:off x="5807968" y="692696"/>
            <a:ext cx="4173205" cy="3436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algn="l"/>
            <a:r>
              <a:rPr lang="en-GB" altLang="en-US" sz="1900" b="1" dirty="0">
                <a:solidFill>
                  <a:srgbClr val="EB612B"/>
                </a:solidFill>
                <a:latin typeface="Arial" panose="020B0604020202020204" pitchFamily="34" charset="0"/>
                <a:cs typeface="Arial" panose="020B0604020202020204" pitchFamily="34" charset="0"/>
                <a:sym typeface="Arial" panose="020B0604020202020204" pitchFamily="34" charset="0"/>
              </a:rPr>
              <a:t>Why choose Appello?</a:t>
            </a:r>
          </a:p>
        </p:txBody>
      </p:sp>
      <p:sp>
        <p:nvSpPr>
          <p:cNvPr id="15" name="Line 7" descr="Line">
            <a:extLst>
              <a:ext uri="{FF2B5EF4-FFF2-40B4-BE49-F238E27FC236}">
                <a16:creationId xmlns:a16="http://schemas.microsoft.com/office/drawing/2014/main" id="{342E5FB5-B095-4D6F-B243-7C7C03BB46E5}"/>
              </a:ext>
            </a:extLst>
          </p:cNvPr>
          <p:cNvSpPr>
            <a:spLocks noChangeShapeType="1"/>
          </p:cNvSpPr>
          <p:nvPr/>
        </p:nvSpPr>
        <p:spPr bwMode="auto">
          <a:xfrm flipV="1">
            <a:off x="5676206" y="546502"/>
            <a:ext cx="0" cy="588963"/>
          </a:xfrm>
          <a:prstGeom prst="line">
            <a:avLst/>
          </a:prstGeom>
          <a:noFill/>
          <a:ln w="76200" cap="flat" cmpd="sng">
            <a:solidFill>
              <a:srgbClr val="FED2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2860" tIns="22860" rIns="22860" bIns="22860"/>
          <a:lstStyle/>
          <a:p>
            <a:endParaRPr lang="en-US" altLang="en-US" sz="600" dirty="0"/>
          </a:p>
        </p:txBody>
      </p:sp>
      <p:sp>
        <p:nvSpPr>
          <p:cNvPr id="16" name="Text Box 8" descr="Subtitle title here…">
            <a:extLst>
              <a:ext uri="{FF2B5EF4-FFF2-40B4-BE49-F238E27FC236}">
                <a16:creationId xmlns:a16="http://schemas.microsoft.com/office/drawing/2014/main" id="{BAE38FF5-1516-4D3B-8245-A91405D2EEA6}"/>
              </a:ext>
            </a:extLst>
          </p:cNvPr>
          <p:cNvSpPr txBox="1">
            <a:spLocks/>
          </p:cNvSpPr>
          <p:nvPr/>
        </p:nvSpPr>
        <p:spPr bwMode="auto">
          <a:xfrm>
            <a:off x="5504380" y="1556792"/>
            <a:ext cx="5344148" cy="40677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spAutoFit/>
          </a:bodyPr>
          <a:lstStyle/>
          <a:p>
            <a:pPr marL="285750" indent="-285750" algn="l">
              <a:spcAft>
                <a:spcPts val="1200"/>
              </a:spcAft>
              <a:buClr>
                <a:srgbClr val="F2653C"/>
              </a:buClr>
              <a:buFont typeface="Arial" panose="020B0604020202020204" pitchFamily="34" charset="0"/>
              <a:buChar char="•"/>
            </a:pPr>
            <a:r>
              <a:rPr lang="en-GB" sz="1700" dirty="0">
                <a:solidFill>
                  <a:schemeClr val="bg1">
                    <a:lumMod val="25000"/>
                  </a:schemeClr>
                </a:solidFill>
                <a:latin typeface="Arial" panose="020B0604020202020204" pitchFamily="34" charset="0"/>
                <a:cs typeface="Arial" panose="020B0604020202020204" pitchFamily="34" charset="0"/>
              </a:rPr>
              <a:t>We have been delivering Technology Enabled Care (TEC) services for over 30 years and have become one of the most innovative TEC companies in the UK.</a:t>
            </a:r>
          </a:p>
          <a:p>
            <a:pPr marL="285750" indent="-285750" algn="l">
              <a:spcAft>
                <a:spcPts val="1200"/>
              </a:spcAft>
              <a:buClr>
                <a:srgbClr val="F2653C"/>
              </a:buClr>
              <a:buFont typeface="Arial" panose="020B0604020202020204" pitchFamily="34" charset="0"/>
              <a:buChar char="•"/>
            </a:pPr>
            <a:r>
              <a:rPr lang="en-GB" sz="1700" dirty="0">
                <a:solidFill>
                  <a:schemeClr val="bg1">
                    <a:lumMod val="25000"/>
                  </a:schemeClr>
                </a:solidFill>
                <a:latin typeface="Arial" panose="020B0604020202020204" pitchFamily="34" charset="0"/>
                <a:cs typeface="Arial" panose="020B0604020202020204" pitchFamily="34" charset="0"/>
              </a:rPr>
              <a:t>We already have in place a fully digital TEC monitoring centre, with future-led, cloud hosted digital technology.</a:t>
            </a:r>
          </a:p>
          <a:p>
            <a:pPr marL="285750" indent="-285750" algn="l">
              <a:spcAft>
                <a:spcPts val="1200"/>
              </a:spcAft>
              <a:buClr>
                <a:srgbClr val="F2653C"/>
              </a:buClr>
              <a:buFont typeface="Arial" panose="020B0604020202020204" pitchFamily="34" charset="0"/>
              <a:buChar char="•"/>
            </a:pPr>
            <a:r>
              <a:rPr lang="en-GB" sz="1700" dirty="0">
                <a:solidFill>
                  <a:schemeClr val="bg1">
                    <a:lumMod val="25000"/>
                  </a:schemeClr>
                </a:solidFill>
                <a:latin typeface="Arial" panose="020B0604020202020204" pitchFamily="34" charset="0"/>
                <a:cs typeface="Arial" panose="020B0604020202020204" pitchFamily="34" charset="0"/>
              </a:rPr>
              <a:t>Our equipment is ready now to be installed whenever you are ready to make the transition to digital.</a:t>
            </a:r>
          </a:p>
          <a:p>
            <a:pPr marL="285750" indent="-285750" algn="l">
              <a:spcAft>
                <a:spcPts val="1200"/>
              </a:spcAft>
              <a:buClr>
                <a:srgbClr val="F2653C"/>
              </a:buClr>
              <a:buFont typeface="Arial" panose="020B0604020202020204" pitchFamily="34" charset="0"/>
              <a:buChar char="•"/>
            </a:pPr>
            <a:r>
              <a:rPr lang="en-GB" sz="1700" dirty="0">
                <a:solidFill>
                  <a:schemeClr val="bg1">
                    <a:lumMod val="25000"/>
                  </a:schemeClr>
                </a:solidFill>
                <a:latin typeface="Arial" panose="020B0604020202020204" pitchFamily="34" charset="0"/>
                <a:cs typeface="Arial" panose="020B0604020202020204" pitchFamily="34" charset="0"/>
              </a:rPr>
              <a:t>We are BSI compliant.</a:t>
            </a:r>
          </a:p>
          <a:p>
            <a:pPr marL="285750" indent="-285750" algn="l">
              <a:spcAft>
                <a:spcPts val="1200"/>
              </a:spcAft>
              <a:buClr>
                <a:srgbClr val="F2653C"/>
              </a:buClr>
              <a:buFont typeface="Arial" panose="020B0604020202020204" pitchFamily="34" charset="0"/>
              <a:buChar char="•"/>
            </a:pPr>
            <a:r>
              <a:rPr lang="en-GB" sz="1700" dirty="0">
                <a:solidFill>
                  <a:schemeClr val="bg1">
                    <a:lumMod val="25000"/>
                  </a:schemeClr>
                </a:solidFill>
                <a:latin typeface="Arial" panose="020B0604020202020204" pitchFamily="34" charset="0"/>
                <a:cs typeface="Arial" panose="020B0604020202020204" pitchFamily="34" charset="0"/>
              </a:rPr>
              <a:t>We can meet your current needs now and in the future. </a:t>
            </a:r>
          </a:p>
        </p:txBody>
      </p:sp>
      <p:grpSp>
        <p:nvGrpSpPr>
          <p:cNvPr id="13" name="Group 12">
            <a:extLst>
              <a:ext uri="{FF2B5EF4-FFF2-40B4-BE49-F238E27FC236}">
                <a16:creationId xmlns:a16="http://schemas.microsoft.com/office/drawing/2014/main" id="{040F0A4A-4D97-4108-BA36-16FF0E11CEC0}"/>
              </a:ext>
            </a:extLst>
          </p:cNvPr>
          <p:cNvGrpSpPr/>
          <p:nvPr/>
        </p:nvGrpSpPr>
        <p:grpSpPr>
          <a:xfrm>
            <a:off x="11388588" y="6453336"/>
            <a:ext cx="432048" cy="404664"/>
            <a:chOff x="22777176" y="12906671"/>
            <a:chExt cx="864096" cy="809328"/>
          </a:xfrm>
        </p:grpSpPr>
        <p:sp>
          <p:nvSpPr>
            <p:cNvPr id="17" name="Rectangle 16">
              <a:extLst>
                <a:ext uri="{FF2B5EF4-FFF2-40B4-BE49-F238E27FC236}">
                  <a16:creationId xmlns:a16="http://schemas.microsoft.com/office/drawing/2014/main" id="{CE83A825-B15E-496E-99DC-EBDD6D236EFA}"/>
                </a:ext>
              </a:extLst>
            </p:cNvPr>
            <p:cNvSpPr/>
            <p:nvPr/>
          </p:nvSpPr>
          <p:spPr bwMode="auto">
            <a:xfrm>
              <a:off x="22777176" y="12906671"/>
              <a:ext cx="864096" cy="809328"/>
            </a:xfrm>
            <a:prstGeom prst="rect">
              <a:avLst/>
            </a:prstGeom>
            <a:solidFill>
              <a:srgbClr val="FED200"/>
            </a:solidFill>
            <a:ln w="25400" cap="flat" cmpd="sng" algn="ctr">
              <a:noFill/>
              <a:prstDash val="solid"/>
              <a:round/>
              <a:headEnd type="none" w="med" len="med"/>
              <a:tailEnd type="none" w="med" len="med"/>
            </a:ln>
            <a:effectLst/>
          </p:spPr>
          <p:txBody>
            <a:bodyPr vert="horz" wrap="square" lIns="25400" tIns="25400" rIns="25400" bIns="25400" numCol="1" rtlCol="0" anchor="ctr" anchorCtr="0" compatLnSpc="1">
              <a:prstTxWarp prst="textNoShape">
                <a:avLst/>
              </a:prstTxWarp>
              <a:noAutofit/>
            </a:bodyPr>
            <a:lstStyle/>
            <a:p>
              <a:endParaRPr lang="en-GB">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1B817BD9-4A80-49B5-8C25-AF5AD6CF1751}"/>
                </a:ext>
              </a:extLst>
            </p:cNvPr>
            <p:cNvSpPr/>
            <p:nvPr/>
          </p:nvSpPr>
          <p:spPr>
            <a:xfrm>
              <a:off x="22954030" y="13044499"/>
              <a:ext cx="510396" cy="492442"/>
            </a:xfrm>
            <a:prstGeom prst="rect">
              <a:avLst/>
            </a:prstGeom>
          </p:spPr>
          <p:txBody>
            <a:bodyPr wrap="none">
              <a:spAutoFit/>
            </a:bodyPr>
            <a:lstStyle/>
            <a:p>
              <a:fld id="{E0DD969A-9090-4BE9-9ACB-4F123ED13055}" type="slidenum">
                <a:rPr lang="en-US" altLang="en-US" sz="1000" b="1">
                  <a:solidFill>
                    <a:srgbClr val="FFFFFF"/>
                  </a:solidFill>
                  <a:latin typeface="+mj-lt"/>
                  <a:ea typeface="Effra" panose="020B0603020203020204" pitchFamily="34" charset="0"/>
                  <a:cs typeface="Arial" panose="020B0604020202020204" pitchFamily="34" charset="0"/>
                  <a:sym typeface="Effra" panose="020B0603020203020204" pitchFamily="34" charset="0"/>
                </a:rPr>
                <a:pPr/>
                <a:t>10</a:t>
              </a:fld>
              <a:endParaRPr lang="en-GB" sz="600" dirty="0">
                <a:latin typeface="+mj-lt"/>
                <a:cs typeface="Arial" panose="020B0604020202020204" pitchFamily="34" charset="0"/>
              </a:endParaRPr>
            </a:p>
          </p:txBody>
        </p:sp>
      </p:grpSp>
      <p:pic>
        <p:nvPicPr>
          <p:cNvPr id="19" name="Picture 5">
            <a:extLst>
              <a:ext uri="{FF2B5EF4-FFF2-40B4-BE49-F238E27FC236}">
                <a16:creationId xmlns:a16="http://schemas.microsoft.com/office/drawing/2014/main" id="{285AC655-5017-4390-9377-FE5FC838CF1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5425" y="458661"/>
            <a:ext cx="1156494"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05019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D48AC08-44D0-46A8-A052-A04F62EA18A9}"/>
              </a:ext>
            </a:extLst>
          </p:cNvPr>
          <p:cNvGrpSpPr/>
          <p:nvPr/>
        </p:nvGrpSpPr>
        <p:grpSpPr>
          <a:xfrm>
            <a:off x="-15552" y="0"/>
            <a:ext cx="11755779" cy="6858000"/>
            <a:chOff x="-31104" y="0"/>
            <a:chExt cx="23511558" cy="13716000"/>
          </a:xfrm>
        </p:grpSpPr>
        <p:sp>
          <p:nvSpPr>
            <p:cNvPr id="5" name="Rectangle: Single Corner Rounded 4">
              <a:extLst>
                <a:ext uri="{FF2B5EF4-FFF2-40B4-BE49-F238E27FC236}">
                  <a16:creationId xmlns:a16="http://schemas.microsoft.com/office/drawing/2014/main" id="{10A7B512-9FB4-4790-A28F-87C3512C49A5}"/>
                </a:ext>
              </a:extLst>
            </p:cNvPr>
            <p:cNvSpPr/>
            <p:nvPr/>
          </p:nvSpPr>
          <p:spPr bwMode="auto">
            <a:xfrm rot="10800000" flipH="1">
              <a:off x="-31104" y="0"/>
              <a:ext cx="3726160" cy="13716000"/>
            </a:xfrm>
            <a:prstGeom prst="round1Rect">
              <a:avLst>
                <a:gd name="adj" fmla="val 38040"/>
              </a:avLst>
            </a:prstGeom>
            <a:solidFill>
              <a:srgbClr val="EB612B"/>
            </a:solidFill>
            <a:ln w="25400" cap="flat" cmpd="sng" algn="ctr">
              <a:noFill/>
              <a:prstDash val="solid"/>
              <a:round/>
              <a:headEnd type="none" w="med" len="med"/>
              <a:tailEnd type="none" w="med" len="med"/>
            </a:ln>
            <a:effectLst/>
          </p:spPr>
          <p:txBody>
            <a:bodyPr vert="horz" wrap="square" lIns="25400" tIns="25400" rIns="25400" bIns="25400" numCol="1" rtlCol="0" anchor="ctr" anchorCtr="0" compatLnSpc="1">
              <a:prstTxWarp prst="textNoShape">
                <a:avLst/>
              </a:prstTxWarp>
              <a:noAutofit/>
            </a:bodyPr>
            <a:lstStyle/>
            <a:p>
              <a:endParaRPr lang="en-GB" dirty="0"/>
            </a:p>
          </p:txBody>
        </p:sp>
        <p:sp>
          <p:nvSpPr>
            <p:cNvPr id="9" name="Rectangle 8">
              <a:extLst>
                <a:ext uri="{FF2B5EF4-FFF2-40B4-BE49-F238E27FC236}">
                  <a16:creationId xmlns:a16="http://schemas.microsoft.com/office/drawing/2014/main" id="{B2C3CEDD-606F-4C8D-92DA-79DFB4B04047}"/>
                </a:ext>
              </a:extLst>
            </p:cNvPr>
            <p:cNvSpPr/>
            <p:nvPr/>
          </p:nvSpPr>
          <p:spPr>
            <a:xfrm>
              <a:off x="22937996" y="13044500"/>
              <a:ext cx="542458" cy="369332"/>
            </a:xfrm>
            <a:prstGeom prst="rect">
              <a:avLst/>
            </a:prstGeom>
          </p:spPr>
          <p:txBody>
            <a:bodyPr wrap="none">
              <a:spAutoFit/>
            </a:bodyPr>
            <a:lstStyle/>
            <a:p>
              <a:fld id="{E0DD969A-9090-4BE9-9ACB-4F123ED13055}" type="slidenum">
                <a:rPr lang="en-US" altLang="en-US" sz="600" b="1">
                  <a:solidFill>
                    <a:srgbClr val="FFFFFF"/>
                  </a:solidFill>
                  <a:ea typeface="Effra" panose="020B0603020203020204" pitchFamily="34" charset="0"/>
                  <a:cs typeface="Effra" panose="020B0603020203020204" pitchFamily="34" charset="0"/>
                  <a:sym typeface="Effra" panose="020B0603020203020204" pitchFamily="34" charset="0"/>
                </a:rPr>
                <a:pPr/>
                <a:t>11</a:t>
              </a:fld>
              <a:endParaRPr lang="en-GB" sz="600" dirty="0"/>
            </a:p>
          </p:txBody>
        </p:sp>
      </p:grpSp>
      <p:pic>
        <p:nvPicPr>
          <p:cNvPr id="17" name="Picture 5">
            <a:extLst>
              <a:ext uri="{FF2B5EF4-FFF2-40B4-BE49-F238E27FC236}">
                <a16:creationId xmlns:a16="http://schemas.microsoft.com/office/drawing/2014/main" id="{80B2D593-5F1A-4C04-B266-8EE15E4D319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5425" y="458661"/>
            <a:ext cx="1156494"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8" name="Group 17">
            <a:extLst>
              <a:ext uri="{FF2B5EF4-FFF2-40B4-BE49-F238E27FC236}">
                <a16:creationId xmlns:a16="http://schemas.microsoft.com/office/drawing/2014/main" id="{36F9D805-E839-415B-95E3-458F8E3AB1A9}"/>
              </a:ext>
            </a:extLst>
          </p:cNvPr>
          <p:cNvGrpSpPr/>
          <p:nvPr/>
        </p:nvGrpSpPr>
        <p:grpSpPr>
          <a:xfrm>
            <a:off x="11388588" y="6440738"/>
            <a:ext cx="432048" cy="417262"/>
            <a:chOff x="11388588" y="6440738"/>
            <a:chExt cx="432048" cy="417262"/>
          </a:xfrm>
        </p:grpSpPr>
        <p:sp>
          <p:nvSpPr>
            <p:cNvPr id="19" name="Rectangle 18">
              <a:extLst>
                <a:ext uri="{FF2B5EF4-FFF2-40B4-BE49-F238E27FC236}">
                  <a16:creationId xmlns:a16="http://schemas.microsoft.com/office/drawing/2014/main" id="{B62B19DB-D800-43C0-836C-D33701F1879E}"/>
                </a:ext>
              </a:extLst>
            </p:cNvPr>
            <p:cNvSpPr/>
            <p:nvPr/>
          </p:nvSpPr>
          <p:spPr bwMode="auto">
            <a:xfrm>
              <a:off x="11388588" y="6440738"/>
              <a:ext cx="432048" cy="417262"/>
            </a:xfrm>
            <a:prstGeom prst="rect">
              <a:avLst/>
            </a:prstGeom>
            <a:solidFill>
              <a:srgbClr val="FED200"/>
            </a:solidFill>
            <a:ln w="25400" cap="flat" cmpd="sng" algn="ctr">
              <a:noFill/>
              <a:prstDash val="solid"/>
              <a:round/>
              <a:headEnd type="none" w="med" len="med"/>
              <a:tailEnd type="none" w="med" len="med"/>
            </a:ln>
            <a:effectLst/>
          </p:spPr>
          <p:txBody>
            <a:bodyPr vert="horz" wrap="square" lIns="25400" tIns="25400" rIns="25400" bIns="25400" numCol="1" rtlCol="0" anchor="ctr" anchorCtr="0" compatLnSpc="1">
              <a:prstTxWarp prst="textNoShape">
                <a:avLst/>
              </a:prstTxWarp>
              <a:noAutofit/>
            </a:bodyPr>
            <a:lstStyle/>
            <a:p>
              <a:endParaRPr lang="en-GB" dirty="0"/>
            </a:p>
          </p:txBody>
        </p:sp>
        <p:sp>
          <p:nvSpPr>
            <p:cNvPr id="20" name="Rectangle 19">
              <a:extLst>
                <a:ext uri="{FF2B5EF4-FFF2-40B4-BE49-F238E27FC236}">
                  <a16:creationId xmlns:a16="http://schemas.microsoft.com/office/drawing/2014/main" id="{C0012FF9-F9B7-462C-9F26-1CF42BAA9942}"/>
                </a:ext>
              </a:extLst>
            </p:cNvPr>
            <p:cNvSpPr/>
            <p:nvPr/>
          </p:nvSpPr>
          <p:spPr>
            <a:xfrm>
              <a:off x="11436938" y="6522411"/>
              <a:ext cx="335348" cy="253916"/>
            </a:xfrm>
            <a:prstGeom prst="rect">
              <a:avLst/>
            </a:prstGeom>
          </p:spPr>
          <p:txBody>
            <a:bodyPr wrap="none">
              <a:spAutoFit/>
            </a:bodyPr>
            <a:lstStyle/>
            <a:p>
              <a:fld id="{E0DD969A-9090-4BE9-9ACB-4F123ED13055}" type="slidenum">
                <a:rPr lang="en-US" altLang="en-US" sz="1050" b="1" smtClean="0">
                  <a:solidFill>
                    <a:srgbClr val="FFFFFF"/>
                  </a:solidFill>
                  <a:latin typeface="+mj-lt"/>
                  <a:ea typeface="Effra" panose="020B0603020203020204" pitchFamily="34" charset="0"/>
                  <a:cs typeface="Effra" panose="020B0603020203020204" pitchFamily="34" charset="0"/>
                  <a:sym typeface="Effra" panose="020B0603020203020204" pitchFamily="34" charset="0"/>
                </a:rPr>
                <a:pPr/>
                <a:t>11</a:t>
              </a:fld>
              <a:endParaRPr lang="en-GB" sz="600" dirty="0">
                <a:latin typeface="+mj-lt"/>
              </a:endParaRPr>
            </a:p>
          </p:txBody>
        </p:sp>
      </p:grpSp>
      <p:sp>
        <p:nvSpPr>
          <p:cNvPr id="24" name="Text Box 6" descr="0.1…">
            <a:extLst>
              <a:ext uri="{FF2B5EF4-FFF2-40B4-BE49-F238E27FC236}">
                <a16:creationId xmlns:a16="http://schemas.microsoft.com/office/drawing/2014/main" id="{32D75F96-A512-43BF-941F-B9C65DD7B631}"/>
              </a:ext>
            </a:extLst>
          </p:cNvPr>
          <p:cNvSpPr txBox="1">
            <a:spLocks/>
          </p:cNvSpPr>
          <p:nvPr/>
        </p:nvSpPr>
        <p:spPr bwMode="auto">
          <a:xfrm>
            <a:off x="2433352" y="399781"/>
            <a:ext cx="6948603" cy="6668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algn="l"/>
            <a:r>
              <a:rPr lang="en-US" altLang="en-US" sz="2000" b="1" dirty="0">
                <a:solidFill>
                  <a:srgbClr val="EB612B"/>
                </a:solidFill>
                <a:latin typeface="Arial" panose="020B0604020202020204" pitchFamily="34" charset="0"/>
                <a:cs typeface="Arial" panose="020B0604020202020204" pitchFamily="34" charset="0"/>
                <a:sym typeface="Arial" panose="020B0604020202020204" pitchFamily="34" charset="0"/>
              </a:rPr>
              <a:t>Approximate Pricing</a:t>
            </a:r>
            <a:br>
              <a:rPr lang="en-GB" altLang="en-US" sz="2000" dirty="0">
                <a:solidFill>
                  <a:srgbClr val="9D9E9E"/>
                </a:solidFill>
                <a:latin typeface="Arial" panose="020B0604020202020204" pitchFamily="34" charset="0"/>
                <a:cs typeface="Arial" panose="020B0604020202020204" pitchFamily="34" charset="0"/>
                <a:sym typeface="Arial" panose="020B0604020202020204" pitchFamily="34" charset="0"/>
              </a:rPr>
            </a:br>
            <a:r>
              <a:rPr lang="en-GB" altLang="en-US" sz="2000" dirty="0">
                <a:solidFill>
                  <a:srgbClr val="9D9E9E"/>
                </a:solidFill>
                <a:latin typeface="Arial" panose="020B0604020202020204" pitchFamily="34" charset="0"/>
                <a:cs typeface="Arial" panose="020B0604020202020204" pitchFamily="34" charset="0"/>
                <a:sym typeface="Arial" panose="020B0604020202020204" pitchFamily="34" charset="0"/>
              </a:rPr>
              <a:t>Our range of digital products</a:t>
            </a:r>
          </a:p>
        </p:txBody>
      </p:sp>
      <p:sp>
        <p:nvSpPr>
          <p:cNvPr id="26" name="Line 7" descr="Line">
            <a:extLst>
              <a:ext uri="{FF2B5EF4-FFF2-40B4-BE49-F238E27FC236}">
                <a16:creationId xmlns:a16="http://schemas.microsoft.com/office/drawing/2014/main" id="{424F51B5-2E3F-4C1E-8CA1-50AB4DF10A1E}"/>
              </a:ext>
            </a:extLst>
          </p:cNvPr>
          <p:cNvSpPr>
            <a:spLocks noChangeShapeType="1"/>
          </p:cNvSpPr>
          <p:nvPr/>
        </p:nvSpPr>
        <p:spPr bwMode="auto">
          <a:xfrm flipV="1">
            <a:off x="2282089" y="420688"/>
            <a:ext cx="0" cy="588963"/>
          </a:xfrm>
          <a:prstGeom prst="line">
            <a:avLst/>
          </a:prstGeom>
          <a:noFill/>
          <a:ln w="76200" cap="flat" cmpd="sng">
            <a:solidFill>
              <a:srgbClr val="FED2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2860" tIns="22860" rIns="22860" bIns="22860"/>
          <a:lstStyle/>
          <a:p>
            <a:endParaRPr lang="en-US" altLang="en-US" sz="600" dirty="0"/>
          </a:p>
        </p:txBody>
      </p:sp>
      <p:sp>
        <p:nvSpPr>
          <p:cNvPr id="10" name="Arrow: Left-Right 9">
            <a:extLst>
              <a:ext uri="{FF2B5EF4-FFF2-40B4-BE49-F238E27FC236}">
                <a16:creationId xmlns:a16="http://schemas.microsoft.com/office/drawing/2014/main" id="{5CDBF9B5-DCE1-4386-AB32-710EF8933925}"/>
              </a:ext>
            </a:extLst>
          </p:cNvPr>
          <p:cNvSpPr/>
          <p:nvPr/>
        </p:nvSpPr>
        <p:spPr bwMode="auto">
          <a:xfrm>
            <a:off x="5407389" y="1868407"/>
            <a:ext cx="6190055" cy="321115"/>
          </a:xfrm>
          <a:prstGeom prst="leftRightArrow">
            <a:avLst/>
          </a:prstGeom>
          <a:solidFill>
            <a:srgbClr val="FED200"/>
          </a:solidFill>
          <a:ln w="25400" cap="flat" cmpd="sng" algn="ctr">
            <a:noFill/>
            <a:prstDash val="solid"/>
            <a:round/>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5E5E5E"/>
              </a:solidFill>
              <a:effectLst/>
              <a:latin typeface="Helvetica Neue" charset="0"/>
              <a:ea typeface="Helvetica Neue" charset="0"/>
              <a:cs typeface="Helvetica Neue" charset="0"/>
              <a:sym typeface="Helvetica Neue" charset="0"/>
            </a:endParaRPr>
          </a:p>
        </p:txBody>
      </p:sp>
      <p:sp>
        <p:nvSpPr>
          <p:cNvPr id="11" name="Rectangle 10">
            <a:extLst>
              <a:ext uri="{FF2B5EF4-FFF2-40B4-BE49-F238E27FC236}">
                <a16:creationId xmlns:a16="http://schemas.microsoft.com/office/drawing/2014/main" id="{F0358DC5-263A-44E0-B1AD-8069BE2E5721}"/>
              </a:ext>
            </a:extLst>
          </p:cNvPr>
          <p:cNvSpPr/>
          <p:nvPr/>
        </p:nvSpPr>
        <p:spPr>
          <a:xfrm>
            <a:off x="7886588" y="1452475"/>
            <a:ext cx="1117614" cy="338554"/>
          </a:xfrm>
          <a:prstGeom prst="rect">
            <a:avLst/>
          </a:prstGeom>
        </p:spPr>
        <p:txBody>
          <a:bodyPr wrap="none">
            <a:spAutoFit/>
          </a:bodyPr>
          <a:lstStyle/>
          <a:p>
            <a:r>
              <a:rPr lang="en-GB" altLang="en-US" sz="1600" dirty="0">
                <a:solidFill>
                  <a:schemeClr val="bg1">
                    <a:lumMod val="25000"/>
                  </a:schemeClr>
                </a:solidFill>
                <a:latin typeface="Arial" panose="020B0604020202020204" pitchFamily="34" charset="0"/>
                <a:cs typeface="Arial" panose="020B0604020202020204" pitchFamily="34" charset="0"/>
                <a:sym typeface="Arial" panose="020B0604020202020204" pitchFamily="34" charset="0"/>
              </a:rPr>
              <a:t>Hardwired</a:t>
            </a:r>
            <a:endParaRPr lang="en-GB" sz="1600" dirty="0">
              <a:solidFill>
                <a:schemeClr val="bg1">
                  <a:lumMod val="25000"/>
                </a:schemeClr>
              </a:solidFill>
            </a:endParaRPr>
          </a:p>
        </p:txBody>
      </p:sp>
      <p:sp>
        <p:nvSpPr>
          <p:cNvPr id="29" name="Rectangle 28">
            <a:extLst>
              <a:ext uri="{FF2B5EF4-FFF2-40B4-BE49-F238E27FC236}">
                <a16:creationId xmlns:a16="http://schemas.microsoft.com/office/drawing/2014/main" id="{3FC82205-EE58-4E54-8E5F-59AC42E2486F}"/>
              </a:ext>
            </a:extLst>
          </p:cNvPr>
          <p:cNvSpPr/>
          <p:nvPr/>
        </p:nvSpPr>
        <p:spPr>
          <a:xfrm>
            <a:off x="8558346" y="2266022"/>
            <a:ext cx="3007263" cy="493799"/>
          </a:xfrm>
          <a:prstGeom prst="rect">
            <a:avLst/>
          </a:prstGeom>
          <a:solidFill>
            <a:srgbClr val="EB612B"/>
          </a:solidFill>
        </p:spPr>
        <p:txBody>
          <a:bodyPr wrap="none" lIns="144000" tIns="144000" rIns="144000" bIns="144000" anchor="ctr" anchorCtr="0">
            <a:noAutofit/>
          </a:bodyPr>
          <a:lstStyle/>
          <a:p>
            <a:r>
              <a:rPr lang="en-GB" altLang="en-US" sz="1800" b="1" dirty="0">
                <a:solidFill>
                  <a:schemeClr val="bg1"/>
                </a:solidFill>
                <a:latin typeface="Arial" panose="020B0604020202020204" pitchFamily="34" charset="0"/>
                <a:cs typeface="Arial" panose="020B0604020202020204" pitchFamily="34" charset="0"/>
                <a:sym typeface="Arial" panose="020B0604020202020204" pitchFamily="34" charset="0"/>
              </a:rPr>
              <a:t>SmartConnect</a:t>
            </a:r>
            <a:endParaRPr lang="en-GB" sz="1800" b="1" dirty="0">
              <a:solidFill>
                <a:schemeClr val="bg1"/>
              </a:solidFill>
            </a:endParaRPr>
          </a:p>
        </p:txBody>
      </p:sp>
      <p:sp>
        <p:nvSpPr>
          <p:cNvPr id="30" name="Rectangle 29">
            <a:extLst>
              <a:ext uri="{FF2B5EF4-FFF2-40B4-BE49-F238E27FC236}">
                <a16:creationId xmlns:a16="http://schemas.microsoft.com/office/drawing/2014/main" id="{30B4523D-FA83-44EB-93EE-A65854AADD5F}"/>
              </a:ext>
            </a:extLst>
          </p:cNvPr>
          <p:cNvSpPr/>
          <p:nvPr/>
        </p:nvSpPr>
        <p:spPr>
          <a:xfrm>
            <a:off x="5407389" y="2278557"/>
            <a:ext cx="3007263" cy="493799"/>
          </a:xfrm>
          <a:prstGeom prst="rect">
            <a:avLst/>
          </a:prstGeom>
          <a:solidFill>
            <a:srgbClr val="EB612B"/>
          </a:solidFill>
        </p:spPr>
        <p:txBody>
          <a:bodyPr wrap="none" lIns="144000" tIns="144000" rIns="144000" bIns="144000" anchor="ctr" anchorCtr="0">
            <a:noAutofit/>
          </a:bodyPr>
          <a:lstStyle/>
          <a:p>
            <a:r>
              <a:rPr lang="en-GB" altLang="en-US" sz="1800" b="1" dirty="0">
                <a:solidFill>
                  <a:schemeClr val="bg1"/>
                </a:solidFill>
                <a:latin typeface="Arial" panose="020B0604020202020204" pitchFamily="34" charset="0"/>
                <a:cs typeface="Arial" panose="020B0604020202020204" pitchFamily="34" charset="0"/>
                <a:sym typeface="Arial" panose="020B0604020202020204" pitchFamily="34" charset="0"/>
              </a:rPr>
              <a:t>Smart Living Solutions</a:t>
            </a:r>
            <a:endParaRPr lang="en-GB" sz="1800" b="1" dirty="0">
              <a:solidFill>
                <a:schemeClr val="bg1"/>
              </a:solidFill>
            </a:endParaRPr>
          </a:p>
        </p:txBody>
      </p:sp>
      <p:sp>
        <p:nvSpPr>
          <p:cNvPr id="27" name="Rectangle 26">
            <a:extLst>
              <a:ext uri="{FF2B5EF4-FFF2-40B4-BE49-F238E27FC236}">
                <a16:creationId xmlns:a16="http://schemas.microsoft.com/office/drawing/2014/main" id="{EF21E435-E4C3-43C7-B361-1C82DE344D7E}"/>
              </a:ext>
            </a:extLst>
          </p:cNvPr>
          <p:cNvSpPr/>
          <p:nvPr/>
        </p:nvSpPr>
        <p:spPr>
          <a:xfrm>
            <a:off x="3199021" y="1452475"/>
            <a:ext cx="1106392" cy="338554"/>
          </a:xfrm>
          <a:prstGeom prst="rect">
            <a:avLst/>
          </a:prstGeom>
        </p:spPr>
        <p:txBody>
          <a:bodyPr wrap="none">
            <a:spAutoFit/>
          </a:bodyPr>
          <a:lstStyle/>
          <a:p>
            <a:r>
              <a:rPr lang="en-GB" altLang="en-US" sz="1600" dirty="0">
                <a:solidFill>
                  <a:schemeClr val="bg1">
                    <a:lumMod val="25000"/>
                  </a:schemeClr>
                </a:solidFill>
                <a:latin typeface="Arial" panose="020B0604020202020204" pitchFamily="34" charset="0"/>
                <a:cs typeface="Arial" panose="020B0604020202020204" pitchFamily="34" charset="0"/>
                <a:sym typeface="Arial" panose="020B0604020202020204" pitchFamily="34" charset="0"/>
              </a:rPr>
              <a:t>Dispersed</a:t>
            </a:r>
            <a:endParaRPr lang="en-GB" dirty="0">
              <a:solidFill>
                <a:schemeClr val="bg1">
                  <a:lumMod val="25000"/>
                </a:schemeClr>
              </a:solidFill>
            </a:endParaRPr>
          </a:p>
        </p:txBody>
      </p:sp>
      <p:sp>
        <p:nvSpPr>
          <p:cNvPr id="34" name="Arrow: Left-Right 33">
            <a:extLst>
              <a:ext uri="{FF2B5EF4-FFF2-40B4-BE49-F238E27FC236}">
                <a16:creationId xmlns:a16="http://schemas.microsoft.com/office/drawing/2014/main" id="{D6716F5F-A303-4B4A-90F3-092843EC87B0}"/>
              </a:ext>
            </a:extLst>
          </p:cNvPr>
          <p:cNvSpPr/>
          <p:nvPr/>
        </p:nvSpPr>
        <p:spPr bwMode="auto">
          <a:xfrm>
            <a:off x="2255383" y="1894847"/>
            <a:ext cx="3007263" cy="294675"/>
          </a:xfrm>
          <a:prstGeom prst="leftRightArrow">
            <a:avLst/>
          </a:prstGeom>
          <a:solidFill>
            <a:srgbClr val="FED200"/>
          </a:solidFill>
          <a:ln w="25400" cap="flat" cmpd="sng" algn="ctr">
            <a:noFill/>
            <a:prstDash val="solid"/>
            <a:round/>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5E5E5E"/>
              </a:solidFill>
              <a:effectLst/>
              <a:latin typeface="Helvetica Neue" charset="0"/>
              <a:ea typeface="Helvetica Neue" charset="0"/>
              <a:cs typeface="Helvetica Neue" charset="0"/>
              <a:sym typeface="Helvetica Neue" charset="0"/>
            </a:endParaRPr>
          </a:p>
        </p:txBody>
      </p:sp>
      <p:sp>
        <p:nvSpPr>
          <p:cNvPr id="31" name="Rectangle 30">
            <a:extLst>
              <a:ext uri="{FF2B5EF4-FFF2-40B4-BE49-F238E27FC236}">
                <a16:creationId xmlns:a16="http://schemas.microsoft.com/office/drawing/2014/main" id="{CB74676D-4AEC-458B-832E-58E3CAB097D5}"/>
              </a:ext>
            </a:extLst>
          </p:cNvPr>
          <p:cNvSpPr/>
          <p:nvPr/>
        </p:nvSpPr>
        <p:spPr>
          <a:xfrm>
            <a:off x="2255382" y="2278556"/>
            <a:ext cx="3007263" cy="493799"/>
          </a:xfrm>
          <a:prstGeom prst="rect">
            <a:avLst/>
          </a:prstGeom>
          <a:solidFill>
            <a:srgbClr val="EB612B"/>
          </a:solidFill>
        </p:spPr>
        <p:txBody>
          <a:bodyPr wrap="none" lIns="144000" tIns="144000" rIns="144000" bIns="144000" anchor="ctr" anchorCtr="0">
            <a:noAutofit/>
          </a:bodyPr>
          <a:lstStyle/>
          <a:p>
            <a:r>
              <a:rPr lang="en-GB" altLang="en-US" sz="1800" b="1" dirty="0">
                <a:solidFill>
                  <a:schemeClr val="bg1"/>
                </a:solidFill>
                <a:latin typeface="Arial" panose="020B0604020202020204" pitchFamily="34" charset="0"/>
                <a:cs typeface="Arial" panose="020B0604020202020204" pitchFamily="34" charset="0"/>
                <a:sym typeface="Arial" panose="020B0604020202020204" pitchFamily="34" charset="0"/>
              </a:rPr>
              <a:t>SmartLife</a:t>
            </a:r>
            <a:endParaRPr lang="en-GB" sz="1800" b="1" dirty="0">
              <a:solidFill>
                <a:schemeClr val="bg1"/>
              </a:solidFill>
            </a:endParaRPr>
          </a:p>
        </p:txBody>
      </p:sp>
      <p:sp>
        <p:nvSpPr>
          <p:cNvPr id="8" name="TextBox 7">
            <a:extLst>
              <a:ext uri="{FF2B5EF4-FFF2-40B4-BE49-F238E27FC236}">
                <a16:creationId xmlns:a16="http://schemas.microsoft.com/office/drawing/2014/main" id="{DAD2B67E-CC5F-3E26-FD78-0071AD31EB61}"/>
              </a:ext>
            </a:extLst>
          </p:cNvPr>
          <p:cNvSpPr txBox="1"/>
          <p:nvPr/>
        </p:nvSpPr>
        <p:spPr>
          <a:xfrm>
            <a:off x="2255382" y="5334929"/>
            <a:ext cx="3007263" cy="721700"/>
          </a:xfrm>
          <a:prstGeom prst="rect">
            <a:avLst/>
          </a:prstGeom>
          <a:solidFill>
            <a:srgbClr val="FED200"/>
          </a:solidFill>
        </p:spPr>
        <p:txBody>
          <a:bodyPr wrap="square" lIns="144000" tIns="108000" rIns="108000" bIns="144000" rtlCol="0" anchor="ctr" anchorCtr="0">
            <a:noAutofit/>
          </a:bodyPr>
          <a:lstStyle/>
          <a:p>
            <a:pPr algn="l"/>
            <a:r>
              <a:rPr lang="en-GB" sz="1400" b="1" i="0" dirty="0">
                <a:solidFill>
                  <a:srgbClr val="414042"/>
                </a:solidFill>
                <a:effectLst/>
                <a:latin typeface="+mj-lt"/>
              </a:rPr>
              <a:t>Dispersed GSM Alarm with monitoring - £185 per unit</a:t>
            </a:r>
            <a:endParaRPr lang="en-GB" sz="1400" b="1" dirty="0">
              <a:solidFill>
                <a:srgbClr val="414042"/>
              </a:solidFill>
              <a:latin typeface="+mj-lt"/>
            </a:endParaRPr>
          </a:p>
        </p:txBody>
      </p:sp>
      <p:sp>
        <p:nvSpPr>
          <p:cNvPr id="14" name="TextBox 13">
            <a:extLst>
              <a:ext uri="{FF2B5EF4-FFF2-40B4-BE49-F238E27FC236}">
                <a16:creationId xmlns:a16="http://schemas.microsoft.com/office/drawing/2014/main" id="{1E29428B-C294-9DD2-5B3B-69A79FBEDD39}"/>
              </a:ext>
            </a:extLst>
          </p:cNvPr>
          <p:cNvSpPr txBox="1"/>
          <p:nvPr/>
        </p:nvSpPr>
        <p:spPr>
          <a:xfrm>
            <a:off x="5407390" y="5334929"/>
            <a:ext cx="2988277" cy="721700"/>
          </a:xfrm>
          <a:prstGeom prst="rect">
            <a:avLst/>
          </a:prstGeom>
          <a:solidFill>
            <a:srgbClr val="FED200"/>
          </a:solidFill>
        </p:spPr>
        <p:txBody>
          <a:bodyPr wrap="square" lIns="144000" tIns="108000" rIns="108000" bIns="144000" rtlCol="0" anchor="ctr" anchorCtr="0">
            <a:noAutofit/>
          </a:bodyPr>
          <a:lstStyle/>
          <a:p>
            <a:pPr algn="l"/>
            <a:r>
              <a:rPr lang="en-GB" sz="1400" b="1" dirty="0">
                <a:solidFill>
                  <a:srgbClr val="414042"/>
                </a:solidFill>
                <a:latin typeface="+mj-lt"/>
              </a:rPr>
              <a:t>Hard-wired call system with monitoring - £1,350 per unit</a:t>
            </a:r>
          </a:p>
        </p:txBody>
      </p:sp>
      <p:sp>
        <p:nvSpPr>
          <p:cNvPr id="15" name="TextBox 14">
            <a:extLst>
              <a:ext uri="{FF2B5EF4-FFF2-40B4-BE49-F238E27FC236}">
                <a16:creationId xmlns:a16="http://schemas.microsoft.com/office/drawing/2014/main" id="{592FEC8C-8770-9DBD-F534-987DE9D873E1}"/>
              </a:ext>
            </a:extLst>
          </p:cNvPr>
          <p:cNvSpPr txBox="1"/>
          <p:nvPr/>
        </p:nvSpPr>
        <p:spPr>
          <a:xfrm>
            <a:off x="8577331" y="5334930"/>
            <a:ext cx="3045039" cy="721700"/>
          </a:xfrm>
          <a:prstGeom prst="rect">
            <a:avLst/>
          </a:prstGeom>
          <a:solidFill>
            <a:srgbClr val="FED200"/>
          </a:solidFill>
        </p:spPr>
        <p:txBody>
          <a:bodyPr wrap="square" lIns="144000" tIns="108000" rIns="108000" bIns="144000" rtlCol="0" anchor="ctr" anchorCtr="0">
            <a:noAutofit/>
          </a:bodyPr>
          <a:lstStyle/>
          <a:p>
            <a:pPr algn="l"/>
            <a:r>
              <a:rPr lang="en-GB" sz="1400" b="1" dirty="0">
                <a:solidFill>
                  <a:srgbClr val="414042"/>
                </a:solidFill>
                <a:latin typeface="+mj-lt"/>
              </a:rPr>
              <a:t>Built-in High Spec multi-function system - £650 per unit</a:t>
            </a:r>
          </a:p>
        </p:txBody>
      </p:sp>
      <p:pic>
        <p:nvPicPr>
          <p:cNvPr id="16" name="Picture 15" descr="A picture containing text, person, indoor, wall&#10;&#10;Description automatically generated">
            <a:extLst>
              <a:ext uri="{FF2B5EF4-FFF2-40B4-BE49-F238E27FC236}">
                <a16:creationId xmlns:a16="http://schemas.microsoft.com/office/drawing/2014/main" id="{834EA3F3-5099-9971-5731-5FB9B8283477}"/>
              </a:ext>
            </a:extLst>
          </p:cNvPr>
          <p:cNvPicPr>
            <a:picLocks noChangeAspect="1"/>
          </p:cNvPicPr>
          <p:nvPr/>
        </p:nvPicPr>
        <p:blipFill rotWithShape="1">
          <a:blip r:embed="rId3">
            <a:extLst>
              <a:ext uri="{28A0092B-C50C-407E-A947-70E740481C1C}">
                <a14:useLocalDpi xmlns:a14="http://schemas.microsoft.com/office/drawing/2010/main" val="0"/>
              </a:ext>
            </a:extLst>
          </a:blip>
          <a:srcRect l="21831" t="1880" r="6439" b="26389"/>
          <a:stretch/>
        </p:blipFill>
        <p:spPr>
          <a:xfrm>
            <a:off x="8577331" y="2889825"/>
            <a:ext cx="3007263" cy="2315100"/>
          </a:xfrm>
          <a:prstGeom prst="rect">
            <a:avLst/>
          </a:prstGeom>
        </p:spPr>
      </p:pic>
      <p:pic>
        <p:nvPicPr>
          <p:cNvPr id="25" name="Picture 24" descr="A picture containing text, wall, person, indoor&#10;&#10;Description automatically generated">
            <a:extLst>
              <a:ext uri="{FF2B5EF4-FFF2-40B4-BE49-F238E27FC236}">
                <a16:creationId xmlns:a16="http://schemas.microsoft.com/office/drawing/2014/main" id="{A0B8402A-3091-E337-8EB5-AFB690DD80F9}"/>
              </a:ext>
            </a:extLst>
          </p:cNvPr>
          <p:cNvPicPr>
            <a:picLocks noChangeAspect="1"/>
          </p:cNvPicPr>
          <p:nvPr/>
        </p:nvPicPr>
        <p:blipFill rotWithShape="1">
          <a:blip r:embed="rId4">
            <a:extLst>
              <a:ext uri="{28A0092B-C50C-407E-A947-70E740481C1C}">
                <a14:useLocalDpi xmlns:a14="http://schemas.microsoft.com/office/drawing/2010/main" val="0"/>
              </a:ext>
            </a:extLst>
          </a:blip>
          <a:srcRect l="8412" r="5056"/>
          <a:stretch/>
        </p:blipFill>
        <p:spPr>
          <a:xfrm>
            <a:off x="5427701" y="2890228"/>
            <a:ext cx="2988277" cy="2302257"/>
          </a:xfrm>
          <a:prstGeom prst="rect">
            <a:avLst/>
          </a:prstGeom>
        </p:spPr>
      </p:pic>
      <p:pic>
        <p:nvPicPr>
          <p:cNvPr id="32" name="Picture 31" descr="A picture containing electronics&#10;&#10;Description automatically generated">
            <a:extLst>
              <a:ext uri="{FF2B5EF4-FFF2-40B4-BE49-F238E27FC236}">
                <a16:creationId xmlns:a16="http://schemas.microsoft.com/office/drawing/2014/main" id="{0DFCFCAA-551E-9B18-B3F1-0EEDBC1360A4}"/>
              </a:ext>
            </a:extLst>
          </p:cNvPr>
          <p:cNvPicPr>
            <a:picLocks noChangeAspect="1"/>
          </p:cNvPicPr>
          <p:nvPr/>
        </p:nvPicPr>
        <p:blipFill rotWithShape="1">
          <a:blip r:embed="rId5">
            <a:extLst>
              <a:ext uri="{28A0092B-C50C-407E-A947-70E740481C1C}">
                <a14:useLocalDpi xmlns:a14="http://schemas.microsoft.com/office/drawing/2010/main" val="0"/>
              </a:ext>
            </a:extLst>
          </a:blip>
          <a:srcRect l="31577" t="20695"/>
          <a:stretch/>
        </p:blipFill>
        <p:spPr>
          <a:xfrm>
            <a:off x="2255382" y="2895910"/>
            <a:ext cx="2988277" cy="2309015"/>
          </a:xfrm>
          <a:prstGeom prst="rect">
            <a:avLst/>
          </a:prstGeom>
        </p:spPr>
      </p:pic>
    </p:spTree>
    <p:extLst>
      <p:ext uri="{BB962C8B-B14F-4D97-AF65-F5344CB8AC3E}">
        <p14:creationId xmlns:p14="http://schemas.microsoft.com/office/powerpoint/2010/main" val="4098324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erson wearing glasses and headphones&#10;&#10;Description automatically generated with low confidence">
            <a:extLst>
              <a:ext uri="{FF2B5EF4-FFF2-40B4-BE49-F238E27FC236}">
                <a16:creationId xmlns:a16="http://schemas.microsoft.com/office/drawing/2014/main" id="{6D8F45D5-52DF-1CE2-5F61-0B1B858D3F1D}"/>
              </a:ext>
            </a:extLst>
          </p:cNvPr>
          <p:cNvPicPr>
            <a:picLocks noChangeAspect="1"/>
          </p:cNvPicPr>
          <p:nvPr/>
        </p:nvPicPr>
        <p:blipFill rotWithShape="1">
          <a:blip r:embed="rId2">
            <a:extLst>
              <a:ext uri="{28A0092B-C50C-407E-A947-70E740481C1C}">
                <a14:useLocalDpi xmlns:a14="http://schemas.microsoft.com/office/drawing/2010/main" val="0"/>
              </a:ext>
            </a:extLst>
          </a:blip>
          <a:srcRect l="32966" r="23352"/>
          <a:stretch/>
        </p:blipFill>
        <p:spPr>
          <a:xfrm flipH="1">
            <a:off x="0" y="-1188802"/>
            <a:ext cx="5335472" cy="8218252"/>
          </a:xfrm>
          <a:prstGeom prst="rect">
            <a:avLst/>
          </a:prstGeom>
        </p:spPr>
      </p:pic>
      <p:grpSp>
        <p:nvGrpSpPr>
          <p:cNvPr id="16" name="Group 15">
            <a:extLst>
              <a:ext uri="{FF2B5EF4-FFF2-40B4-BE49-F238E27FC236}">
                <a16:creationId xmlns:a16="http://schemas.microsoft.com/office/drawing/2014/main" id="{B30C8364-751E-10B4-4287-2643E0D30D7A}"/>
              </a:ext>
            </a:extLst>
          </p:cNvPr>
          <p:cNvGrpSpPr/>
          <p:nvPr/>
        </p:nvGrpSpPr>
        <p:grpSpPr>
          <a:xfrm>
            <a:off x="-15552" y="0"/>
            <a:ext cx="11755779" cy="6858000"/>
            <a:chOff x="-31104" y="0"/>
            <a:chExt cx="23511558" cy="13716000"/>
          </a:xfrm>
        </p:grpSpPr>
        <p:sp>
          <p:nvSpPr>
            <p:cNvPr id="17" name="Rectangle: Single Corner Rounded 16">
              <a:extLst>
                <a:ext uri="{FF2B5EF4-FFF2-40B4-BE49-F238E27FC236}">
                  <a16:creationId xmlns:a16="http://schemas.microsoft.com/office/drawing/2014/main" id="{0F04A932-0BD0-ADC3-1B16-31B83BE8428F}"/>
                </a:ext>
              </a:extLst>
            </p:cNvPr>
            <p:cNvSpPr/>
            <p:nvPr/>
          </p:nvSpPr>
          <p:spPr bwMode="auto">
            <a:xfrm rot="10800000" flipH="1">
              <a:off x="-31104" y="0"/>
              <a:ext cx="3726160" cy="13716000"/>
            </a:xfrm>
            <a:prstGeom prst="round1Rect">
              <a:avLst>
                <a:gd name="adj" fmla="val 38040"/>
              </a:avLst>
            </a:prstGeom>
            <a:solidFill>
              <a:srgbClr val="EB612B"/>
            </a:solidFill>
            <a:ln w="25400" cap="flat" cmpd="sng" algn="ctr">
              <a:noFill/>
              <a:prstDash val="solid"/>
              <a:round/>
              <a:headEnd type="none" w="med" len="med"/>
              <a:tailEnd type="none" w="med" len="med"/>
            </a:ln>
            <a:effectLst/>
          </p:spPr>
          <p:txBody>
            <a:bodyPr vert="horz" wrap="square" lIns="25400" tIns="25400" rIns="25400" bIns="25400" numCol="1" rtlCol="0" anchor="ctr" anchorCtr="0" compatLnSpc="1">
              <a:prstTxWarp prst="textNoShape">
                <a:avLst/>
              </a:prstTxWarp>
              <a:noAutofit/>
            </a:bodyPr>
            <a:lstStyle/>
            <a:p>
              <a:endParaRPr lang="en-GB" dirty="0"/>
            </a:p>
          </p:txBody>
        </p:sp>
        <p:sp>
          <p:nvSpPr>
            <p:cNvPr id="18" name="Rectangle 17">
              <a:extLst>
                <a:ext uri="{FF2B5EF4-FFF2-40B4-BE49-F238E27FC236}">
                  <a16:creationId xmlns:a16="http://schemas.microsoft.com/office/drawing/2014/main" id="{E189B1A1-7436-598C-CA66-CC1570FE9708}"/>
                </a:ext>
              </a:extLst>
            </p:cNvPr>
            <p:cNvSpPr/>
            <p:nvPr/>
          </p:nvSpPr>
          <p:spPr>
            <a:xfrm>
              <a:off x="22937996" y="13044500"/>
              <a:ext cx="542458" cy="369332"/>
            </a:xfrm>
            <a:prstGeom prst="rect">
              <a:avLst/>
            </a:prstGeom>
          </p:spPr>
          <p:txBody>
            <a:bodyPr wrap="none">
              <a:spAutoFit/>
            </a:bodyPr>
            <a:lstStyle/>
            <a:p>
              <a:fld id="{E0DD969A-9090-4BE9-9ACB-4F123ED13055}" type="slidenum">
                <a:rPr lang="en-US" altLang="en-US" sz="600" b="1">
                  <a:solidFill>
                    <a:srgbClr val="FFFFFF"/>
                  </a:solidFill>
                  <a:ea typeface="Effra" panose="020B0603020203020204" pitchFamily="34" charset="0"/>
                  <a:cs typeface="Effra" panose="020B0603020203020204" pitchFamily="34" charset="0"/>
                  <a:sym typeface="Effra" panose="020B0603020203020204" pitchFamily="34" charset="0"/>
                </a:rPr>
                <a:pPr/>
                <a:t>2</a:t>
              </a:fld>
              <a:endParaRPr lang="en-GB" sz="600" dirty="0"/>
            </a:p>
          </p:txBody>
        </p:sp>
      </p:grpSp>
      <p:sp>
        <p:nvSpPr>
          <p:cNvPr id="19" name="Text Box 6" descr="0.1…">
            <a:extLst>
              <a:ext uri="{FF2B5EF4-FFF2-40B4-BE49-F238E27FC236}">
                <a16:creationId xmlns:a16="http://schemas.microsoft.com/office/drawing/2014/main" id="{247BD93F-061E-C9C0-BE02-BC908835547C}"/>
              </a:ext>
            </a:extLst>
          </p:cNvPr>
          <p:cNvSpPr txBox="1">
            <a:spLocks/>
          </p:cNvSpPr>
          <p:nvPr/>
        </p:nvSpPr>
        <p:spPr bwMode="auto">
          <a:xfrm>
            <a:off x="5847232" y="364642"/>
            <a:ext cx="4860374" cy="928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algn="l"/>
            <a:r>
              <a:rPr lang="en-US" altLang="en-US" sz="1900" b="1" dirty="0">
                <a:solidFill>
                  <a:srgbClr val="EB612B"/>
                </a:solidFill>
                <a:latin typeface="Arial" panose="020B0604020202020204" pitchFamily="34" charset="0"/>
                <a:cs typeface="Arial" panose="020B0604020202020204" pitchFamily="34" charset="0"/>
                <a:sym typeface="Arial" panose="020B0604020202020204" pitchFamily="34" charset="0"/>
              </a:rPr>
              <a:t>Introducing Appello</a:t>
            </a:r>
            <a:br>
              <a:rPr lang="en-GB" altLang="en-US" sz="1900" dirty="0">
                <a:solidFill>
                  <a:srgbClr val="9D9E9E"/>
                </a:solidFill>
                <a:latin typeface="Arial" panose="020B0604020202020204" pitchFamily="34" charset="0"/>
                <a:cs typeface="Arial" panose="020B0604020202020204" pitchFamily="34" charset="0"/>
                <a:sym typeface="Arial" panose="020B0604020202020204" pitchFamily="34" charset="0"/>
              </a:rPr>
            </a:br>
            <a:r>
              <a:rPr lang="en-GB" altLang="en-US" sz="1900" dirty="0">
                <a:solidFill>
                  <a:srgbClr val="9D9E9E"/>
                </a:solidFill>
                <a:latin typeface="Arial" panose="020B0604020202020204" pitchFamily="34" charset="0"/>
                <a:cs typeface="Arial" panose="020B0604020202020204" pitchFamily="34" charset="0"/>
                <a:sym typeface="Arial" panose="020B0604020202020204" pitchFamily="34" charset="0"/>
              </a:rPr>
              <a:t>Leading the way with digital telecare and Technology Enabled Care services</a:t>
            </a:r>
          </a:p>
        </p:txBody>
      </p:sp>
      <p:sp>
        <p:nvSpPr>
          <p:cNvPr id="20" name="Line 7" descr="Line">
            <a:extLst>
              <a:ext uri="{FF2B5EF4-FFF2-40B4-BE49-F238E27FC236}">
                <a16:creationId xmlns:a16="http://schemas.microsoft.com/office/drawing/2014/main" id="{CE3AD5B8-8805-6577-F422-CEB7BFA9B957}"/>
              </a:ext>
            </a:extLst>
          </p:cNvPr>
          <p:cNvSpPr>
            <a:spLocks noChangeShapeType="1"/>
          </p:cNvSpPr>
          <p:nvPr/>
        </p:nvSpPr>
        <p:spPr bwMode="auto">
          <a:xfrm flipV="1">
            <a:off x="5715469" y="428852"/>
            <a:ext cx="0" cy="588963"/>
          </a:xfrm>
          <a:prstGeom prst="line">
            <a:avLst/>
          </a:prstGeom>
          <a:noFill/>
          <a:ln w="76200" cap="flat" cmpd="sng">
            <a:solidFill>
              <a:srgbClr val="FED2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2860" tIns="22860" rIns="22860" bIns="22860"/>
          <a:lstStyle/>
          <a:p>
            <a:endParaRPr lang="en-US" altLang="en-US" sz="600" dirty="0"/>
          </a:p>
        </p:txBody>
      </p:sp>
      <p:sp>
        <p:nvSpPr>
          <p:cNvPr id="21" name="Text Box 8" descr="Subtitle title here…">
            <a:extLst>
              <a:ext uri="{FF2B5EF4-FFF2-40B4-BE49-F238E27FC236}">
                <a16:creationId xmlns:a16="http://schemas.microsoft.com/office/drawing/2014/main" id="{ADCEB160-95C6-5B74-67BD-117F24C8D1A2}"/>
              </a:ext>
            </a:extLst>
          </p:cNvPr>
          <p:cNvSpPr txBox="1">
            <a:spLocks/>
          </p:cNvSpPr>
          <p:nvPr/>
        </p:nvSpPr>
        <p:spPr bwMode="auto">
          <a:xfrm>
            <a:off x="5667047" y="1568388"/>
            <a:ext cx="5721541" cy="5068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spAutoFit/>
          </a:bodyPr>
          <a:lstStyle/>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We have over 35 years experience in delivering telecare services to housing providers and local authorities.</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Developed the first end-to-end digital telecare solution in 2016, which has gone onto become the widest deployed system in the UK.</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Over 650 developments and over 40,000 residents benefitting from our digital telecare service, Smart Living Solutions (SLS).</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Over 4 millions digital calls have been placed across our digital systems.</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We also operate across multiple sites the UK’s largest telecare monitoring centre with over 400,000 connections.</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Our monitoring centre utilise our award winning, cloud hosted monitoring platform </a:t>
            </a:r>
            <a:r>
              <a:rPr lang="en-GB" sz="1600" dirty="0" err="1">
                <a:solidFill>
                  <a:schemeClr val="bg1">
                    <a:lumMod val="25000"/>
                  </a:schemeClr>
                </a:solidFill>
                <a:latin typeface="Arial" panose="020B0604020202020204" pitchFamily="34" charset="0"/>
                <a:cs typeface="Arial" panose="020B0604020202020204" pitchFamily="34" charset="0"/>
              </a:rPr>
              <a:t>CareNet</a:t>
            </a:r>
            <a:r>
              <a:rPr lang="en-GB" sz="1600" dirty="0">
                <a:solidFill>
                  <a:schemeClr val="bg1">
                    <a:lumMod val="25000"/>
                  </a:schemeClr>
                </a:solidFill>
                <a:latin typeface="Arial" panose="020B0604020202020204" pitchFamily="34" charset="0"/>
                <a:cs typeface="Arial" panose="020B0604020202020204" pitchFamily="34" charset="0"/>
              </a:rPr>
              <a:t> EVO.</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All Appello equipment is British Standard compliant</a:t>
            </a:r>
          </a:p>
          <a:p>
            <a:pPr marL="285750" indent="-285750" algn="l">
              <a:spcAft>
                <a:spcPts val="600"/>
              </a:spcAft>
              <a:buClr>
                <a:srgbClr val="F2653C"/>
              </a:buClr>
              <a:buFont typeface="Arial" panose="020B0604020202020204" pitchFamily="34" charset="0"/>
              <a:buChar char="•"/>
            </a:pPr>
            <a:endParaRPr lang="en-GB" sz="1600" dirty="0">
              <a:solidFill>
                <a:schemeClr val="bg1">
                  <a:lumMod val="25000"/>
                </a:schemeClr>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65D8C8C4-C44A-AD1C-D65F-356E57C31677}"/>
              </a:ext>
            </a:extLst>
          </p:cNvPr>
          <p:cNvGrpSpPr/>
          <p:nvPr/>
        </p:nvGrpSpPr>
        <p:grpSpPr>
          <a:xfrm>
            <a:off x="11388588" y="6453336"/>
            <a:ext cx="432048" cy="404664"/>
            <a:chOff x="22777176" y="12906671"/>
            <a:chExt cx="864096" cy="809328"/>
          </a:xfrm>
        </p:grpSpPr>
        <p:sp>
          <p:nvSpPr>
            <p:cNvPr id="23" name="Rectangle 22">
              <a:extLst>
                <a:ext uri="{FF2B5EF4-FFF2-40B4-BE49-F238E27FC236}">
                  <a16:creationId xmlns:a16="http://schemas.microsoft.com/office/drawing/2014/main" id="{79829F9F-F54E-0421-5D62-052D200B30B0}"/>
                </a:ext>
              </a:extLst>
            </p:cNvPr>
            <p:cNvSpPr/>
            <p:nvPr/>
          </p:nvSpPr>
          <p:spPr bwMode="auto">
            <a:xfrm>
              <a:off x="22777176" y="12906671"/>
              <a:ext cx="864096" cy="809328"/>
            </a:xfrm>
            <a:prstGeom prst="rect">
              <a:avLst/>
            </a:prstGeom>
            <a:solidFill>
              <a:srgbClr val="FED200"/>
            </a:solidFill>
            <a:ln w="25400" cap="flat" cmpd="sng" algn="ctr">
              <a:noFill/>
              <a:prstDash val="solid"/>
              <a:round/>
              <a:headEnd type="none" w="med" len="med"/>
              <a:tailEnd type="none" w="med" len="med"/>
            </a:ln>
            <a:effectLst/>
          </p:spPr>
          <p:txBody>
            <a:bodyPr vert="horz" wrap="square" lIns="25400" tIns="25400" rIns="25400" bIns="25400" numCol="1" rtlCol="0" anchor="ctr" anchorCtr="0" compatLnSpc="1">
              <a:prstTxWarp prst="textNoShape">
                <a:avLst/>
              </a:prstTxWarp>
              <a:noAutofit/>
            </a:bodyPr>
            <a:lstStyle/>
            <a:p>
              <a:endParaRPr lang="en-GB">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59EDD8DA-68C5-D4D6-CB12-A6BCA8795504}"/>
                </a:ext>
              </a:extLst>
            </p:cNvPr>
            <p:cNvSpPr/>
            <p:nvPr/>
          </p:nvSpPr>
          <p:spPr>
            <a:xfrm>
              <a:off x="22954030" y="13044499"/>
              <a:ext cx="510396" cy="492442"/>
            </a:xfrm>
            <a:prstGeom prst="rect">
              <a:avLst/>
            </a:prstGeom>
          </p:spPr>
          <p:txBody>
            <a:bodyPr wrap="none">
              <a:spAutoFit/>
            </a:bodyPr>
            <a:lstStyle/>
            <a:p>
              <a:fld id="{E0DD969A-9090-4BE9-9ACB-4F123ED13055}" type="slidenum">
                <a:rPr lang="en-US" altLang="en-US" sz="1000" b="1">
                  <a:solidFill>
                    <a:srgbClr val="FFFFFF"/>
                  </a:solidFill>
                  <a:latin typeface="+mj-lt"/>
                  <a:ea typeface="Effra" panose="020B0603020203020204" pitchFamily="34" charset="0"/>
                  <a:cs typeface="Arial" panose="020B0604020202020204" pitchFamily="34" charset="0"/>
                  <a:sym typeface="Effra" panose="020B0603020203020204" pitchFamily="34" charset="0"/>
                </a:rPr>
                <a:pPr/>
                <a:t>2</a:t>
              </a:fld>
              <a:endParaRPr lang="en-GB" sz="600" dirty="0">
                <a:latin typeface="+mj-lt"/>
                <a:cs typeface="Arial" panose="020B0604020202020204" pitchFamily="34" charset="0"/>
              </a:endParaRPr>
            </a:p>
          </p:txBody>
        </p:sp>
      </p:grpSp>
      <p:pic>
        <p:nvPicPr>
          <p:cNvPr id="25" name="Picture 5">
            <a:extLst>
              <a:ext uri="{FF2B5EF4-FFF2-40B4-BE49-F238E27FC236}">
                <a16:creationId xmlns:a16="http://schemas.microsoft.com/office/drawing/2014/main" id="{9F6DE34E-FEA3-5C6F-10EF-130C869309F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425" y="458661"/>
            <a:ext cx="1156494"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79029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t&amp;#39;s back to the future trying to get my BT broadband to work | Broadband |  The Guardian">
            <a:extLst>
              <a:ext uri="{FF2B5EF4-FFF2-40B4-BE49-F238E27FC236}">
                <a16:creationId xmlns:a16="http://schemas.microsoft.com/office/drawing/2014/main" id="{9B61278F-2270-0BF9-9731-21DABD1FEF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88" r="42512"/>
          <a:stretch/>
        </p:blipFill>
        <p:spPr bwMode="auto">
          <a:xfrm>
            <a:off x="1136835" y="0"/>
            <a:ext cx="4032448"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4F5D5B1-E7FE-2A66-3E94-0C1092EC5F98}"/>
              </a:ext>
            </a:extLst>
          </p:cNvPr>
          <p:cNvGrpSpPr/>
          <p:nvPr/>
        </p:nvGrpSpPr>
        <p:grpSpPr>
          <a:xfrm>
            <a:off x="-15552" y="0"/>
            <a:ext cx="11755779" cy="6858000"/>
            <a:chOff x="-31104" y="0"/>
            <a:chExt cx="23511558" cy="13716000"/>
          </a:xfrm>
        </p:grpSpPr>
        <p:sp>
          <p:nvSpPr>
            <p:cNvPr id="7" name="Rectangle: Single Corner Rounded 6">
              <a:extLst>
                <a:ext uri="{FF2B5EF4-FFF2-40B4-BE49-F238E27FC236}">
                  <a16:creationId xmlns:a16="http://schemas.microsoft.com/office/drawing/2014/main" id="{E7DC9309-3D84-3427-D64B-89711A07E8A9}"/>
                </a:ext>
              </a:extLst>
            </p:cNvPr>
            <p:cNvSpPr/>
            <p:nvPr/>
          </p:nvSpPr>
          <p:spPr bwMode="auto">
            <a:xfrm rot="10800000" flipH="1">
              <a:off x="-31104" y="0"/>
              <a:ext cx="3726160" cy="13716000"/>
            </a:xfrm>
            <a:prstGeom prst="round1Rect">
              <a:avLst>
                <a:gd name="adj" fmla="val 38040"/>
              </a:avLst>
            </a:prstGeom>
            <a:solidFill>
              <a:srgbClr val="EB612B"/>
            </a:solidFill>
            <a:ln w="25400" cap="flat" cmpd="sng" algn="ctr">
              <a:noFill/>
              <a:prstDash val="solid"/>
              <a:round/>
              <a:headEnd type="none" w="med" len="med"/>
              <a:tailEnd type="none" w="med" len="med"/>
            </a:ln>
            <a:effectLst/>
          </p:spPr>
          <p:txBody>
            <a:bodyPr vert="horz" wrap="square" lIns="25400" tIns="25400" rIns="25400" bIns="25400" numCol="1" rtlCol="0" anchor="ctr" anchorCtr="0" compatLnSpc="1">
              <a:prstTxWarp prst="textNoShape">
                <a:avLst/>
              </a:prstTxWarp>
              <a:noAutofit/>
            </a:bodyPr>
            <a:lstStyle/>
            <a:p>
              <a:endParaRPr lang="en-GB" dirty="0"/>
            </a:p>
          </p:txBody>
        </p:sp>
        <p:sp>
          <p:nvSpPr>
            <p:cNvPr id="8" name="Rectangle 7">
              <a:extLst>
                <a:ext uri="{FF2B5EF4-FFF2-40B4-BE49-F238E27FC236}">
                  <a16:creationId xmlns:a16="http://schemas.microsoft.com/office/drawing/2014/main" id="{57656123-F580-EE06-B383-F004CD3B2210}"/>
                </a:ext>
              </a:extLst>
            </p:cNvPr>
            <p:cNvSpPr/>
            <p:nvPr/>
          </p:nvSpPr>
          <p:spPr>
            <a:xfrm>
              <a:off x="22937996" y="13044500"/>
              <a:ext cx="542458" cy="369332"/>
            </a:xfrm>
            <a:prstGeom prst="rect">
              <a:avLst/>
            </a:prstGeom>
          </p:spPr>
          <p:txBody>
            <a:bodyPr wrap="none">
              <a:spAutoFit/>
            </a:bodyPr>
            <a:lstStyle/>
            <a:p>
              <a:fld id="{E0DD969A-9090-4BE9-9ACB-4F123ED13055}" type="slidenum">
                <a:rPr lang="en-US" altLang="en-US" sz="600" b="1">
                  <a:solidFill>
                    <a:srgbClr val="FFFFFF"/>
                  </a:solidFill>
                  <a:ea typeface="Effra" panose="020B0603020203020204" pitchFamily="34" charset="0"/>
                  <a:cs typeface="Effra" panose="020B0603020203020204" pitchFamily="34" charset="0"/>
                  <a:sym typeface="Effra" panose="020B0603020203020204" pitchFamily="34" charset="0"/>
                </a:rPr>
                <a:pPr/>
                <a:t>3</a:t>
              </a:fld>
              <a:endParaRPr lang="en-GB" sz="600" dirty="0"/>
            </a:p>
          </p:txBody>
        </p:sp>
      </p:grpSp>
      <p:sp>
        <p:nvSpPr>
          <p:cNvPr id="10" name="Text Box 6" descr="0.1…">
            <a:extLst>
              <a:ext uri="{FF2B5EF4-FFF2-40B4-BE49-F238E27FC236}">
                <a16:creationId xmlns:a16="http://schemas.microsoft.com/office/drawing/2014/main" id="{7EBEB264-034C-84AF-F7E8-A6C950CBEA86}"/>
              </a:ext>
            </a:extLst>
          </p:cNvPr>
          <p:cNvSpPr txBox="1">
            <a:spLocks/>
          </p:cNvSpPr>
          <p:nvPr/>
        </p:nvSpPr>
        <p:spPr bwMode="auto">
          <a:xfrm>
            <a:off x="5827567" y="502671"/>
            <a:ext cx="4860374" cy="636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algn="l"/>
            <a:r>
              <a:rPr lang="en-US" altLang="en-US" sz="1900" b="1" dirty="0">
                <a:solidFill>
                  <a:srgbClr val="EB612B"/>
                </a:solidFill>
                <a:latin typeface="Arial" panose="020B0604020202020204" pitchFamily="34" charset="0"/>
                <a:cs typeface="Arial" panose="020B0604020202020204" pitchFamily="34" charset="0"/>
                <a:sym typeface="Arial" panose="020B0604020202020204" pitchFamily="34" charset="0"/>
              </a:rPr>
              <a:t>What is happening?</a:t>
            </a:r>
            <a:br>
              <a:rPr lang="en-GB" altLang="en-US" sz="1900" dirty="0">
                <a:solidFill>
                  <a:srgbClr val="9D9E9E"/>
                </a:solidFill>
                <a:latin typeface="Arial" panose="020B0604020202020204" pitchFamily="34" charset="0"/>
                <a:cs typeface="Arial" panose="020B0604020202020204" pitchFamily="34" charset="0"/>
                <a:sym typeface="Arial" panose="020B0604020202020204" pitchFamily="34" charset="0"/>
              </a:rPr>
            </a:br>
            <a:r>
              <a:rPr lang="en-GB" altLang="en-US" sz="1900" dirty="0">
                <a:solidFill>
                  <a:srgbClr val="9D9E9E"/>
                </a:solidFill>
                <a:latin typeface="Arial" panose="020B0604020202020204" pitchFamily="34" charset="0"/>
                <a:cs typeface="Arial" panose="020B0604020202020204" pitchFamily="34" charset="0"/>
                <a:sym typeface="Arial" panose="020B0604020202020204" pitchFamily="34" charset="0"/>
              </a:rPr>
              <a:t>The digital switchover</a:t>
            </a:r>
          </a:p>
        </p:txBody>
      </p:sp>
      <p:sp>
        <p:nvSpPr>
          <p:cNvPr id="11" name="Line 7" descr="Line">
            <a:extLst>
              <a:ext uri="{FF2B5EF4-FFF2-40B4-BE49-F238E27FC236}">
                <a16:creationId xmlns:a16="http://schemas.microsoft.com/office/drawing/2014/main" id="{DDD62BD1-1C90-CA9D-0BFF-BC8E59A00019}"/>
              </a:ext>
            </a:extLst>
          </p:cNvPr>
          <p:cNvSpPr>
            <a:spLocks noChangeShapeType="1"/>
          </p:cNvSpPr>
          <p:nvPr/>
        </p:nvSpPr>
        <p:spPr bwMode="auto">
          <a:xfrm flipV="1">
            <a:off x="5695804" y="420688"/>
            <a:ext cx="0" cy="588963"/>
          </a:xfrm>
          <a:prstGeom prst="line">
            <a:avLst/>
          </a:prstGeom>
          <a:noFill/>
          <a:ln w="76200" cap="flat" cmpd="sng">
            <a:solidFill>
              <a:srgbClr val="FED2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2860" tIns="22860" rIns="22860" bIns="22860"/>
          <a:lstStyle/>
          <a:p>
            <a:endParaRPr lang="en-US" altLang="en-US" sz="600" dirty="0"/>
          </a:p>
        </p:txBody>
      </p:sp>
      <p:sp>
        <p:nvSpPr>
          <p:cNvPr id="12" name="Text Box 8" descr="Subtitle title here…">
            <a:extLst>
              <a:ext uri="{FF2B5EF4-FFF2-40B4-BE49-F238E27FC236}">
                <a16:creationId xmlns:a16="http://schemas.microsoft.com/office/drawing/2014/main" id="{67712A14-0B2C-ACCE-59F9-F69018EA8957}"/>
              </a:ext>
            </a:extLst>
          </p:cNvPr>
          <p:cNvSpPr txBox="1">
            <a:spLocks/>
          </p:cNvSpPr>
          <p:nvPr/>
        </p:nvSpPr>
        <p:spPr bwMode="auto">
          <a:xfrm>
            <a:off x="5647382" y="1560224"/>
            <a:ext cx="5721541" cy="3467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spAutoFit/>
          </a:bodyPr>
          <a:lstStyle/>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By 2025 the traditional telephone network – analogue or Public Switched Telephone Network (PSTN) will be switched off and upgraded to newer digital technology – Voice-Over Internet Protocol (VoIP).</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Internet connectivity will be enabled on every telephone line and calls will be sent using digital signals.</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The upgrade will simplify management of the telephone exchanges and make it easier for the telecoms companies to provide newer services in the future.</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Work is already well underway and already completed in some areas of the UK, therefore the time is now to begin your digital telecare transition.</a:t>
            </a:r>
          </a:p>
        </p:txBody>
      </p:sp>
      <p:grpSp>
        <p:nvGrpSpPr>
          <p:cNvPr id="20" name="Group 19">
            <a:extLst>
              <a:ext uri="{FF2B5EF4-FFF2-40B4-BE49-F238E27FC236}">
                <a16:creationId xmlns:a16="http://schemas.microsoft.com/office/drawing/2014/main" id="{92D78C64-ED2B-74FD-D8A9-318449192C73}"/>
              </a:ext>
            </a:extLst>
          </p:cNvPr>
          <p:cNvGrpSpPr/>
          <p:nvPr/>
        </p:nvGrpSpPr>
        <p:grpSpPr>
          <a:xfrm>
            <a:off x="11388588" y="6453336"/>
            <a:ext cx="432048" cy="404664"/>
            <a:chOff x="22777176" y="12906671"/>
            <a:chExt cx="864096" cy="809328"/>
          </a:xfrm>
        </p:grpSpPr>
        <p:sp>
          <p:nvSpPr>
            <p:cNvPr id="21" name="Rectangle 20">
              <a:extLst>
                <a:ext uri="{FF2B5EF4-FFF2-40B4-BE49-F238E27FC236}">
                  <a16:creationId xmlns:a16="http://schemas.microsoft.com/office/drawing/2014/main" id="{751B7D5B-3FE1-45D4-B2FA-475246963D6D}"/>
                </a:ext>
              </a:extLst>
            </p:cNvPr>
            <p:cNvSpPr/>
            <p:nvPr/>
          </p:nvSpPr>
          <p:spPr bwMode="auto">
            <a:xfrm>
              <a:off x="22777176" y="12906671"/>
              <a:ext cx="864096" cy="809328"/>
            </a:xfrm>
            <a:prstGeom prst="rect">
              <a:avLst/>
            </a:prstGeom>
            <a:solidFill>
              <a:srgbClr val="FED200"/>
            </a:solidFill>
            <a:ln w="25400" cap="flat" cmpd="sng" algn="ctr">
              <a:noFill/>
              <a:prstDash val="solid"/>
              <a:round/>
              <a:headEnd type="none" w="med" len="med"/>
              <a:tailEnd type="none" w="med" len="med"/>
            </a:ln>
            <a:effectLst/>
          </p:spPr>
          <p:txBody>
            <a:bodyPr vert="horz" wrap="square" lIns="25400" tIns="25400" rIns="25400" bIns="25400" numCol="1" rtlCol="0" anchor="ctr" anchorCtr="0" compatLnSpc="1">
              <a:prstTxWarp prst="textNoShape">
                <a:avLst/>
              </a:prstTxWarp>
              <a:noAutofit/>
            </a:bodyPr>
            <a:lstStyle/>
            <a:p>
              <a:endParaRPr lang="en-GB">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CDDD34FF-1119-3854-3E96-3C9CFC309CE6}"/>
                </a:ext>
              </a:extLst>
            </p:cNvPr>
            <p:cNvSpPr/>
            <p:nvPr/>
          </p:nvSpPr>
          <p:spPr>
            <a:xfrm>
              <a:off x="22954030" y="13044499"/>
              <a:ext cx="510396" cy="492442"/>
            </a:xfrm>
            <a:prstGeom prst="rect">
              <a:avLst/>
            </a:prstGeom>
          </p:spPr>
          <p:txBody>
            <a:bodyPr wrap="none">
              <a:spAutoFit/>
            </a:bodyPr>
            <a:lstStyle/>
            <a:p>
              <a:fld id="{E0DD969A-9090-4BE9-9ACB-4F123ED13055}" type="slidenum">
                <a:rPr lang="en-US" altLang="en-US" sz="1000" b="1">
                  <a:solidFill>
                    <a:srgbClr val="FFFFFF"/>
                  </a:solidFill>
                  <a:latin typeface="+mj-lt"/>
                  <a:ea typeface="Effra" panose="020B0603020203020204" pitchFamily="34" charset="0"/>
                  <a:cs typeface="Arial" panose="020B0604020202020204" pitchFamily="34" charset="0"/>
                  <a:sym typeface="Effra" panose="020B0603020203020204" pitchFamily="34" charset="0"/>
                </a:rPr>
                <a:pPr/>
                <a:t>3</a:t>
              </a:fld>
              <a:endParaRPr lang="en-GB" sz="600" dirty="0">
                <a:latin typeface="+mj-lt"/>
                <a:cs typeface="Arial" panose="020B0604020202020204" pitchFamily="34" charset="0"/>
              </a:endParaRPr>
            </a:p>
          </p:txBody>
        </p:sp>
      </p:grpSp>
      <p:pic>
        <p:nvPicPr>
          <p:cNvPr id="25" name="Picture 5">
            <a:extLst>
              <a:ext uri="{FF2B5EF4-FFF2-40B4-BE49-F238E27FC236}">
                <a16:creationId xmlns:a16="http://schemas.microsoft.com/office/drawing/2014/main" id="{7DE0E9F2-9B41-824A-636D-BCF154BAB60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5425" y="458661"/>
            <a:ext cx="1156494"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56592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D48AC08-44D0-46A8-A052-A04F62EA18A9}"/>
              </a:ext>
            </a:extLst>
          </p:cNvPr>
          <p:cNvGrpSpPr/>
          <p:nvPr/>
        </p:nvGrpSpPr>
        <p:grpSpPr>
          <a:xfrm>
            <a:off x="-15552" y="0"/>
            <a:ext cx="11755779" cy="6858000"/>
            <a:chOff x="-31104" y="0"/>
            <a:chExt cx="23511558" cy="13716000"/>
          </a:xfrm>
        </p:grpSpPr>
        <p:sp>
          <p:nvSpPr>
            <p:cNvPr id="5" name="Rectangle: Single Corner Rounded 4">
              <a:extLst>
                <a:ext uri="{FF2B5EF4-FFF2-40B4-BE49-F238E27FC236}">
                  <a16:creationId xmlns:a16="http://schemas.microsoft.com/office/drawing/2014/main" id="{10A7B512-9FB4-4790-A28F-87C3512C49A5}"/>
                </a:ext>
              </a:extLst>
            </p:cNvPr>
            <p:cNvSpPr/>
            <p:nvPr/>
          </p:nvSpPr>
          <p:spPr bwMode="auto">
            <a:xfrm rot="10800000" flipH="1">
              <a:off x="-31104" y="0"/>
              <a:ext cx="3726160" cy="13716000"/>
            </a:xfrm>
            <a:prstGeom prst="round1Rect">
              <a:avLst>
                <a:gd name="adj" fmla="val 38040"/>
              </a:avLst>
            </a:prstGeom>
            <a:solidFill>
              <a:srgbClr val="EB612B"/>
            </a:solidFill>
            <a:ln w="25400" cap="flat" cmpd="sng" algn="ctr">
              <a:noFill/>
              <a:prstDash val="solid"/>
              <a:round/>
              <a:headEnd type="none" w="med" len="med"/>
              <a:tailEnd type="none" w="med" len="med"/>
            </a:ln>
            <a:effectLst/>
          </p:spPr>
          <p:txBody>
            <a:bodyPr vert="horz" wrap="square" lIns="25400" tIns="25400" rIns="25400" bIns="25400" numCol="1" rtlCol="0" anchor="ctr" anchorCtr="0" compatLnSpc="1">
              <a:prstTxWarp prst="textNoShape">
                <a:avLst/>
              </a:prstTxWarp>
              <a:noAutofit/>
            </a:bodyPr>
            <a:lstStyle/>
            <a:p>
              <a:endParaRPr lang="en-GB" dirty="0"/>
            </a:p>
          </p:txBody>
        </p:sp>
        <p:sp>
          <p:nvSpPr>
            <p:cNvPr id="9" name="Rectangle 8">
              <a:extLst>
                <a:ext uri="{FF2B5EF4-FFF2-40B4-BE49-F238E27FC236}">
                  <a16:creationId xmlns:a16="http://schemas.microsoft.com/office/drawing/2014/main" id="{B2C3CEDD-606F-4C8D-92DA-79DFB4B04047}"/>
                </a:ext>
              </a:extLst>
            </p:cNvPr>
            <p:cNvSpPr/>
            <p:nvPr/>
          </p:nvSpPr>
          <p:spPr>
            <a:xfrm>
              <a:off x="22937996" y="13044500"/>
              <a:ext cx="542458" cy="369332"/>
            </a:xfrm>
            <a:prstGeom prst="rect">
              <a:avLst/>
            </a:prstGeom>
          </p:spPr>
          <p:txBody>
            <a:bodyPr wrap="none">
              <a:spAutoFit/>
            </a:bodyPr>
            <a:lstStyle/>
            <a:p>
              <a:fld id="{E0DD969A-9090-4BE9-9ACB-4F123ED13055}" type="slidenum">
                <a:rPr lang="en-US" altLang="en-US" sz="600" b="1">
                  <a:solidFill>
                    <a:srgbClr val="FFFFFF"/>
                  </a:solidFill>
                  <a:ea typeface="Effra" panose="020B0603020203020204" pitchFamily="34" charset="0"/>
                  <a:cs typeface="Effra" panose="020B0603020203020204" pitchFamily="34" charset="0"/>
                  <a:sym typeface="Effra" panose="020B0603020203020204" pitchFamily="34" charset="0"/>
                </a:rPr>
                <a:pPr/>
                <a:t>4</a:t>
              </a:fld>
              <a:endParaRPr lang="en-GB" sz="600" dirty="0"/>
            </a:p>
          </p:txBody>
        </p:sp>
      </p:grpSp>
      <p:sp>
        <p:nvSpPr>
          <p:cNvPr id="14" name="Text Box 6" descr="0.1…">
            <a:extLst>
              <a:ext uri="{FF2B5EF4-FFF2-40B4-BE49-F238E27FC236}">
                <a16:creationId xmlns:a16="http://schemas.microsoft.com/office/drawing/2014/main" id="{3093A9AA-BF32-48CD-9D29-8E506D429744}"/>
              </a:ext>
            </a:extLst>
          </p:cNvPr>
          <p:cNvSpPr txBox="1">
            <a:spLocks/>
          </p:cNvSpPr>
          <p:nvPr/>
        </p:nvSpPr>
        <p:spPr bwMode="auto">
          <a:xfrm>
            <a:off x="2531768" y="566882"/>
            <a:ext cx="5220416" cy="3436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algn="l"/>
            <a:r>
              <a:rPr lang="en-GB" altLang="en-US" sz="1900" b="1" dirty="0">
                <a:solidFill>
                  <a:srgbClr val="EB612B"/>
                </a:solidFill>
                <a:latin typeface="Arial" panose="020B0604020202020204" pitchFamily="34" charset="0"/>
                <a:cs typeface="Arial" panose="020B0604020202020204" pitchFamily="34" charset="0"/>
                <a:sym typeface="Arial" panose="020B0604020202020204" pitchFamily="34" charset="0"/>
              </a:rPr>
              <a:t>Don’t just trust us… Hear from the experts</a:t>
            </a:r>
          </a:p>
        </p:txBody>
      </p:sp>
      <p:sp>
        <p:nvSpPr>
          <p:cNvPr id="15" name="Line 7" descr="Line">
            <a:extLst>
              <a:ext uri="{FF2B5EF4-FFF2-40B4-BE49-F238E27FC236}">
                <a16:creationId xmlns:a16="http://schemas.microsoft.com/office/drawing/2014/main" id="{342E5FB5-B095-4D6F-B243-7C7C03BB46E5}"/>
              </a:ext>
            </a:extLst>
          </p:cNvPr>
          <p:cNvSpPr>
            <a:spLocks noChangeShapeType="1"/>
          </p:cNvSpPr>
          <p:nvPr/>
        </p:nvSpPr>
        <p:spPr bwMode="auto">
          <a:xfrm flipV="1">
            <a:off x="2400006" y="420688"/>
            <a:ext cx="0" cy="588963"/>
          </a:xfrm>
          <a:prstGeom prst="line">
            <a:avLst/>
          </a:prstGeom>
          <a:noFill/>
          <a:ln w="76200" cap="flat" cmpd="sng">
            <a:solidFill>
              <a:srgbClr val="FED2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2860" tIns="22860" rIns="22860" bIns="22860"/>
          <a:lstStyle/>
          <a:p>
            <a:endParaRPr lang="en-US" altLang="en-US" sz="600" dirty="0"/>
          </a:p>
        </p:txBody>
      </p:sp>
      <p:sp>
        <p:nvSpPr>
          <p:cNvPr id="16" name="Text Box 8" descr="Subtitle title here…">
            <a:extLst>
              <a:ext uri="{FF2B5EF4-FFF2-40B4-BE49-F238E27FC236}">
                <a16:creationId xmlns:a16="http://schemas.microsoft.com/office/drawing/2014/main" id="{BAE38FF5-1516-4D3B-8245-A91405D2EEA6}"/>
              </a:ext>
            </a:extLst>
          </p:cNvPr>
          <p:cNvSpPr txBox="1">
            <a:spLocks/>
          </p:cNvSpPr>
          <p:nvPr/>
        </p:nvSpPr>
        <p:spPr bwMode="auto">
          <a:xfrm>
            <a:off x="2351583" y="1400036"/>
            <a:ext cx="9037005" cy="50372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spAutoFit/>
          </a:bodyPr>
          <a:lstStyle/>
          <a:p>
            <a:pPr algn="l">
              <a:spcAft>
                <a:spcPts val="1200"/>
              </a:spcAft>
              <a:buClr>
                <a:srgbClr val="F2653C"/>
              </a:buClr>
            </a:pPr>
            <a:r>
              <a:rPr lang="en-GB" sz="1700" dirty="0">
                <a:solidFill>
                  <a:schemeClr val="bg1">
                    <a:lumMod val="25000"/>
                  </a:schemeClr>
                </a:solidFill>
                <a:latin typeface="Arial" panose="020B0604020202020204" pitchFamily="34" charset="0"/>
                <a:cs typeface="Arial" panose="020B0604020202020204" pitchFamily="34" charset="0"/>
              </a:rPr>
              <a:t>“We recommend that service providers take urgent action to review the impact on their alarm services of the transition to digital telecommunications infrastructure across the UK. By December 2025, the majority of UK businesses and residential premises will be accessing high speed connectivity for voice and data services in place of phone line technology.”</a:t>
            </a:r>
          </a:p>
          <a:p>
            <a:pPr lvl="3" algn="l">
              <a:spcAft>
                <a:spcPts val="1200"/>
              </a:spcAft>
              <a:buClr>
                <a:srgbClr val="F2653C"/>
              </a:buClr>
            </a:pPr>
            <a:r>
              <a:rPr lang="en-GB" sz="1600" i="1" dirty="0">
                <a:solidFill>
                  <a:schemeClr val="bg1">
                    <a:lumMod val="25000"/>
                  </a:schemeClr>
                </a:solidFill>
                <a:latin typeface="Arial" panose="020B0604020202020204" pitchFamily="34" charset="0"/>
                <a:cs typeface="Arial" panose="020B0604020202020204" pitchFamily="34" charset="0"/>
              </a:rPr>
              <a:t>- Technology Enabled Care Services Association (TSA) </a:t>
            </a:r>
          </a:p>
          <a:p>
            <a:pPr marL="285750" indent="-285750" algn="l">
              <a:spcAft>
                <a:spcPts val="1200"/>
              </a:spcAft>
              <a:buClr>
                <a:srgbClr val="F2653C"/>
              </a:buClr>
              <a:buFont typeface="Arial" panose="020B0604020202020204" pitchFamily="34" charset="0"/>
              <a:buChar char="•"/>
            </a:pPr>
            <a:endParaRPr lang="en-GB" sz="1700" dirty="0">
              <a:solidFill>
                <a:schemeClr val="bg1">
                  <a:lumMod val="25000"/>
                </a:schemeClr>
              </a:solidFill>
              <a:latin typeface="Arial" panose="020B0604020202020204" pitchFamily="34" charset="0"/>
              <a:cs typeface="Arial" panose="020B0604020202020204" pitchFamily="34" charset="0"/>
            </a:endParaRPr>
          </a:p>
          <a:p>
            <a:pPr algn="l">
              <a:spcAft>
                <a:spcPts val="1200"/>
              </a:spcAft>
              <a:buClr>
                <a:srgbClr val="F2653C"/>
              </a:buClr>
            </a:pPr>
            <a:r>
              <a:rPr lang="en-GB" sz="1700" dirty="0">
                <a:solidFill>
                  <a:schemeClr val="bg1">
                    <a:lumMod val="25000"/>
                  </a:schemeClr>
                </a:solidFill>
                <a:latin typeface="Arial" panose="020B0604020202020204" pitchFamily="34" charset="0"/>
                <a:cs typeface="Arial" panose="020B0604020202020204" pitchFamily="34" charset="0"/>
              </a:rPr>
              <a:t>“Copper wires and analogue signals have served our nation for over a century…it’s no longer as efficient as it could be. Replacement parts are hard to come by and, it fails more often than we’d like, meaning it doesn’t provide the world-class service that we need it to. This is why we'll be retiring the analogue phone network at the end of 2025.”</a:t>
            </a:r>
          </a:p>
          <a:p>
            <a:pPr algn="l">
              <a:spcAft>
                <a:spcPts val="1200"/>
              </a:spcAft>
              <a:buClr>
                <a:srgbClr val="F2653C"/>
              </a:buClr>
            </a:pPr>
            <a:r>
              <a:rPr lang="en-GB" sz="1700" i="1" dirty="0">
                <a:solidFill>
                  <a:schemeClr val="bg1">
                    <a:lumMod val="25000"/>
                  </a:schemeClr>
                </a:solidFill>
                <a:latin typeface="Arial" panose="020B0604020202020204" pitchFamily="34" charset="0"/>
                <a:cs typeface="Arial" panose="020B0604020202020204" pitchFamily="34" charset="0"/>
              </a:rPr>
              <a:t>- Openreach</a:t>
            </a:r>
          </a:p>
          <a:p>
            <a:pPr algn="l">
              <a:spcAft>
                <a:spcPts val="1200"/>
              </a:spcAft>
              <a:buClr>
                <a:srgbClr val="F2653C"/>
              </a:buClr>
            </a:pPr>
            <a:endParaRPr lang="en-GB" sz="1700" i="1" dirty="0">
              <a:solidFill>
                <a:schemeClr val="bg1">
                  <a:lumMod val="25000"/>
                </a:schemeClr>
              </a:solidFill>
              <a:latin typeface="Arial" panose="020B0604020202020204" pitchFamily="34" charset="0"/>
              <a:cs typeface="Arial" panose="020B0604020202020204" pitchFamily="34" charset="0"/>
            </a:endParaRPr>
          </a:p>
          <a:p>
            <a:pPr algn="l">
              <a:spcAft>
                <a:spcPts val="1200"/>
              </a:spcAft>
              <a:buClr>
                <a:srgbClr val="F2653C"/>
              </a:buClr>
            </a:pPr>
            <a:r>
              <a:rPr lang="en-GB" sz="1700" dirty="0">
                <a:solidFill>
                  <a:schemeClr val="bg1">
                    <a:lumMod val="25000"/>
                  </a:schemeClr>
                </a:solidFill>
                <a:latin typeface="Arial" panose="020B0604020202020204" pitchFamily="34" charset="0"/>
                <a:cs typeface="Arial" panose="020B0604020202020204" pitchFamily="34" charset="0"/>
              </a:rPr>
              <a:t>“Digital systems will create a basis for a next generation of telecare services that will provide a means for more personalised and early preventative interventions.”</a:t>
            </a:r>
          </a:p>
          <a:p>
            <a:pPr algn="l">
              <a:spcAft>
                <a:spcPts val="1200"/>
              </a:spcAft>
              <a:buClr>
                <a:srgbClr val="F2653C"/>
              </a:buClr>
            </a:pPr>
            <a:r>
              <a:rPr lang="en-GB" sz="1700" i="1" dirty="0">
                <a:solidFill>
                  <a:schemeClr val="bg1">
                    <a:lumMod val="25000"/>
                  </a:schemeClr>
                </a:solidFill>
                <a:latin typeface="Arial" panose="020B0604020202020204" pitchFamily="34" charset="0"/>
                <a:cs typeface="Arial" panose="020B0604020202020204" pitchFamily="34" charset="0"/>
              </a:rPr>
              <a:t>- GOV Whitepaper</a:t>
            </a:r>
          </a:p>
        </p:txBody>
      </p:sp>
      <p:grpSp>
        <p:nvGrpSpPr>
          <p:cNvPr id="13" name="Group 12">
            <a:extLst>
              <a:ext uri="{FF2B5EF4-FFF2-40B4-BE49-F238E27FC236}">
                <a16:creationId xmlns:a16="http://schemas.microsoft.com/office/drawing/2014/main" id="{040F0A4A-4D97-4108-BA36-16FF0E11CEC0}"/>
              </a:ext>
            </a:extLst>
          </p:cNvPr>
          <p:cNvGrpSpPr/>
          <p:nvPr/>
        </p:nvGrpSpPr>
        <p:grpSpPr>
          <a:xfrm>
            <a:off x="11388588" y="6453336"/>
            <a:ext cx="432048" cy="404664"/>
            <a:chOff x="22777176" y="12906671"/>
            <a:chExt cx="864096" cy="809328"/>
          </a:xfrm>
        </p:grpSpPr>
        <p:sp>
          <p:nvSpPr>
            <p:cNvPr id="17" name="Rectangle 16">
              <a:extLst>
                <a:ext uri="{FF2B5EF4-FFF2-40B4-BE49-F238E27FC236}">
                  <a16:creationId xmlns:a16="http://schemas.microsoft.com/office/drawing/2014/main" id="{CE83A825-B15E-496E-99DC-EBDD6D236EFA}"/>
                </a:ext>
              </a:extLst>
            </p:cNvPr>
            <p:cNvSpPr/>
            <p:nvPr/>
          </p:nvSpPr>
          <p:spPr bwMode="auto">
            <a:xfrm>
              <a:off x="22777176" y="12906671"/>
              <a:ext cx="864096" cy="809328"/>
            </a:xfrm>
            <a:prstGeom prst="rect">
              <a:avLst/>
            </a:prstGeom>
            <a:solidFill>
              <a:srgbClr val="FED200"/>
            </a:solidFill>
            <a:ln w="25400" cap="flat" cmpd="sng" algn="ctr">
              <a:noFill/>
              <a:prstDash val="solid"/>
              <a:round/>
              <a:headEnd type="none" w="med" len="med"/>
              <a:tailEnd type="none" w="med" len="med"/>
            </a:ln>
            <a:effectLst/>
          </p:spPr>
          <p:txBody>
            <a:bodyPr vert="horz" wrap="square" lIns="25400" tIns="25400" rIns="25400" bIns="25400" numCol="1" rtlCol="0" anchor="ctr" anchorCtr="0" compatLnSpc="1">
              <a:prstTxWarp prst="textNoShape">
                <a:avLst/>
              </a:prstTxWarp>
              <a:noAutofit/>
            </a:bodyPr>
            <a:lstStyle/>
            <a:p>
              <a:endParaRPr lang="en-GB">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1B817BD9-4A80-49B5-8C25-AF5AD6CF1751}"/>
                </a:ext>
              </a:extLst>
            </p:cNvPr>
            <p:cNvSpPr/>
            <p:nvPr/>
          </p:nvSpPr>
          <p:spPr>
            <a:xfrm>
              <a:off x="22954030" y="13044499"/>
              <a:ext cx="510396" cy="492442"/>
            </a:xfrm>
            <a:prstGeom prst="rect">
              <a:avLst/>
            </a:prstGeom>
          </p:spPr>
          <p:txBody>
            <a:bodyPr wrap="none">
              <a:spAutoFit/>
            </a:bodyPr>
            <a:lstStyle/>
            <a:p>
              <a:fld id="{E0DD969A-9090-4BE9-9ACB-4F123ED13055}" type="slidenum">
                <a:rPr lang="en-US" altLang="en-US" sz="1000" b="1">
                  <a:solidFill>
                    <a:srgbClr val="FFFFFF"/>
                  </a:solidFill>
                  <a:latin typeface="+mj-lt"/>
                  <a:ea typeface="Effra" panose="020B0603020203020204" pitchFamily="34" charset="0"/>
                  <a:cs typeface="Arial" panose="020B0604020202020204" pitchFamily="34" charset="0"/>
                  <a:sym typeface="Effra" panose="020B0603020203020204" pitchFamily="34" charset="0"/>
                </a:rPr>
                <a:pPr/>
                <a:t>4</a:t>
              </a:fld>
              <a:endParaRPr lang="en-GB" sz="600" dirty="0">
                <a:latin typeface="+mj-lt"/>
                <a:cs typeface="Arial" panose="020B0604020202020204" pitchFamily="34" charset="0"/>
              </a:endParaRPr>
            </a:p>
          </p:txBody>
        </p:sp>
      </p:grpSp>
      <p:pic>
        <p:nvPicPr>
          <p:cNvPr id="19" name="Picture 5">
            <a:extLst>
              <a:ext uri="{FF2B5EF4-FFF2-40B4-BE49-F238E27FC236}">
                <a16:creationId xmlns:a16="http://schemas.microsoft.com/office/drawing/2014/main" id="{285AC655-5017-4390-9377-FE5FC838CF1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425" y="458661"/>
            <a:ext cx="1156494"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57009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headphones&#10;&#10;Description automatically generated with medium confidence">
            <a:extLst>
              <a:ext uri="{FF2B5EF4-FFF2-40B4-BE49-F238E27FC236}">
                <a16:creationId xmlns:a16="http://schemas.microsoft.com/office/drawing/2014/main" id="{83DC4AA9-72E9-9C8D-880B-FB58C511C3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2500" y="0"/>
            <a:ext cx="3715589" cy="6858000"/>
          </a:xfrm>
          <a:prstGeom prst="rect">
            <a:avLst/>
          </a:prstGeom>
        </p:spPr>
      </p:pic>
      <p:grpSp>
        <p:nvGrpSpPr>
          <p:cNvPr id="3" name="Group 2">
            <a:extLst>
              <a:ext uri="{FF2B5EF4-FFF2-40B4-BE49-F238E27FC236}">
                <a16:creationId xmlns:a16="http://schemas.microsoft.com/office/drawing/2014/main" id="{9954E155-B4C1-98B3-D221-CA41E8EE4B18}"/>
              </a:ext>
            </a:extLst>
          </p:cNvPr>
          <p:cNvGrpSpPr/>
          <p:nvPr/>
        </p:nvGrpSpPr>
        <p:grpSpPr>
          <a:xfrm>
            <a:off x="-15552" y="0"/>
            <a:ext cx="11755779" cy="6858000"/>
            <a:chOff x="-31104" y="0"/>
            <a:chExt cx="23511558" cy="13716000"/>
          </a:xfrm>
        </p:grpSpPr>
        <p:sp>
          <p:nvSpPr>
            <p:cNvPr id="6" name="Rectangle: Single Corner Rounded 5">
              <a:extLst>
                <a:ext uri="{FF2B5EF4-FFF2-40B4-BE49-F238E27FC236}">
                  <a16:creationId xmlns:a16="http://schemas.microsoft.com/office/drawing/2014/main" id="{6589FDD2-B85F-B876-B607-74FC76EADE1F}"/>
                </a:ext>
              </a:extLst>
            </p:cNvPr>
            <p:cNvSpPr/>
            <p:nvPr/>
          </p:nvSpPr>
          <p:spPr bwMode="auto">
            <a:xfrm rot="10800000" flipH="1">
              <a:off x="-31104" y="0"/>
              <a:ext cx="3726160" cy="13716000"/>
            </a:xfrm>
            <a:prstGeom prst="round1Rect">
              <a:avLst>
                <a:gd name="adj" fmla="val 38040"/>
              </a:avLst>
            </a:prstGeom>
            <a:solidFill>
              <a:srgbClr val="EB612B"/>
            </a:solidFill>
            <a:ln w="25400" cap="flat" cmpd="sng" algn="ctr">
              <a:noFill/>
              <a:prstDash val="solid"/>
              <a:round/>
              <a:headEnd type="none" w="med" len="med"/>
              <a:tailEnd type="none" w="med" len="med"/>
            </a:ln>
            <a:effectLst/>
          </p:spPr>
          <p:txBody>
            <a:bodyPr vert="horz" wrap="square" lIns="25400" tIns="25400" rIns="25400" bIns="25400" numCol="1" rtlCol="0" anchor="ctr" anchorCtr="0" compatLnSpc="1">
              <a:prstTxWarp prst="textNoShape">
                <a:avLst/>
              </a:prstTxWarp>
              <a:noAutofit/>
            </a:bodyPr>
            <a:lstStyle/>
            <a:p>
              <a:endParaRPr lang="en-GB" dirty="0"/>
            </a:p>
          </p:txBody>
        </p:sp>
        <p:sp>
          <p:nvSpPr>
            <p:cNvPr id="7" name="Rectangle 6">
              <a:extLst>
                <a:ext uri="{FF2B5EF4-FFF2-40B4-BE49-F238E27FC236}">
                  <a16:creationId xmlns:a16="http://schemas.microsoft.com/office/drawing/2014/main" id="{D9777B79-135E-D441-889C-DC4C698D7C12}"/>
                </a:ext>
              </a:extLst>
            </p:cNvPr>
            <p:cNvSpPr/>
            <p:nvPr/>
          </p:nvSpPr>
          <p:spPr>
            <a:xfrm>
              <a:off x="22937996" y="13044500"/>
              <a:ext cx="542458" cy="369332"/>
            </a:xfrm>
            <a:prstGeom prst="rect">
              <a:avLst/>
            </a:prstGeom>
          </p:spPr>
          <p:txBody>
            <a:bodyPr wrap="none">
              <a:spAutoFit/>
            </a:bodyPr>
            <a:lstStyle/>
            <a:p>
              <a:fld id="{E0DD969A-9090-4BE9-9ACB-4F123ED13055}" type="slidenum">
                <a:rPr lang="en-US" altLang="en-US" sz="600" b="1">
                  <a:solidFill>
                    <a:srgbClr val="FFFFFF"/>
                  </a:solidFill>
                  <a:ea typeface="Effra" panose="020B0603020203020204" pitchFamily="34" charset="0"/>
                  <a:cs typeface="Effra" panose="020B0603020203020204" pitchFamily="34" charset="0"/>
                  <a:sym typeface="Effra" panose="020B0603020203020204" pitchFamily="34" charset="0"/>
                </a:rPr>
                <a:pPr/>
                <a:t>5</a:t>
              </a:fld>
              <a:endParaRPr lang="en-GB" sz="600" dirty="0"/>
            </a:p>
          </p:txBody>
        </p:sp>
      </p:grpSp>
      <p:sp>
        <p:nvSpPr>
          <p:cNvPr id="8" name="Text Box 6" descr="0.1…">
            <a:extLst>
              <a:ext uri="{FF2B5EF4-FFF2-40B4-BE49-F238E27FC236}">
                <a16:creationId xmlns:a16="http://schemas.microsoft.com/office/drawing/2014/main" id="{7CE887BF-17E6-F390-935F-9B149548E01A}"/>
              </a:ext>
            </a:extLst>
          </p:cNvPr>
          <p:cNvSpPr txBox="1">
            <a:spLocks/>
          </p:cNvSpPr>
          <p:nvPr/>
        </p:nvSpPr>
        <p:spPr bwMode="auto">
          <a:xfrm>
            <a:off x="5235164" y="435184"/>
            <a:ext cx="6497049" cy="636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algn="l"/>
            <a:r>
              <a:rPr lang="en-GB" altLang="en-US" sz="1900" b="1" dirty="0">
                <a:solidFill>
                  <a:srgbClr val="EB612B"/>
                </a:solidFill>
                <a:latin typeface="Arial" panose="020B0604020202020204" pitchFamily="34" charset="0"/>
                <a:cs typeface="Arial" panose="020B0604020202020204" pitchFamily="34" charset="0"/>
                <a:sym typeface="Arial" panose="020B0604020202020204" pitchFamily="34" charset="0"/>
              </a:rPr>
              <a:t>Are we on track for the transition to digital telecare?</a:t>
            </a:r>
            <a:br>
              <a:rPr lang="en-GB" altLang="en-US" sz="1900" dirty="0">
                <a:solidFill>
                  <a:srgbClr val="9D9E9E"/>
                </a:solidFill>
                <a:latin typeface="Arial" panose="020B0604020202020204" pitchFamily="34" charset="0"/>
                <a:cs typeface="Arial" panose="020B0604020202020204" pitchFamily="34" charset="0"/>
                <a:sym typeface="Arial" panose="020B0604020202020204" pitchFamily="34" charset="0"/>
              </a:rPr>
            </a:br>
            <a:r>
              <a:rPr lang="en-GB" altLang="en-US" sz="1900" dirty="0">
                <a:solidFill>
                  <a:srgbClr val="9D9E9E"/>
                </a:solidFill>
                <a:latin typeface="Arial" panose="020B0604020202020204" pitchFamily="34" charset="0"/>
                <a:cs typeface="Arial" panose="020B0604020202020204" pitchFamily="34" charset="0"/>
                <a:sym typeface="Arial" panose="020B0604020202020204" pitchFamily="34" charset="0"/>
              </a:rPr>
              <a:t>The digital switchover</a:t>
            </a:r>
          </a:p>
        </p:txBody>
      </p:sp>
      <p:sp>
        <p:nvSpPr>
          <p:cNvPr id="10" name="Line 7" descr="Line">
            <a:extLst>
              <a:ext uri="{FF2B5EF4-FFF2-40B4-BE49-F238E27FC236}">
                <a16:creationId xmlns:a16="http://schemas.microsoft.com/office/drawing/2014/main" id="{1C50D00A-AACE-8A65-CAAF-6010A568ADE7}"/>
              </a:ext>
            </a:extLst>
          </p:cNvPr>
          <p:cNvSpPr>
            <a:spLocks noChangeShapeType="1"/>
          </p:cNvSpPr>
          <p:nvPr/>
        </p:nvSpPr>
        <p:spPr bwMode="auto">
          <a:xfrm flipV="1">
            <a:off x="5103401" y="420688"/>
            <a:ext cx="0" cy="588963"/>
          </a:xfrm>
          <a:prstGeom prst="line">
            <a:avLst/>
          </a:prstGeom>
          <a:noFill/>
          <a:ln w="76200" cap="flat" cmpd="sng">
            <a:solidFill>
              <a:srgbClr val="FED2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2860" tIns="22860" rIns="22860" bIns="22860"/>
          <a:lstStyle/>
          <a:p>
            <a:endParaRPr lang="en-US" altLang="en-US" sz="600" dirty="0"/>
          </a:p>
        </p:txBody>
      </p:sp>
      <p:sp>
        <p:nvSpPr>
          <p:cNvPr id="11" name="Text Box 8" descr="Subtitle title here…">
            <a:extLst>
              <a:ext uri="{FF2B5EF4-FFF2-40B4-BE49-F238E27FC236}">
                <a16:creationId xmlns:a16="http://schemas.microsoft.com/office/drawing/2014/main" id="{EAB84832-4438-FFEE-E561-76DE2A135FAD}"/>
              </a:ext>
            </a:extLst>
          </p:cNvPr>
          <p:cNvSpPr txBox="1">
            <a:spLocks/>
          </p:cNvSpPr>
          <p:nvPr/>
        </p:nvSpPr>
        <p:spPr bwMode="auto">
          <a:xfrm>
            <a:off x="5054979" y="1560224"/>
            <a:ext cx="5721541" cy="40216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spAutoFit/>
          </a:bodyPr>
          <a:lstStyle/>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2025 switch-off – a hard deadline.</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First time call failure rates are a clear example of the necessity for action.</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An estimated 125 housing developments are upgraded to digital every month.</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At this rate, 6,250 developments will have been upgraded by 2025.</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With approximately 25,000 developments in the UK, only 25% of the requirement to ensure all customers have a safe, reliable alarm system will be fulfilled.</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There needs to be an approximate five-fold increase in the pace of upgrades to ensure a majority of customers have access to digital telecare.</a:t>
            </a:r>
          </a:p>
        </p:txBody>
      </p:sp>
      <p:grpSp>
        <p:nvGrpSpPr>
          <p:cNvPr id="12" name="Group 11">
            <a:extLst>
              <a:ext uri="{FF2B5EF4-FFF2-40B4-BE49-F238E27FC236}">
                <a16:creationId xmlns:a16="http://schemas.microsoft.com/office/drawing/2014/main" id="{37C42FF8-302A-E399-A459-B0444150A6F3}"/>
              </a:ext>
            </a:extLst>
          </p:cNvPr>
          <p:cNvGrpSpPr/>
          <p:nvPr/>
        </p:nvGrpSpPr>
        <p:grpSpPr>
          <a:xfrm>
            <a:off x="11388588" y="6453336"/>
            <a:ext cx="432048" cy="404664"/>
            <a:chOff x="22777176" y="12906671"/>
            <a:chExt cx="864096" cy="809328"/>
          </a:xfrm>
        </p:grpSpPr>
        <p:sp>
          <p:nvSpPr>
            <p:cNvPr id="20" name="Rectangle 19">
              <a:extLst>
                <a:ext uri="{FF2B5EF4-FFF2-40B4-BE49-F238E27FC236}">
                  <a16:creationId xmlns:a16="http://schemas.microsoft.com/office/drawing/2014/main" id="{682E35BA-4377-4D50-D15C-36F8A0DB4FB0}"/>
                </a:ext>
              </a:extLst>
            </p:cNvPr>
            <p:cNvSpPr/>
            <p:nvPr/>
          </p:nvSpPr>
          <p:spPr bwMode="auto">
            <a:xfrm>
              <a:off x="22777176" y="12906671"/>
              <a:ext cx="864096" cy="809328"/>
            </a:xfrm>
            <a:prstGeom prst="rect">
              <a:avLst/>
            </a:prstGeom>
            <a:solidFill>
              <a:srgbClr val="FED200"/>
            </a:solidFill>
            <a:ln w="25400" cap="flat" cmpd="sng" algn="ctr">
              <a:noFill/>
              <a:prstDash val="solid"/>
              <a:round/>
              <a:headEnd type="none" w="med" len="med"/>
              <a:tailEnd type="none" w="med" len="med"/>
            </a:ln>
            <a:effectLst/>
          </p:spPr>
          <p:txBody>
            <a:bodyPr vert="horz" wrap="square" lIns="25400" tIns="25400" rIns="25400" bIns="25400" numCol="1" rtlCol="0" anchor="ctr" anchorCtr="0" compatLnSpc="1">
              <a:prstTxWarp prst="textNoShape">
                <a:avLst/>
              </a:prstTxWarp>
              <a:noAutofit/>
            </a:bodyPr>
            <a:lstStyle/>
            <a:p>
              <a:endParaRPr lang="en-GB">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000E8C44-FC91-6819-9030-B58146E5D996}"/>
                </a:ext>
              </a:extLst>
            </p:cNvPr>
            <p:cNvSpPr/>
            <p:nvPr/>
          </p:nvSpPr>
          <p:spPr>
            <a:xfrm>
              <a:off x="22954030" y="13044499"/>
              <a:ext cx="510396" cy="492442"/>
            </a:xfrm>
            <a:prstGeom prst="rect">
              <a:avLst/>
            </a:prstGeom>
          </p:spPr>
          <p:txBody>
            <a:bodyPr wrap="none">
              <a:spAutoFit/>
            </a:bodyPr>
            <a:lstStyle/>
            <a:p>
              <a:fld id="{E0DD969A-9090-4BE9-9ACB-4F123ED13055}" type="slidenum">
                <a:rPr lang="en-US" altLang="en-US" sz="1000" b="1">
                  <a:solidFill>
                    <a:srgbClr val="FFFFFF"/>
                  </a:solidFill>
                  <a:latin typeface="+mj-lt"/>
                  <a:ea typeface="Effra" panose="020B0603020203020204" pitchFamily="34" charset="0"/>
                  <a:cs typeface="Arial" panose="020B0604020202020204" pitchFamily="34" charset="0"/>
                  <a:sym typeface="Effra" panose="020B0603020203020204" pitchFamily="34" charset="0"/>
                </a:rPr>
                <a:pPr/>
                <a:t>5</a:t>
              </a:fld>
              <a:endParaRPr lang="en-GB" sz="600" dirty="0">
                <a:latin typeface="+mj-lt"/>
                <a:cs typeface="Arial" panose="020B0604020202020204" pitchFamily="34" charset="0"/>
              </a:endParaRPr>
            </a:p>
          </p:txBody>
        </p:sp>
      </p:grpSp>
      <p:pic>
        <p:nvPicPr>
          <p:cNvPr id="23" name="Picture 5">
            <a:extLst>
              <a:ext uri="{FF2B5EF4-FFF2-40B4-BE49-F238E27FC236}">
                <a16:creationId xmlns:a16="http://schemas.microsoft.com/office/drawing/2014/main" id="{CF64F480-67F3-B405-AE76-E371CC5DE9A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5425" y="458661"/>
            <a:ext cx="1156494"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43153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6" descr="0.1…">
            <a:extLst>
              <a:ext uri="{FF2B5EF4-FFF2-40B4-BE49-F238E27FC236}">
                <a16:creationId xmlns:a16="http://schemas.microsoft.com/office/drawing/2014/main" id="{3093A9AA-BF32-48CD-9D29-8E506D429744}"/>
              </a:ext>
            </a:extLst>
          </p:cNvPr>
          <p:cNvSpPr txBox="1">
            <a:spLocks/>
          </p:cNvSpPr>
          <p:nvPr/>
        </p:nvSpPr>
        <p:spPr bwMode="auto">
          <a:xfrm>
            <a:off x="1487488" y="420688"/>
            <a:ext cx="2805052" cy="636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algn="l"/>
            <a:r>
              <a:rPr lang="en-GB" altLang="en-US" sz="1900" b="1" dirty="0">
                <a:solidFill>
                  <a:srgbClr val="EB612B"/>
                </a:solidFill>
                <a:latin typeface="Arial" panose="020B0604020202020204" pitchFamily="34" charset="0"/>
                <a:cs typeface="Arial" panose="020B0604020202020204" pitchFamily="34" charset="0"/>
                <a:sym typeface="Arial" panose="020B0604020202020204" pitchFamily="34" charset="0"/>
              </a:rPr>
              <a:t>Digital telecare, what are the challenges? </a:t>
            </a:r>
          </a:p>
        </p:txBody>
      </p:sp>
      <p:sp>
        <p:nvSpPr>
          <p:cNvPr id="15" name="Line 7" descr="Line">
            <a:extLst>
              <a:ext uri="{FF2B5EF4-FFF2-40B4-BE49-F238E27FC236}">
                <a16:creationId xmlns:a16="http://schemas.microsoft.com/office/drawing/2014/main" id="{342E5FB5-B095-4D6F-B243-7C7C03BB46E5}"/>
              </a:ext>
            </a:extLst>
          </p:cNvPr>
          <p:cNvSpPr>
            <a:spLocks noChangeShapeType="1"/>
          </p:cNvSpPr>
          <p:nvPr/>
        </p:nvSpPr>
        <p:spPr bwMode="auto">
          <a:xfrm flipV="1">
            <a:off x="1355725" y="420688"/>
            <a:ext cx="0" cy="588963"/>
          </a:xfrm>
          <a:prstGeom prst="line">
            <a:avLst/>
          </a:prstGeom>
          <a:noFill/>
          <a:ln w="76200" cap="flat" cmpd="sng">
            <a:solidFill>
              <a:srgbClr val="FED2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2860" tIns="22860" rIns="22860" bIns="22860"/>
          <a:lstStyle/>
          <a:p>
            <a:endParaRPr lang="en-US" altLang="en-US" sz="600" dirty="0"/>
          </a:p>
        </p:txBody>
      </p:sp>
      <p:sp>
        <p:nvSpPr>
          <p:cNvPr id="16" name="Text Box 8" descr="Subtitle title here…">
            <a:extLst>
              <a:ext uri="{FF2B5EF4-FFF2-40B4-BE49-F238E27FC236}">
                <a16:creationId xmlns:a16="http://schemas.microsoft.com/office/drawing/2014/main" id="{BAE38FF5-1516-4D3B-8245-A91405D2EEA6}"/>
              </a:ext>
            </a:extLst>
          </p:cNvPr>
          <p:cNvSpPr txBox="1">
            <a:spLocks/>
          </p:cNvSpPr>
          <p:nvPr/>
        </p:nvSpPr>
        <p:spPr bwMode="auto">
          <a:xfrm>
            <a:off x="1272247" y="1283201"/>
            <a:ext cx="9506940" cy="5437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spAutoFit/>
          </a:bodyPr>
          <a:lstStyle/>
          <a:p>
            <a:pPr algn="l">
              <a:spcAft>
                <a:spcPts val="1200"/>
              </a:spcAft>
              <a:buClr>
                <a:srgbClr val="F2653C"/>
              </a:buClr>
            </a:pPr>
            <a:r>
              <a:rPr lang="en-GB" sz="1600" b="0" i="0" dirty="0">
                <a:solidFill>
                  <a:srgbClr val="242424"/>
                </a:solidFill>
                <a:effectLst/>
                <a:latin typeface="+mn-lt"/>
              </a:rPr>
              <a:t>The success of this mass migration to digital telecare is dependent on housing providers initiating projects to upgrade their systems, and telecare suppliers being able to support with the right solutions. </a:t>
            </a:r>
          </a:p>
        </p:txBody>
      </p:sp>
      <p:grpSp>
        <p:nvGrpSpPr>
          <p:cNvPr id="13" name="Group 12">
            <a:extLst>
              <a:ext uri="{FF2B5EF4-FFF2-40B4-BE49-F238E27FC236}">
                <a16:creationId xmlns:a16="http://schemas.microsoft.com/office/drawing/2014/main" id="{040F0A4A-4D97-4108-BA36-16FF0E11CEC0}"/>
              </a:ext>
            </a:extLst>
          </p:cNvPr>
          <p:cNvGrpSpPr/>
          <p:nvPr/>
        </p:nvGrpSpPr>
        <p:grpSpPr>
          <a:xfrm>
            <a:off x="11388588" y="6453336"/>
            <a:ext cx="432048" cy="404664"/>
            <a:chOff x="22777176" y="12906671"/>
            <a:chExt cx="864096" cy="809328"/>
          </a:xfrm>
        </p:grpSpPr>
        <p:sp>
          <p:nvSpPr>
            <p:cNvPr id="17" name="Rectangle 16">
              <a:extLst>
                <a:ext uri="{FF2B5EF4-FFF2-40B4-BE49-F238E27FC236}">
                  <a16:creationId xmlns:a16="http://schemas.microsoft.com/office/drawing/2014/main" id="{CE83A825-B15E-496E-99DC-EBDD6D236EFA}"/>
                </a:ext>
              </a:extLst>
            </p:cNvPr>
            <p:cNvSpPr/>
            <p:nvPr/>
          </p:nvSpPr>
          <p:spPr bwMode="auto">
            <a:xfrm>
              <a:off x="22777176" y="12906671"/>
              <a:ext cx="864096" cy="809328"/>
            </a:xfrm>
            <a:prstGeom prst="rect">
              <a:avLst/>
            </a:prstGeom>
            <a:solidFill>
              <a:srgbClr val="FED200"/>
            </a:solidFill>
            <a:ln w="25400" cap="flat" cmpd="sng" algn="ctr">
              <a:noFill/>
              <a:prstDash val="solid"/>
              <a:round/>
              <a:headEnd type="none" w="med" len="med"/>
              <a:tailEnd type="none" w="med" len="med"/>
            </a:ln>
            <a:effectLst/>
          </p:spPr>
          <p:txBody>
            <a:bodyPr vert="horz" wrap="square" lIns="25400" tIns="25400" rIns="25400" bIns="25400" numCol="1" rtlCol="0" anchor="ctr" anchorCtr="0" compatLnSpc="1">
              <a:prstTxWarp prst="textNoShape">
                <a:avLst/>
              </a:prstTxWarp>
              <a:noAutofit/>
            </a:bodyPr>
            <a:lstStyle/>
            <a:p>
              <a:endParaRPr lang="en-GB">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1B817BD9-4A80-49B5-8C25-AF5AD6CF1751}"/>
                </a:ext>
              </a:extLst>
            </p:cNvPr>
            <p:cNvSpPr/>
            <p:nvPr/>
          </p:nvSpPr>
          <p:spPr>
            <a:xfrm>
              <a:off x="22954030" y="13044499"/>
              <a:ext cx="510396" cy="492442"/>
            </a:xfrm>
            <a:prstGeom prst="rect">
              <a:avLst/>
            </a:prstGeom>
          </p:spPr>
          <p:txBody>
            <a:bodyPr wrap="none">
              <a:spAutoFit/>
            </a:bodyPr>
            <a:lstStyle/>
            <a:p>
              <a:fld id="{E0DD969A-9090-4BE9-9ACB-4F123ED13055}" type="slidenum">
                <a:rPr lang="en-US" altLang="en-US" sz="1000" b="1">
                  <a:solidFill>
                    <a:srgbClr val="FFFFFF"/>
                  </a:solidFill>
                  <a:latin typeface="+mj-lt"/>
                  <a:ea typeface="Effra" panose="020B0603020203020204" pitchFamily="34" charset="0"/>
                  <a:cs typeface="Arial" panose="020B0604020202020204" pitchFamily="34" charset="0"/>
                  <a:sym typeface="Effra" panose="020B0603020203020204" pitchFamily="34" charset="0"/>
                </a:rPr>
                <a:pPr/>
                <a:t>6</a:t>
              </a:fld>
              <a:endParaRPr lang="en-GB" sz="600" dirty="0">
                <a:latin typeface="+mj-lt"/>
                <a:cs typeface="Arial" panose="020B0604020202020204" pitchFamily="34" charset="0"/>
              </a:endParaRPr>
            </a:p>
          </p:txBody>
        </p:sp>
      </p:grpSp>
      <p:graphicFrame>
        <p:nvGraphicFramePr>
          <p:cNvPr id="2" name="Table 2">
            <a:extLst>
              <a:ext uri="{FF2B5EF4-FFF2-40B4-BE49-F238E27FC236}">
                <a16:creationId xmlns:a16="http://schemas.microsoft.com/office/drawing/2014/main" id="{A49E5247-77E3-4B6F-9B5B-B449ED1F6940}"/>
              </a:ext>
            </a:extLst>
          </p:cNvPr>
          <p:cNvGraphicFramePr>
            <a:graphicFrameLocks noGrp="1"/>
          </p:cNvGraphicFramePr>
          <p:nvPr/>
        </p:nvGraphicFramePr>
        <p:xfrm>
          <a:off x="1271464" y="2025429"/>
          <a:ext cx="10549172" cy="2900680"/>
        </p:xfrm>
        <a:graphic>
          <a:graphicData uri="http://schemas.openxmlformats.org/drawingml/2006/table">
            <a:tbl>
              <a:tblPr firstRow="1" bandRow="1">
                <a:tableStyleId>{5C22544A-7EE6-4342-B048-85BDC9FD1C3A}</a:tableStyleId>
              </a:tblPr>
              <a:tblGrid>
                <a:gridCol w="2637293">
                  <a:extLst>
                    <a:ext uri="{9D8B030D-6E8A-4147-A177-3AD203B41FA5}">
                      <a16:colId xmlns:a16="http://schemas.microsoft.com/office/drawing/2014/main" val="755993853"/>
                    </a:ext>
                  </a:extLst>
                </a:gridCol>
                <a:gridCol w="2637293">
                  <a:extLst>
                    <a:ext uri="{9D8B030D-6E8A-4147-A177-3AD203B41FA5}">
                      <a16:colId xmlns:a16="http://schemas.microsoft.com/office/drawing/2014/main" val="2321653514"/>
                    </a:ext>
                  </a:extLst>
                </a:gridCol>
                <a:gridCol w="2637293">
                  <a:extLst>
                    <a:ext uri="{9D8B030D-6E8A-4147-A177-3AD203B41FA5}">
                      <a16:colId xmlns:a16="http://schemas.microsoft.com/office/drawing/2014/main" val="2548519763"/>
                    </a:ext>
                  </a:extLst>
                </a:gridCol>
                <a:gridCol w="2637293">
                  <a:extLst>
                    <a:ext uri="{9D8B030D-6E8A-4147-A177-3AD203B41FA5}">
                      <a16:colId xmlns:a16="http://schemas.microsoft.com/office/drawing/2014/main" val="2052446928"/>
                    </a:ext>
                  </a:extLst>
                </a:gridCol>
              </a:tblGrid>
              <a:tr h="370840">
                <a:tc>
                  <a:txBody>
                    <a:bodyPr/>
                    <a:lstStyle/>
                    <a:p>
                      <a:pPr algn="ctr"/>
                      <a:r>
                        <a:rPr lang="en-GB" sz="1600" dirty="0"/>
                        <a:t>Monitoring</a:t>
                      </a:r>
                    </a:p>
                  </a:txBody>
                  <a:tcPr>
                    <a:solidFill>
                      <a:srgbClr val="EB612B"/>
                    </a:solidFill>
                  </a:tcPr>
                </a:tc>
                <a:tc>
                  <a:txBody>
                    <a:bodyPr/>
                    <a:lstStyle/>
                    <a:p>
                      <a:pPr algn="ctr"/>
                      <a:r>
                        <a:rPr lang="en-GB" sz="1600" dirty="0"/>
                        <a:t>Equipment</a:t>
                      </a:r>
                    </a:p>
                  </a:txBody>
                  <a:tcPr>
                    <a:solidFill>
                      <a:srgbClr val="EB612B"/>
                    </a:solidFill>
                  </a:tcPr>
                </a:tc>
                <a:tc>
                  <a:txBody>
                    <a:bodyPr/>
                    <a:lstStyle/>
                    <a:p>
                      <a:pPr algn="ctr"/>
                      <a:r>
                        <a:rPr lang="en-GB" sz="1600" dirty="0"/>
                        <a:t>Supply v Demand</a:t>
                      </a:r>
                    </a:p>
                  </a:txBody>
                  <a:tcPr>
                    <a:solidFill>
                      <a:srgbClr val="EB612B"/>
                    </a:solidFill>
                  </a:tcPr>
                </a:tc>
                <a:tc>
                  <a:txBody>
                    <a:bodyPr/>
                    <a:lstStyle/>
                    <a:p>
                      <a:pPr algn="ctr"/>
                      <a:r>
                        <a:rPr lang="en-GB" sz="1600" dirty="0"/>
                        <a:t>Capacity</a:t>
                      </a:r>
                    </a:p>
                  </a:txBody>
                  <a:tcPr>
                    <a:solidFill>
                      <a:srgbClr val="EB612B"/>
                    </a:solidFill>
                  </a:tcPr>
                </a:tc>
                <a:extLst>
                  <a:ext uri="{0D108BD9-81ED-4DB2-BD59-A6C34878D82A}">
                    <a16:rowId xmlns:a16="http://schemas.microsoft.com/office/drawing/2014/main" val="501008061"/>
                  </a:ext>
                </a:extLst>
              </a:tr>
              <a:tr h="370840">
                <a:tc>
                  <a:txBody>
                    <a:bodyPr/>
                    <a:lstStyle/>
                    <a:p>
                      <a:pPr marL="285750" indent="-285750">
                        <a:spcAft>
                          <a:spcPts val="600"/>
                        </a:spcAft>
                        <a:buFont typeface="Arial" panose="020B0604020202020204" pitchFamily="34" charset="0"/>
                        <a:buChar char="•"/>
                      </a:pPr>
                      <a:r>
                        <a:rPr lang="en-GB" sz="1500" dirty="0"/>
                        <a:t>The digital capabilities of current monitoring service.</a:t>
                      </a:r>
                    </a:p>
                    <a:p>
                      <a:pPr marL="285750" indent="-285750">
                        <a:spcAft>
                          <a:spcPts val="600"/>
                        </a:spcAft>
                        <a:buFont typeface="Arial" panose="020B0604020202020204" pitchFamily="34" charset="0"/>
                        <a:buChar char="•"/>
                      </a:pPr>
                      <a:r>
                        <a:rPr lang="en-GB" sz="1500" dirty="0"/>
                        <a:t>The digital capabilities of platform providers.</a:t>
                      </a:r>
                    </a:p>
                    <a:p>
                      <a:pPr marL="285750" indent="-285750">
                        <a:spcAft>
                          <a:spcPts val="600"/>
                        </a:spcAft>
                        <a:buFont typeface="Arial" panose="020B0604020202020204" pitchFamily="34" charset="0"/>
                        <a:buChar char="•"/>
                      </a:pPr>
                      <a:r>
                        <a:rPr lang="en-GB" sz="1500" dirty="0"/>
                        <a:t>At present approx. 20 platforms are upgraded annually, and these projects take approx. 6 months.</a:t>
                      </a:r>
                    </a:p>
                  </a:txBody>
                  <a:tcPr>
                    <a:solidFill>
                      <a:srgbClr val="F5F5F5"/>
                    </a:solidFill>
                  </a:tcPr>
                </a:tc>
                <a:tc>
                  <a:txBody>
                    <a:bodyPr/>
                    <a:lstStyle/>
                    <a:p>
                      <a:pPr marL="285750" indent="-285750" algn="l" defTabSz="457200" rtl="0" eaLnBrk="1" latinLnBrk="0" hangingPunct="1">
                        <a:spcAft>
                          <a:spcPts val="600"/>
                        </a:spcAft>
                        <a:buFont typeface="Arial" panose="020B0604020202020204" pitchFamily="34" charset="0"/>
                        <a:buChar char="•"/>
                      </a:pPr>
                      <a:r>
                        <a:rPr lang="en-GB" sz="1500" kern="1200" dirty="0">
                          <a:solidFill>
                            <a:schemeClr val="dk1"/>
                          </a:solidFill>
                          <a:latin typeface="+mn-lt"/>
                          <a:ea typeface="+mn-ea"/>
                          <a:cs typeface="+mn-cs"/>
                        </a:rPr>
                        <a:t>The digital capabilities of manufactures.</a:t>
                      </a:r>
                    </a:p>
                    <a:p>
                      <a:pPr marL="285750" indent="-285750" algn="l" defTabSz="457200" rtl="0" eaLnBrk="1" latinLnBrk="0" hangingPunct="1">
                        <a:spcAft>
                          <a:spcPts val="600"/>
                        </a:spcAft>
                        <a:buFont typeface="Arial" panose="020B0604020202020204" pitchFamily="34" charset="0"/>
                        <a:buChar char="•"/>
                      </a:pPr>
                      <a:r>
                        <a:rPr lang="en-GB" sz="1500" kern="1200" dirty="0">
                          <a:solidFill>
                            <a:schemeClr val="dk1"/>
                          </a:solidFill>
                          <a:latin typeface="+mn-lt"/>
                          <a:ea typeface="+mn-ea"/>
                          <a:cs typeface="+mn-cs"/>
                        </a:rPr>
                        <a:t>Is an inability to have digital products monitored, slowing adoption?</a:t>
                      </a:r>
                    </a:p>
                    <a:p>
                      <a:pPr marL="285750" indent="-285750" algn="l" defTabSz="457200" rtl="0" eaLnBrk="1" latinLnBrk="0" hangingPunct="1">
                        <a:spcAft>
                          <a:spcPts val="600"/>
                        </a:spcAft>
                        <a:buFont typeface="Arial" panose="020B0604020202020204" pitchFamily="34" charset="0"/>
                        <a:buChar char="•"/>
                      </a:pPr>
                      <a:r>
                        <a:rPr lang="en-GB" sz="1500" kern="1200" dirty="0">
                          <a:solidFill>
                            <a:schemeClr val="dk1"/>
                          </a:solidFill>
                          <a:latin typeface="+mn-lt"/>
                          <a:ea typeface="+mn-ea"/>
                          <a:cs typeface="+mn-cs"/>
                        </a:rPr>
                        <a:t>Once monitoring is no longer a barrier, can we assume their will be adoption on mass?</a:t>
                      </a:r>
                    </a:p>
                  </a:txBody>
                  <a:tcPr>
                    <a:solidFill>
                      <a:srgbClr val="F5F5F5"/>
                    </a:solidFill>
                  </a:tcPr>
                </a:tc>
                <a:tc>
                  <a:txBody>
                    <a:bodyPr/>
                    <a:lstStyle/>
                    <a:p>
                      <a:pPr marL="285750" indent="-285750" algn="l" defTabSz="457200" rtl="0" eaLnBrk="1" latinLnBrk="0" hangingPunct="1">
                        <a:spcAft>
                          <a:spcPts val="1200"/>
                        </a:spcAft>
                        <a:buFont typeface="Arial" panose="020B0604020202020204" pitchFamily="34" charset="0"/>
                        <a:buChar char="•"/>
                      </a:pPr>
                      <a:r>
                        <a:rPr lang="en-GB" sz="1500" kern="1200" dirty="0">
                          <a:solidFill>
                            <a:schemeClr val="dk1"/>
                          </a:solidFill>
                          <a:latin typeface="+mn-lt"/>
                          <a:ea typeface="+mn-ea"/>
                          <a:cs typeface="+mn-cs"/>
                        </a:rPr>
                        <a:t>A delicate balance: supply will only increase if demand increases but a this increase in supply won’t happen overnight.</a:t>
                      </a:r>
                    </a:p>
                    <a:p>
                      <a:pPr marL="285750" indent="-285750" algn="l" defTabSz="457200" rtl="0" eaLnBrk="1" latinLnBrk="0" hangingPunct="1">
                        <a:spcAft>
                          <a:spcPts val="1200"/>
                        </a:spcAft>
                        <a:buFont typeface="Arial" panose="020B0604020202020204" pitchFamily="34" charset="0"/>
                        <a:buChar char="•"/>
                      </a:pPr>
                      <a:r>
                        <a:rPr lang="en-GB" sz="1500" kern="1200" dirty="0">
                          <a:solidFill>
                            <a:schemeClr val="dk1"/>
                          </a:solidFill>
                          <a:latin typeface="+mn-lt"/>
                          <a:ea typeface="+mn-ea"/>
                          <a:cs typeface="+mn-cs"/>
                        </a:rPr>
                        <a:t>There is a finite resource for installation works in the UK, which will take time to expand.</a:t>
                      </a:r>
                    </a:p>
                  </a:txBody>
                  <a:tcPr>
                    <a:solidFill>
                      <a:srgbClr val="F5F5F5"/>
                    </a:solidFill>
                  </a:tcPr>
                </a:tc>
                <a:tc>
                  <a:txBody>
                    <a:bodyPr/>
                    <a:lstStyle/>
                    <a:p>
                      <a:pPr marL="285750" indent="-285750">
                        <a:buFont typeface="Arial" panose="020B0604020202020204" pitchFamily="34" charset="0"/>
                        <a:buChar char="•"/>
                      </a:pPr>
                      <a:r>
                        <a:rPr lang="en-GB" sz="1500" dirty="0"/>
                        <a:t>We know we can expect a swell in demand for digital telecare as we approach 2025 but are telecare suppliers – and the supply chain they depend on - able to meet this? </a:t>
                      </a:r>
                    </a:p>
                  </a:txBody>
                  <a:tcPr>
                    <a:solidFill>
                      <a:srgbClr val="F5F5F5"/>
                    </a:solidFill>
                  </a:tcPr>
                </a:tc>
                <a:extLst>
                  <a:ext uri="{0D108BD9-81ED-4DB2-BD59-A6C34878D82A}">
                    <a16:rowId xmlns:a16="http://schemas.microsoft.com/office/drawing/2014/main" val="3400935217"/>
                  </a:ext>
                </a:extLst>
              </a:tr>
            </a:tbl>
          </a:graphicData>
        </a:graphic>
      </p:graphicFrame>
      <p:sp>
        <p:nvSpPr>
          <p:cNvPr id="21" name="TextBox 20">
            <a:extLst>
              <a:ext uri="{FF2B5EF4-FFF2-40B4-BE49-F238E27FC236}">
                <a16:creationId xmlns:a16="http://schemas.microsoft.com/office/drawing/2014/main" id="{977B5517-7E5B-465B-9221-77902791BEBA}"/>
              </a:ext>
            </a:extLst>
          </p:cNvPr>
          <p:cNvSpPr txBox="1"/>
          <p:nvPr/>
        </p:nvSpPr>
        <p:spPr>
          <a:xfrm>
            <a:off x="1277279" y="5250647"/>
            <a:ext cx="10549172" cy="1086808"/>
          </a:xfrm>
          <a:prstGeom prst="rect">
            <a:avLst/>
          </a:prstGeom>
          <a:solidFill>
            <a:srgbClr val="EB612B"/>
          </a:solidFill>
        </p:spPr>
        <p:txBody>
          <a:bodyPr wrap="square" lIns="180000" tIns="180000" rIns="180000" bIns="180000">
            <a:noAutofit/>
          </a:bodyPr>
          <a:lstStyle/>
          <a:p>
            <a:pPr marL="0" indent="0" algn="l">
              <a:spcAft>
                <a:spcPts val="1200"/>
              </a:spcAft>
              <a:buClr>
                <a:srgbClr val="F2653C"/>
              </a:buClr>
              <a:buFont typeface="Arial" panose="020B0604020202020204" pitchFamily="34" charset="0"/>
              <a:buNone/>
            </a:pPr>
            <a:r>
              <a:rPr lang="en-GB" sz="1600" dirty="0">
                <a:solidFill>
                  <a:srgbClr val="FFFFFF"/>
                </a:solidFill>
                <a:latin typeface="Arial" panose="020B0604020202020204" pitchFamily="34" charset="0"/>
                <a:cs typeface="Arial" panose="020B0604020202020204" pitchFamily="34" charset="0"/>
              </a:rPr>
              <a:t>The immediate risk is that c</a:t>
            </a:r>
            <a:r>
              <a:rPr lang="en-GB" sz="1600" b="1" dirty="0">
                <a:solidFill>
                  <a:srgbClr val="FFFFFF"/>
                </a:solidFill>
                <a:latin typeface="Arial" panose="020B0604020202020204" pitchFamily="34" charset="0"/>
                <a:cs typeface="Arial" panose="020B0604020202020204" pitchFamily="34" charset="0"/>
              </a:rPr>
              <a:t>18,000 developments </a:t>
            </a:r>
            <a:r>
              <a:rPr lang="en-GB" sz="1600" dirty="0">
                <a:solidFill>
                  <a:srgbClr val="FFFFFF"/>
                </a:solidFill>
                <a:latin typeface="Arial" panose="020B0604020202020204" pitchFamily="34" charset="0"/>
                <a:cs typeface="Arial" panose="020B0604020202020204" pitchFamily="34" charset="0"/>
              </a:rPr>
              <a:t>will have life safety equipment that may not be fit for purpose by 2025. This leaves c</a:t>
            </a:r>
            <a:r>
              <a:rPr lang="en-GB" sz="1600" b="1" dirty="0">
                <a:solidFill>
                  <a:srgbClr val="FFFFFF"/>
                </a:solidFill>
                <a:latin typeface="Arial" panose="020B0604020202020204" pitchFamily="34" charset="0"/>
                <a:cs typeface="Arial" panose="020B0604020202020204" pitchFamily="34" charset="0"/>
              </a:rPr>
              <a:t>750,000 people </a:t>
            </a:r>
            <a:r>
              <a:rPr lang="en-GB" sz="1600" dirty="0">
                <a:solidFill>
                  <a:srgbClr val="FFFFFF"/>
                </a:solidFill>
                <a:latin typeface="Arial" panose="020B0604020202020204" pitchFamily="34" charset="0"/>
                <a:cs typeface="Arial" panose="020B0604020202020204" pitchFamily="34" charset="0"/>
              </a:rPr>
              <a:t>reliant on an emergency alarm system that potentially </a:t>
            </a:r>
            <a:r>
              <a:rPr lang="en-GB" sz="1600" b="1" dirty="0">
                <a:solidFill>
                  <a:srgbClr val="FFFFFF"/>
                </a:solidFill>
                <a:latin typeface="Arial" panose="020B0604020202020204" pitchFamily="34" charset="0"/>
                <a:cs typeface="Arial" panose="020B0604020202020204" pitchFamily="34" charset="0"/>
              </a:rPr>
              <a:t>fails &gt;10% </a:t>
            </a:r>
            <a:r>
              <a:rPr lang="en-GB" sz="1600" dirty="0">
                <a:solidFill>
                  <a:srgbClr val="FFFFFF"/>
                </a:solidFill>
                <a:latin typeface="Arial" panose="020B0604020202020204" pitchFamily="34" charset="0"/>
                <a:cs typeface="Arial" panose="020B0604020202020204" pitchFamily="34" charset="0"/>
              </a:rPr>
              <a:t>of the time for first time calls.</a:t>
            </a:r>
          </a:p>
        </p:txBody>
      </p:sp>
      <p:pic>
        <p:nvPicPr>
          <p:cNvPr id="22" name="Picture 21">
            <a:extLst>
              <a:ext uri="{FF2B5EF4-FFF2-40B4-BE49-F238E27FC236}">
                <a16:creationId xmlns:a16="http://schemas.microsoft.com/office/drawing/2014/main" id="{92A98E91-3DB2-4A36-9D4B-514AECA47B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51" y="0"/>
            <a:ext cx="792480" cy="6858000"/>
          </a:xfrm>
          <a:prstGeom prst="rect">
            <a:avLst/>
          </a:prstGeom>
        </p:spPr>
      </p:pic>
      <p:sp>
        <p:nvSpPr>
          <p:cNvPr id="6" name="Isosceles Triangle 5">
            <a:extLst>
              <a:ext uri="{FF2B5EF4-FFF2-40B4-BE49-F238E27FC236}">
                <a16:creationId xmlns:a16="http://schemas.microsoft.com/office/drawing/2014/main" id="{AB905E61-A213-43C8-8B02-2441B250224A}"/>
              </a:ext>
            </a:extLst>
          </p:cNvPr>
          <p:cNvSpPr/>
          <p:nvPr/>
        </p:nvSpPr>
        <p:spPr bwMode="auto">
          <a:xfrm rot="10800000">
            <a:off x="6365606" y="4926109"/>
            <a:ext cx="360887" cy="311110"/>
          </a:xfrm>
          <a:prstGeom prst="triangle">
            <a:avLst/>
          </a:prstGeom>
          <a:solidFill>
            <a:srgbClr val="F5F5F5"/>
          </a:solidFill>
          <a:ln w="25400" cap="flat" cmpd="sng" algn="ctr">
            <a:noFill/>
            <a:prstDash val="solid"/>
            <a:round/>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5E5E5E"/>
              </a:solidFill>
              <a:effectLst/>
              <a:latin typeface="Helvetica Neue" charset="0"/>
              <a:ea typeface="Helvetica Neue" charset="0"/>
              <a:cs typeface="Helvetica Neue" charset="0"/>
              <a:sym typeface="Helvetica Neue" charset="0"/>
            </a:endParaRPr>
          </a:p>
        </p:txBody>
      </p:sp>
    </p:spTree>
    <p:extLst>
      <p:ext uri="{BB962C8B-B14F-4D97-AF65-F5344CB8AC3E}">
        <p14:creationId xmlns:p14="http://schemas.microsoft.com/office/powerpoint/2010/main" val="47010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ble, indoor, wooden&#10;&#10;Description automatically generated">
            <a:extLst>
              <a:ext uri="{FF2B5EF4-FFF2-40B4-BE49-F238E27FC236}">
                <a16:creationId xmlns:a16="http://schemas.microsoft.com/office/drawing/2014/main" id="{E8FE0A25-5B9D-6202-744A-E62EED1EBAD3}"/>
              </a:ext>
            </a:extLst>
          </p:cNvPr>
          <p:cNvPicPr>
            <a:picLocks noChangeAspect="1"/>
          </p:cNvPicPr>
          <p:nvPr/>
        </p:nvPicPr>
        <p:blipFill rotWithShape="1">
          <a:blip r:embed="rId2">
            <a:extLst>
              <a:ext uri="{28A0092B-C50C-407E-A947-70E740481C1C}">
                <a14:useLocalDpi xmlns:a14="http://schemas.microsoft.com/office/drawing/2010/main" val="0"/>
              </a:ext>
            </a:extLst>
          </a:blip>
          <a:srcRect l="4200" r="32642"/>
          <a:stretch/>
        </p:blipFill>
        <p:spPr>
          <a:xfrm>
            <a:off x="695400" y="0"/>
            <a:ext cx="6497047" cy="6858000"/>
          </a:xfrm>
          <a:prstGeom prst="rect">
            <a:avLst/>
          </a:prstGeom>
        </p:spPr>
      </p:pic>
      <p:grpSp>
        <p:nvGrpSpPr>
          <p:cNvPr id="4" name="Group 3">
            <a:extLst>
              <a:ext uri="{FF2B5EF4-FFF2-40B4-BE49-F238E27FC236}">
                <a16:creationId xmlns:a16="http://schemas.microsoft.com/office/drawing/2014/main" id="{AD48AC08-44D0-46A8-A052-A04F62EA18A9}"/>
              </a:ext>
            </a:extLst>
          </p:cNvPr>
          <p:cNvGrpSpPr/>
          <p:nvPr/>
        </p:nvGrpSpPr>
        <p:grpSpPr>
          <a:xfrm>
            <a:off x="-15552" y="0"/>
            <a:ext cx="11755779" cy="6858000"/>
            <a:chOff x="-31104" y="0"/>
            <a:chExt cx="23511558" cy="13716000"/>
          </a:xfrm>
        </p:grpSpPr>
        <p:sp>
          <p:nvSpPr>
            <p:cNvPr id="5" name="Rectangle: Single Corner Rounded 4">
              <a:extLst>
                <a:ext uri="{FF2B5EF4-FFF2-40B4-BE49-F238E27FC236}">
                  <a16:creationId xmlns:a16="http://schemas.microsoft.com/office/drawing/2014/main" id="{10A7B512-9FB4-4790-A28F-87C3512C49A5}"/>
                </a:ext>
              </a:extLst>
            </p:cNvPr>
            <p:cNvSpPr/>
            <p:nvPr/>
          </p:nvSpPr>
          <p:spPr bwMode="auto">
            <a:xfrm rot="10800000" flipH="1">
              <a:off x="-31104" y="0"/>
              <a:ext cx="3726160" cy="13716000"/>
            </a:xfrm>
            <a:prstGeom prst="round1Rect">
              <a:avLst>
                <a:gd name="adj" fmla="val 38040"/>
              </a:avLst>
            </a:prstGeom>
            <a:solidFill>
              <a:srgbClr val="EB612B"/>
            </a:solidFill>
            <a:ln w="25400" cap="flat" cmpd="sng" algn="ctr">
              <a:noFill/>
              <a:prstDash val="solid"/>
              <a:round/>
              <a:headEnd type="none" w="med" len="med"/>
              <a:tailEnd type="none" w="med" len="med"/>
            </a:ln>
            <a:effectLst/>
          </p:spPr>
          <p:txBody>
            <a:bodyPr vert="horz" wrap="square" lIns="25400" tIns="25400" rIns="25400" bIns="25400" numCol="1" rtlCol="0" anchor="ctr" anchorCtr="0" compatLnSpc="1">
              <a:prstTxWarp prst="textNoShape">
                <a:avLst/>
              </a:prstTxWarp>
              <a:noAutofit/>
            </a:bodyPr>
            <a:lstStyle/>
            <a:p>
              <a:endParaRPr lang="en-GB" dirty="0"/>
            </a:p>
          </p:txBody>
        </p:sp>
        <p:sp>
          <p:nvSpPr>
            <p:cNvPr id="9" name="Rectangle 8">
              <a:extLst>
                <a:ext uri="{FF2B5EF4-FFF2-40B4-BE49-F238E27FC236}">
                  <a16:creationId xmlns:a16="http://schemas.microsoft.com/office/drawing/2014/main" id="{B2C3CEDD-606F-4C8D-92DA-79DFB4B04047}"/>
                </a:ext>
              </a:extLst>
            </p:cNvPr>
            <p:cNvSpPr/>
            <p:nvPr/>
          </p:nvSpPr>
          <p:spPr>
            <a:xfrm>
              <a:off x="22937996" y="13044500"/>
              <a:ext cx="542458" cy="369332"/>
            </a:xfrm>
            <a:prstGeom prst="rect">
              <a:avLst/>
            </a:prstGeom>
          </p:spPr>
          <p:txBody>
            <a:bodyPr wrap="none">
              <a:spAutoFit/>
            </a:bodyPr>
            <a:lstStyle/>
            <a:p>
              <a:fld id="{E0DD969A-9090-4BE9-9ACB-4F123ED13055}" type="slidenum">
                <a:rPr lang="en-US" altLang="en-US" sz="600" b="1">
                  <a:solidFill>
                    <a:srgbClr val="FFFFFF"/>
                  </a:solidFill>
                  <a:ea typeface="Effra" panose="020B0603020203020204" pitchFamily="34" charset="0"/>
                  <a:cs typeface="Effra" panose="020B0603020203020204" pitchFamily="34" charset="0"/>
                  <a:sym typeface="Effra" panose="020B0603020203020204" pitchFamily="34" charset="0"/>
                </a:rPr>
                <a:pPr/>
                <a:t>7</a:t>
              </a:fld>
              <a:endParaRPr lang="en-GB" sz="600" dirty="0"/>
            </a:p>
          </p:txBody>
        </p:sp>
      </p:grpSp>
      <p:sp>
        <p:nvSpPr>
          <p:cNvPr id="14" name="Text Box 6" descr="0.1…">
            <a:extLst>
              <a:ext uri="{FF2B5EF4-FFF2-40B4-BE49-F238E27FC236}">
                <a16:creationId xmlns:a16="http://schemas.microsoft.com/office/drawing/2014/main" id="{3093A9AA-BF32-48CD-9D29-8E506D429744}"/>
              </a:ext>
            </a:extLst>
          </p:cNvPr>
          <p:cNvSpPr txBox="1">
            <a:spLocks/>
          </p:cNvSpPr>
          <p:nvPr/>
        </p:nvSpPr>
        <p:spPr bwMode="auto">
          <a:xfrm>
            <a:off x="7655676" y="435184"/>
            <a:ext cx="6497049" cy="636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algn="l"/>
            <a:r>
              <a:rPr lang="en-GB" altLang="en-US" sz="1900" b="1" dirty="0">
                <a:solidFill>
                  <a:srgbClr val="EB612B"/>
                </a:solidFill>
                <a:latin typeface="Arial" panose="020B0604020202020204" pitchFamily="34" charset="0"/>
                <a:cs typeface="Arial" panose="020B0604020202020204" pitchFamily="34" charset="0"/>
                <a:sym typeface="Arial" panose="020B0604020202020204" pitchFamily="34" charset="0"/>
              </a:rPr>
              <a:t>Appello Digital Alarm Solution</a:t>
            </a:r>
            <a:br>
              <a:rPr lang="en-GB" altLang="en-US" sz="1900" dirty="0">
                <a:solidFill>
                  <a:srgbClr val="9D9E9E"/>
                </a:solidFill>
                <a:latin typeface="Arial" panose="020B0604020202020204" pitchFamily="34" charset="0"/>
                <a:cs typeface="Arial" panose="020B0604020202020204" pitchFamily="34" charset="0"/>
                <a:sym typeface="Arial" panose="020B0604020202020204" pitchFamily="34" charset="0"/>
              </a:rPr>
            </a:br>
            <a:r>
              <a:rPr lang="en-GB" altLang="en-US" sz="1900" dirty="0">
                <a:solidFill>
                  <a:srgbClr val="9D9E9E"/>
                </a:solidFill>
                <a:latin typeface="Arial" panose="020B0604020202020204" pitchFamily="34" charset="0"/>
                <a:cs typeface="Arial" panose="020B0604020202020204" pitchFamily="34" charset="0"/>
                <a:sym typeface="Arial" panose="020B0604020202020204" pitchFamily="34" charset="0"/>
              </a:rPr>
              <a:t>The digital switchover</a:t>
            </a:r>
          </a:p>
        </p:txBody>
      </p:sp>
      <p:sp>
        <p:nvSpPr>
          <p:cNvPr id="15" name="Line 7" descr="Line">
            <a:extLst>
              <a:ext uri="{FF2B5EF4-FFF2-40B4-BE49-F238E27FC236}">
                <a16:creationId xmlns:a16="http://schemas.microsoft.com/office/drawing/2014/main" id="{342E5FB5-B095-4D6F-B243-7C7C03BB46E5}"/>
              </a:ext>
            </a:extLst>
          </p:cNvPr>
          <p:cNvSpPr>
            <a:spLocks noChangeShapeType="1"/>
          </p:cNvSpPr>
          <p:nvPr/>
        </p:nvSpPr>
        <p:spPr bwMode="auto">
          <a:xfrm flipV="1">
            <a:off x="7523913" y="420688"/>
            <a:ext cx="0" cy="588963"/>
          </a:xfrm>
          <a:prstGeom prst="line">
            <a:avLst/>
          </a:prstGeom>
          <a:noFill/>
          <a:ln w="76200" cap="flat" cmpd="sng">
            <a:solidFill>
              <a:srgbClr val="FED2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2860" tIns="22860" rIns="22860" bIns="22860"/>
          <a:lstStyle/>
          <a:p>
            <a:endParaRPr lang="en-US" altLang="en-US" sz="600" dirty="0"/>
          </a:p>
        </p:txBody>
      </p:sp>
      <p:sp>
        <p:nvSpPr>
          <p:cNvPr id="16" name="Text Box 8" descr="Subtitle title here…">
            <a:extLst>
              <a:ext uri="{FF2B5EF4-FFF2-40B4-BE49-F238E27FC236}">
                <a16:creationId xmlns:a16="http://schemas.microsoft.com/office/drawing/2014/main" id="{BAE38FF5-1516-4D3B-8245-A91405D2EEA6}"/>
              </a:ext>
            </a:extLst>
          </p:cNvPr>
          <p:cNvSpPr txBox="1">
            <a:spLocks/>
          </p:cNvSpPr>
          <p:nvPr/>
        </p:nvSpPr>
        <p:spPr bwMode="auto">
          <a:xfrm>
            <a:off x="7523913" y="1560224"/>
            <a:ext cx="4208299" cy="3683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spAutoFit/>
          </a:bodyPr>
          <a:lstStyle/>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No phone line needed </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Roaming SIM Connection</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Ethernet &amp; </a:t>
            </a:r>
            <a:r>
              <a:rPr lang="en-GB" sz="1600" dirty="0" err="1">
                <a:solidFill>
                  <a:schemeClr val="bg1">
                    <a:lumMod val="25000"/>
                  </a:schemeClr>
                </a:solidFill>
                <a:latin typeface="Arial" panose="020B0604020202020204" pitchFamily="34" charset="0"/>
                <a:cs typeface="Arial" panose="020B0604020202020204" pitchFamily="34" charset="0"/>
              </a:rPr>
              <a:t>WiFi</a:t>
            </a:r>
            <a:r>
              <a:rPr lang="en-GB" sz="1600" dirty="0">
                <a:solidFill>
                  <a:schemeClr val="bg1">
                    <a:lumMod val="25000"/>
                  </a:schemeClr>
                </a:solidFill>
                <a:latin typeface="Arial" panose="020B0604020202020204" pitchFamily="34" charset="0"/>
                <a:cs typeface="Arial" panose="020B0604020202020204" pitchFamily="34" charset="0"/>
              </a:rPr>
              <a:t> connection options</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Still functional in a power cut</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Simplest installation process - only one wire to plug in</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Waterproof pendant with range of up to 300m</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Can work in partnership to help Care Providers to ensure service users are upgraded</a:t>
            </a:r>
          </a:p>
        </p:txBody>
      </p:sp>
      <p:grpSp>
        <p:nvGrpSpPr>
          <p:cNvPr id="13" name="Group 12">
            <a:extLst>
              <a:ext uri="{FF2B5EF4-FFF2-40B4-BE49-F238E27FC236}">
                <a16:creationId xmlns:a16="http://schemas.microsoft.com/office/drawing/2014/main" id="{040F0A4A-4D97-4108-BA36-16FF0E11CEC0}"/>
              </a:ext>
            </a:extLst>
          </p:cNvPr>
          <p:cNvGrpSpPr/>
          <p:nvPr/>
        </p:nvGrpSpPr>
        <p:grpSpPr>
          <a:xfrm>
            <a:off x="11388588" y="6453336"/>
            <a:ext cx="432048" cy="404664"/>
            <a:chOff x="22777176" y="12906671"/>
            <a:chExt cx="864096" cy="809328"/>
          </a:xfrm>
        </p:grpSpPr>
        <p:sp>
          <p:nvSpPr>
            <p:cNvPr id="17" name="Rectangle 16">
              <a:extLst>
                <a:ext uri="{FF2B5EF4-FFF2-40B4-BE49-F238E27FC236}">
                  <a16:creationId xmlns:a16="http://schemas.microsoft.com/office/drawing/2014/main" id="{CE83A825-B15E-496E-99DC-EBDD6D236EFA}"/>
                </a:ext>
              </a:extLst>
            </p:cNvPr>
            <p:cNvSpPr/>
            <p:nvPr/>
          </p:nvSpPr>
          <p:spPr bwMode="auto">
            <a:xfrm>
              <a:off x="22777176" y="12906671"/>
              <a:ext cx="864096" cy="809328"/>
            </a:xfrm>
            <a:prstGeom prst="rect">
              <a:avLst/>
            </a:prstGeom>
            <a:solidFill>
              <a:srgbClr val="FED200"/>
            </a:solidFill>
            <a:ln w="25400" cap="flat" cmpd="sng" algn="ctr">
              <a:noFill/>
              <a:prstDash val="solid"/>
              <a:round/>
              <a:headEnd type="none" w="med" len="med"/>
              <a:tailEnd type="none" w="med" len="med"/>
            </a:ln>
            <a:effectLst/>
          </p:spPr>
          <p:txBody>
            <a:bodyPr vert="horz" wrap="square" lIns="25400" tIns="25400" rIns="25400" bIns="25400" numCol="1" rtlCol="0" anchor="ctr" anchorCtr="0" compatLnSpc="1">
              <a:prstTxWarp prst="textNoShape">
                <a:avLst/>
              </a:prstTxWarp>
              <a:noAutofit/>
            </a:bodyPr>
            <a:lstStyle/>
            <a:p>
              <a:endParaRPr lang="en-GB">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1B817BD9-4A80-49B5-8C25-AF5AD6CF1751}"/>
                </a:ext>
              </a:extLst>
            </p:cNvPr>
            <p:cNvSpPr/>
            <p:nvPr/>
          </p:nvSpPr>
          <p:spPr>
            <a:xfrm>
              <a:off x="22954030" y="13044499"/>
              <a:ext cx="510396" cy="492442"/>
            </a:xfrm>
            <a:prstGeom prst="rect">
              <a:avLst/>
            </a:prstGeom>
          </p:spPr>
          <p:txBody>
            <a:bodyPr wrap="none">
              <a:spAutoFit/>
            </a:bodyPr>
            <a:lstStyle/>
            <a:p>
              <a:fld id="{E0DD969A-9090-4BE9-9ACB-4F123ED13055}" type="slidenum">
                <a:rPr lang="en-US" altLang="en-US" sz="1000" b="1">
                  <a:solidFill>
                    <a:srgbClr val="FFFFFF"/>
                  </a:solidFill>
                  <a:latin typeface="+mj-lt"/>
                  <a:ea typeface="Effra" panose="020B0603020203020204" pitchFamily="34" charset="0"/>
                  <a:cs typeface="Arial" panose="020B0604020202020204" pitchFamily="34" charset="0"/>
                  <a:sym typeface="Effra" panose="020B0603020203020204" pitchFamily="34" charset="0"/>
                </a:rPr>
                <a:pPr/>
                <a:t>7</a:t>
              </a:fld>
              <a:endParaRPr lang="en-GB" sz="600" dirty="0">
                <a:latin typeface="+mj-lt"/>
                <a:cs typeface="Arial" panose="020B0604020202020204" pitchFamily="34" charset="0"/>
              </a:endParaRPr>
            </a:p>
          </p:txBody>
        </p:sp>
      </p:grpSp>
      <p:pic>
        <p:nvPicPr>
          <p:cNvPr id="19" name="Picture 5">
            <a:extLst>
              <a:ext uri="{FF2B5EF4-FFF2-40B4-BE49-F238E27FC236}">
                <a16:creationId xmlns:a16="http://schemas.microsoft.com/office/drawing/2014/main" id="{285AC655-5017-4390-9377-FE5FC838CF1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425" y="458661"/>
            <a:ext cx="1156494"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0219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person&#10;&#10;Description automatically generated">
            <a:extLst>
              <a:ext uri="{FF2B5EF4-FFF2-40B4-BE49-F238E27FC236}">
                <a16:creationId xmlns:a16="http://schemas.microsoft.com/office/drawing/2014/main" id="{1EA6E6AB-BC3D-BFBA-5529-2DDF32CE5504}"/>
              </a:ext>
            </a:extLst>
          </p:cNvPr>
          <p:cNvPicPr>
            <a:picLocks noChangeAspect="1"/>
          </p:cNvPicPr>
          <p:nvPr/>
        </p:nvPicPr>
        <p:blipFill rotWithShape="1">
          <a:blip r:embed="rId2">
            <a:extLst>
              <a:ext uri="{28A0092B-C50C-407E-A947-70E740481C1C}">
                <a14:useLocalDpi xmlns:a14="http://schemas.microsoft.com/office/drawing/2010/main" val="0"/>
              </a:ext>
            </a:extLst>
          </a:blip>
          <a:srcRect l="3899" r="39800"/>
          <a:stretch/>
        </p:blipFill>
        <p:spPr>
          <a:xfrm>
            <a:off x="952501" y="0"/>
            <a:ext cx="5791572" cy="6858000"/>
          </a:xfrm>
          <a:prstGeom prst="rect">
            <a:avLst/>
          </a:prstGeom>
        </p:spPr>
      </p:pic>
      <p:grpSp>
        <p:nvGrpSpPr>
          <p:cNvPr id="4" name="Group 3">
            <a:extLst>
              <a:ext uri="{FF2B5EF4-FFF2-40B4-BE49-F238E27FC236}">
                <a16:creationId xmlns:a16="http://schemas.microsoft.com/office/drawing/2014/main" id="{AD48AC08-44D0-46A8-A052-A04F62EA18A9}"/>
              </a:ext>
            </a:extLst>
          </p:cNvPr>
          <p:cNvGrpSpPr/>
          <p:nvPr/>
        </p:nvGrpSpPr>
        <p:grpSpPr>
          <a:xfrm>
            <a:off x="-15552" y="0"/>
            <a:ext cx="11755779" cy="6858000"/>
            <a:chOff x="-31104" y="0"/>
            <a:chExt cx="23511558" cy="13716000"/>
          </a:xfrm>
        </p:grpSpPr>
        <p:sp>
          <p:nvSpPr>
            <p:cNvPr id="5" name="Rectangle: Single Corner Rounded 4">
              <a:extLst>
                <a:ext uri="{FF2B5EF4-FFF2-40B4-BE49-F238E27FC236}">
                  <a16:creationId xmlns:a16="http://schemas.microsoft.com/office/drawing/2014/main" id="{10A7B512-9FB4-4790-A28F-87C3512C49A5}"/>
                </a:ext>
              </a:extLst>
            </p:cNvPr>
            <p:cNvSpPr/>
            <p:nvPr/>
          </p:nvSpPr>
          <p:spPr bwMode="auto">
            <a:xfrm rot="10800000" flipH="1">
              <a:off x="-31104" y="0"/>
              <a:ext cx="3726160" cy="13716000"/>
            </a:xfrm>
            <a:prstGeom prst="round1Rect">
              <a:avLst>
                <a:gd name="adj" fmla="val 38040"/>
              </a:avLst>
            </a:prstGeom>
            <a:solidFill>
              <a:srgbClr val="EB612B"/>
            </a:solidFill>
            <a:ln w="25400" cap="flat" cmpd="sng" algn="ctr">
              <a:noFill/>
              <a:prstDash val="solid"/>
              <a:round/>
              <a:headEnd type="none" w="med" len="med"/>
              <a:tailEnd type="none" w="med" len="med"/>
            </a:ln>
            <a:effectLst/>
          </p:spPr>
          <p:txBody>
            <a:bodyPr vert="horz" wrap="square" lIns="25400" tIns="25400" rIns="25400" bIns="25400" numCol="1" rtlCol="0" anchor="ctr" anchorCtr="0" compatLnSpc="1">
              <a:prstTxWarp prst="textNoShape">
                <a:avLst/>
              </a:prstTxWarp>
              <a:noAutofit/>
            </a:bodyPr>
            <a:lstStyle/>
            <a:p>
              <a:endParaRPr lang="en-GB" dirty="0"/>
            </a:p>
          </p:txBody>
        </p:sp>
        <p:sp>
          <p:nvSpPr>
            <p:cNvPr id="9" name="Rectangle 8">
              <a:extLst>
                <a:ext uri="{FF2B5EF4-FFF2-40B4-BE49-F238E27FC236}">
                  <a16:creationId xmlns:a16="http://schemas.microsoft.com/office/drawing/2014/main" id="{B2C3CEDD-606F-4C8D-92DA-79DFB4B04047}"/>
                </a:ext>
              </a:extLst>
            </p:cNvPr>
            <p:cNvSpPr/>
            <p:nvPr/>
          </p:nvSpPr>
          <p:spPr>
            <a:xfrm>
              <a:off x="22937996" y="13044500"/>
              <a:ext cx="542458" cy="369332"/>
            </a:xfrm>
            <a:prstGeom prst="rect">
              <a:avLst/>
            </a:prstGeom>
          </p:spPr>
          <p:txBody>
            <a:bodyPr wrap="none">
              <a:spAutoFit/>
            </a:bodyPr>
            <a:lstStyle/>
            <a:p>
              <a:fld id="{E0DD969A-9090-4BE9-9ACB-4F123ED13055}" type="slidenum">
                <a:rPr lang="en-US" altLang="en-US" sz="600" b="1">
                  <a:solidFill>
                    <a:srgbClr val="FFFFFF"/>
                  </a:solidFill>
                  <a:ea typeface="Effra" panose="020B0603020203020204" pitchFamily="34" charset="0"/>
                  <a:cs typeface="Effra" panose="020B0603020203020204" pitchFamily="34" charset="0"/>
                  <a:sym typeface="Effra" panose="020B0603020203020204" pitchFamily="34" charset="0"/>
                </a:rPr>
                <a:pPr/>
                <a:t>8</a:t>
              </a:fld>
              <a:endParaRPr lang="en-GB" sz="600" dirty="0"/>
            </a:p>
          </p:txBody>
        </p:sp>
      </p:grpSp>
      <p:sp>
        <p:nvSpPr>
          <p:cNvPr id="14" name="Text Box 6" descr="0.1…">
            <a:extLst>
              <a:ext uri="{FF2B5EF4-FFF2-40B4-BE49-F238E27FC236}">
                <a16:creationId xmlns:a16="http://schemas.microsoft.com/office/drawing/2014/main" id="{3093A9AA-BF32-48CD-9D29-8E506D429744}"/>
              </a:ext>
            </a:extLst>
          </p:cNvPr>
          <p:cNvSpPr txBox="1">
            <a:spLocks/>
          </p:cNvSpPr>
          <p:nvPr/>
        </p:nvSpPr>
        <p:spPr bwMode="auto">
          <a:xfrm>
            <a:off x="7240882" y="435184"/>
            <a:ext cx="6497049" cy="636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algn="l"/>
            <a:r>
              <a:rPr lang="en-GB" altLang="en-US" sz="1900" b="1" dirty="0">
                <a:solidFill>
                  <a:srgbClr val="EB612B"/>
                </a:solidFill>
                <a:latin typeface="Arial" panose="020B0604020202020204" pitchFamily="34" charset="0"/>
                <a:cs typeface="Arial" panose="020B0604020202020204" pitchFamily="34" charset="0"/>
                <a:sym typeface="Arial" panose="020B0604020202020204" pitchFamily="34" charset="0"/>
              </a:rPr>
              <a:t>Smart Living Solutions &amp; SmartConnect</a:t>
            </a:r>
            <a:br>
              <a:rPr lang="en-GB" altLang="en-US" sz="1900" dirty="0">
                <a:solidFill>
                  <a:srgbClr val="9D9E9E"/>
                </a:solidFill>
                <a:latin typeface="Arial" panose="020B0604020202020204" pitchFamily="34" charset="0"/>
                <a:cs typeface="Arial" panose="020B0604020202020204" pitchFamily="34" charset="0"/>
                <a:sym typeface="Arial" panose="020B0604020202020204" pitchFamily="34" charset="0"/>
              </a:rPr>
            </a:br>
            <a:r>
              <a:rPr lang="en-GB" altLang="en-US" sz="1900" dirty="0">
                <a:solidFill>
                  <a:srgbClr val="9D9E9E"/>
                </a:solidFill>
                <a:latin typeface="Arial" panose="020B0604020202020204" pitchFamily="34" charset="0"/>
                <a:cs typeface="Arial" panose="020B0604020202020204" pitchFamily="34" charset="0"/>
                <a:sym typeface="Arial" panose="020B0604020202020204" pitchFamily="34" charset="0"/>
              </a:rPr>
              <a:t>The digital switchover</a:t>
            </a:r>
          </a:p>
        </p:txBody>
      </p:sp>
      <p:sp>
        <p:nvSpPr>
          <p:cNvPr id="15" name="Line 7" descr="Line">
            <a:extLst>
              <a:ext uri="{FF2B5EF4-FFF2-40B4-BE49-F238E27FC236}">
                <a16:creationId xmlns:a16="http://schemas.microsoft.com/office/drawing/2014/main" id="{342E5FB5-B095-4D6F-B243-7C7C03BB46E5}"/>
              </a:ext>
            </a:extLst>
          </p:cNvPr>
          <p:cNvSpPr>
            <a:spLocks noChangeShapeType="1"/>
          </p:cNvSpPr>
          <p:nvPr/>
        </p:nvSpPr>
        <p:spPr bwMode="auto">
          <a:xfrm flipV="1">
            <a:off x="7109119" y="420688"/>
            <a:ext cx="0" cy="588963"/>
          </a:xfrm>
          <a:prstGeom prst="line">
            <a:avLst/>
          </a:prstGeom>
          <a:noFill/>
          <a:ln w="76200" cap="flat" cmpd="sng">
            <a:solidFill>
              <a:srgbClr val="FED2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2860" tIns="22860" rIns="22860" bIns="22860"/>
          <a:lstStyle/>
          <a:p>
            <a:endParaRPr lang="en-US" altLang="en-US" sz="600" dirty="0"/>
          </a:p>
        </p:txBody>
      </p:sp>
      <p:sp>
        <p:nvSpPr>
          <p:cNvPr id="16" name="Text Box 8" descr="Subtitle title here…">
            <a:extLst>
              <a:ext uri="{FF2B5EF4-FFF2-40B4-BE49-F238E27FC236}">
                <a16:creationId xmlns:a16="http://schemas.microsoft.com/office/drawing/2014/main" id="{BAE38FF5-1516-4D3B-8245-A91405D2EEA6}"/>
              </a:ext>
            </a:extLst>
          </p:cNvPr>
          <p:cNvSpPr txBox="1">
            <a:spLocks/>
          </p:cNvSpPr>
          <p:nvPr/>
        </p:nvSpPr>
        <p:spPr bwMode="auto">
          <a:xfrm>
            <a:off x="7104112" y="1560224"/>
            <a:ext cx="5721541" cy="269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spAutoFit/>
          </a:bodyPr>
          <a:lstStyle/>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Digital Network Ready</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3s Connection Speed</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Simultaneous Calling</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I'm OK Notification</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Cloud Management App</a:t>
            </a:r>
          </a:p>
          <a:p>
            <a:pPr marL="285750" indent="-285750" algn="l">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British Standards Compliant</a:t>
            </a:r>
          </a:p>
          <a:p>
            <a:pPr marL="285750" indent="-285750" algn="l">
              <a:spcAft>
                <a:spcPts val="1200"/>
              </a:spcAft>
              <a:buClr>
                <a:srgbClr val="F2653C"/>
              </a:buClr>
              <a:buFont typeface="Arial" panose="020B0604020202020204" pitchFamily="34" charset="0"/>
              <a:buChar char="•"/>
            </a:pPr>
            <a:endParaRPr lang="en-GB" sz="1600" dirty="0">
              <a:solidFill>
                <a:schemeClr val="bg1">
                  <a:lumMod val="25000"/>
                </a:schemeClr>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040F0A4A-4D97-4108-BA36-16FF0E11CEC0}"/>
              </a:ext>
            </a:extLst>
          </p:cNvPr>
          <p:cNvGrpSpPr/>
          <p:nvPr/>
        </p:nvGrpSpPr>
        <p:grpSpPr>
          <a:xfrm>
            <a:off x="11388588" y="6453336"/>
            <a:ext cx="432048" cy="404664"/>
            <a:chOff x="22777176" y="12906671"/>
            <a:chExt cx="864096" cy="809328"/>
          </a:xfrm>
        </p:grpSpPr>
        <p:sp>
          <p:nvSpPr>
            <p:cNvPr id="17" name="Rectangle 16">
              <a:extLst>
                <a:ext uri="{FF2B5EF4-FFF2-40B4-BE49-F238E27FC236}">
                  <a16:creationId xmlns:a16="http://schemas.microsoft.com/office/drawing/2014/main" id="{CE83A825-B15E-496E-99DC-EBDD6D236EFA}"/>
                </a:ext>
              </a:extLst>
            </p:cNvPr>
            <p:cNvSpPr/>
            <p:nvPr/>
          </p:nvSpPr>
          <p:spPr bwMode="auto">
            <a:xfrm>
              <a:off x="22777176" y="12906671"/>
              <a:ext cx="864096" cy="809328"/>
            </a:xfrm>
            <a:prstGeom prst="rect">
              <a:avLst/>
            </a:prstGeom>
            <a:solidFill>
              <a:srgbClr val="FED200"/>
            </a:solidFill>
            <a:ln w="25400" cap="flat" cmpd="sng" algn="ctr">
              <a:noFill/>
              <a:prstDash val="solid"/>
              <a:round/>
              <a:headEnd type="none" w="med" len="med"/>
              <a:tailEnd type="none" w="med" len="med"/>
            </a:ln>
            <a:effectLst/>
          </p:spPr>
          <p:txBody>
            <a:bodyPr vert="horz" wrap="square" lIns="25400" tIns="25400" rIns="25400" bIns="25400" numCol="1" rtlCol="0" anchor="ctr" anchorCtr="0" compatLnSpc="1">
              <a:prstTxWarp prst="textNoShape">
                <a:avLst/>
              </a:prstTxWarp>
              <a:noAutofit/>
            </a:bodyPr>
            <a:lstStyle/>
            <a:p>
              <a:endParaRPr lang="en-GB">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1B817BD9-4A80-49B5-8C25-AF5AD6CF1751}"/>
                </a:ext>
              </a:extLst>
            </p:cNvPr>
            <p:cNvSpPr/>
            <p:nvPr/>
          </p:nvSpPr>
          <p:spPr>
            <a:xfrm>
              <a:off x="22954030" y="13044499"/>
              <a:ext cx="510396" cy="492442"/>
            </a:xfrm>
            <a:prstGeom prst="rect">
              <a:avLst/>
            </a:prstGeom>
          </p:spPr>
          <p:txBody>
            <a:bodyPr wrap="none">
              <a:spAutoFit/>
            </a:bodyPr>
            <a:lstStyle/>
            <a:p>
              <a:fld id="{E0DD969A-9090-4BE9-9ACB-4F123ED13055}" type="slidenum">
                <a:rPr lang="en-US" altLang="en-US" sz="1000" b="1">
                  <a:solidFill>
                    <a:srgbClr val="FFFFFF"/>
                  </a:solidFill>
                  <a:latin typeface="+mj-lt"/>
                  <a:ea typeface="Effra" panose="020B0603020203020204" pitchFamily="34" charset="0"/>
                  <a:cs typeface="Arial" panose="020B0604020202020204" pitchFamily="34" charset="0"/>
                  <a:sym typeface="Effra" panose="020B0603020203020204" pitchFamily="34" charset="0"/>
                </a:rPr>
                <a:pPr/>
                <a:t>8</a:t>
              </a:fld>
              <a:endParaRPr lang="en-GB" sz="600" dirty="0">
                <a:latin typeface="+mj-lt"/>
                <a:cs typeface="Arial" panose="020B0604020202020204" pitchFamily="34" charset="0"/>
              </a:endParaRPr>
            </a:p>
          </p:txBody>
        </p:sp>
      </p:grpSp>
      <p:pic>
        <p:nvPicPr>
          <p:cNvPr id="19" name="Picture 5">
            <a:extLst>
              <a:ext uri="{FF2B5EF4-FFF2-40B4-BE49-F238E27FC236}">
                <a16:creationId xmlns:a16="http://schemas.microsoft.com/office/drawing/2014/main" id="{285AC655-5017-4390-9377-FE5FC838CF1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425" y="458661"/>
            <a:ext cx="1156494"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20" descr="Whiteboard&#10;&#10;Description automatically generated with medium confidence">
            <a:extLst>
              <a:ext uri="{FF2B5EF4-FFF2-40B4-BE49-F238E27FC236}">
                <a16:creationId xmlns:a16="http://schemas.microsoft.com/office/drawing/2014/main" id="{E61CD449-2902-2926-8480-6B57217A0468}"/>
              </a:ext>
            </a:extLst>
          </p:cNvPr>
          <p:cNvPicPr>
            <a:picLocks noChangeAspect="1"/>
          </p:cNvPicPr>
          <p:nvPr/>
        </p:nvPicPr>
        <p:blipFill rotWithShape="1">
          <a:blip r:embed="rId4">
            <a:extLst>
              <a:ext uri="{28A0092B-C50C-407E-A947-70E740481C1C}">
                <a14:useLocalDpi xmlns:a14="http://schemas.microsoft.com/office/drawing/2010/main" val="0"/>
              </a:ext>
            </a:extLst>
          </a:blip>
          <a:srcRect l="32652" t="4468" r="10246" b="13021"/>
          <a:stretch/>
        </p:blipFill>
        <p:spPr>
          <a:xfrm>
            <a:off x="5600891" y="4005064"/>
            <a:ext cx="2804485" cy="2701852"/>
          </a:xfrm>
          <a:prstGeom prst="rect">
            <a:avLst/>
          </a:prstGeom>
          <a:ln w="57150">
            <a:solidFill>
              <a:srgbClr val="FFFFFF"/>
            </a:solidFill>
          </a:ln>
        </p:spPr>
      </p:pic>
    </p:spTree>
    <p:extLst>
      <p:ext uri="{BB962C8B-B14F-4D97-AF65-F5344CB8AC3E}">
        <p14:creationId xmlns:p14="http://schemas.microsoft.com/office/powerpoint/2010/main" val="3517235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D48AC08-44D0-46A8-A052-A04F62EA18A9}"/>
              </a:ext>
            </a:extLst>
          </p:cNvPr>
          <p:cNvGrpSpPr/>
          <p:nvPr/>
        </p:nvGrpSpPr>
        <p:grpSpPr>
          <a:xfrm>
            <a:off x="-15552" y="0"/>
            <a:ext cx="1863080" cy="6858000"/>
            <a:chOff x="-31104" y="0"/>
            <a:chExt cx="3726160" cy="13716000"/>
          </a:xfrm>
        </p:grpSpPr>
        <p:sp>
          <p:nvSpPr>
            <p:cNvPr id="5" name="Rectangle: Single Corner Rounded 4">
              <a:extLst>
                <a:ext uri="{FF2B5EF4-FFF2-40B4-BE49-F238E27FC236}">
                  <a16:creationId xmlns:a16="http://schemas.microsoft.com/office/drawing/2014/main" id="{10A7B512-9FB4-4790-A28F-87C3512C49A5}"/>
                </a:ext>
              </a:extLst>
            </p:cNvPr>
            <p:cNvSpPr/>
            <p:nvPr/>
          </p:nvSpPr>
          <p:spPr bwMode="auto">
            <a:xfrm rot="10800000" flipH="1">
              <a:off x="-31104" y="0"/>
              <a:ext cx="3726160" cy="13716000"/>
            </a:xfrm>
            <a:prstGeom prst="round1Rect">
              <a:avLst>
                <a:gd name="adj" fmla="val 38040"/>
              </a:avLst>
            </a:prstGeom>
            <a:solidFill>
              <a:srgbClr val="EB612B"/>
            </a:solidFill>
            <a:ln w="25400" cap="flat" cmpd="sng" algn="ctr">
              <a:noFill/>
              <a:prstDash val="solid"/>
              <a:round/>
              <a:headEnd type="none" w="med" len="med"/>
              <a:tailEnd type="none" w="med" len="med"/>
            </a:ln>
            <a:effectLst/>
          </p:spPr>
          <p:txBody>
            <a:bodyPr vert="horz" wrap="square" lIns="25400" tIns="25400" rIns="25400" bIns="25400" numCol="1" rtlCol="0" anchor="ctr" anchorCtr="0" compatLnSpc="1">
              <a:prstTxWarp prst="textNoShape">
                <a:avLst/>
              </a:prstTxWarp>
              <a:noAutofit/>
            </a:bodyPr>
            <a:lstStyle/>
            <a:p>
              <a:endParaRPr lang="en-GB" dirty="0"/>
            </a:p>
          </p:txBody>
        </p:sp>
        <p:pic>
          <p:nvPicPr>
            <p:cNvPr id="7" name="Picture 5">
              <a:extLst>
                <a:ext uri="{FF2B5EF4-FFF2-40B4-BE49-F238E27FC236}">
                  <a16:creationId xmlns:a16="http://schemas.microsoft.com/office/drawing/2014/main" id="{6BB2C791-8CAC-437A-AED9-11D0C7E7E70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0850" y="917321"/>
              <a:ext cx="2312988" cy="87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4" name="Text Box 6" descr="0.1…">
            <a:extLst>
              <a:ext uri="{FF2B5EF4-FFF2-40B4-BE49-F238E27FC236}">
                <a16:creationId xmlns:a16="http://schemas.microsoft.com/office/drawing/2014/main" id="{3093A9AA-BF32-48CD-9D29-8E506D429744}"/>
              </a:ext>
            </a:extLst>
          </p:cNvPr>
          <p:cNvSpPr txBox="1">
            <a:spLocks/>
          </p:cNvSpPr>
          <p:nvPr/>
        </p:nvSpPr>
        <p:spPr bwMode="auto">
          <a:xfrm>
            <a:off x="2711624" y="458661"/>
            <a:ext cx="2401298" cy="636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5400" tIns="25400" rIns="25400" bIns="25400" anchor="ctr">
            <a:spAutoFit/>
          </a:bodyPr>
          <a:lstStyle/>
          <a:p>
            <a:pPr algn="l"/>
            <a:r>
              <a:rPr lang="en-US" altLang="en-US" sz="1900" b="1" dirty="0">
                <a:solidFill>
                  <a:srgbClr val="EB612B"/>
                </a:solidFill>
                <a:latin typeface="Arial" panose="020B0604020202020204" pitchFamily="34" charset="0"/>
                <a:cs typeface="Arial" panose="020B0604020202020204" pitchFamily="34" charset="0"/>
                <a:sym typeface="Arial" panose="020B0604020202020204" pitchFamily="34" charset="0"/>
              </a:rPr>
              <a:t>What to do next…</a:t>
            </a:r>
            <a:br>
              <a:rPr lang="en-GB" altLang="en-US" sz="1900" dirty="0">
                <a:solidFill>
                  <a:srgbClr val="9D9E9E"/>
                </a:solidFill>
                <a:latin typeface="Arial" panose="020B0604020202020204" pitchFamily="34" charset="0"/>
                <a:cs typeface="Arial" panose="020B0604020202020204" pitchFamily="34" charset="0"/>
                <a:sym typeface="Arial" panose="020B0604020202020204" pitchFamily="34" charset="0"/>
              </a:rPr>
            </a:br>
            <a:r>
              <a:rPr lang="en-GB" altLang="en-US" sz="1900" dirty="0">
                <a:solidFill>
                  <a:srgbClr val="9D9E9E"/>
                </a:solidFill>
                <a:latin typeface="Arial" panose="020B0604020202020204" pitchFamily="34" charset="0"/>
                <a:cs typeface="Arial" panose="020B0604020202020204" pitchFamily="34" charset="0"/>
                <a:sym typeface="Arial" panose="020B0604020202020204" pitchFamily="34" charset="0"/>
              </a:rPr>
              <a:t>The digital switchover</a:t>
            </a:r>
          </a:p>
        </p:txBody>
      </p:sp>
      <p:sp>
        <p:nvSpPr>
          <p:cNvPr id="15" name="Line 7" descr="Line">
            <a:extLst>
              <a:ext uri="{FF2B5EF4-FFF2-40B4-BE49-F238E27FC236}">
                <a16:creationId xmlns:a16="http://schemas.microsoft.com/office/drawing/2014/main" id="{342E5FB5-B095-4D6F-B243-7C7C03BB46E5}"/>
              </a:ext>
            </a:extLst>
          </p:cNvPr>
          <p:cNvSpPr>
            <a:spLocks noChangeShapeType="1"/>
          </p:cNvSpPr>
          <p:nvPr/>
        </p:nvSpPr>
        <p:spPr bwMode="auto">
          <a:xfrm flipV="1">
            <a:off x="2579861" y="482216"/>
            <a:ext cx="0" cy="588963"/>
          </a:xfrm>
          <a:prstGeom prst="line">
            <a:avLst/>
          </a:prstGeom>
          <a:noFill/>
          <a:ln w="76200" cap="flat" cmpd="sng">
            <a:solidFill>
              <a:srgbClr val="FED2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2860" tIns="22860" rIns="22860" bIns="22860"/>
          <a:lstStyle/>
          <a:p>
            <a:endParaRPr lang="en-US" altLang="en-US" sz="600" dirty="0"/>
          </a:p>
        </p:txBody>
      </p:sp>
      <p:sp>
        <p:nvSpPr>
          <p:cNvPr id="16" name="Text Box 8" descr="Subtitle title here…">
            <a:extLst>
              <a:ext uri="{FF2B5EF4-FFF2-40B4-BE49-F238E27FC236}">
                <a16:creationId xmlns:a16="http://schemas.microsoft.com/office/drawing/2014/main" id="{BAE38FF5-1516-4D3B-8245-A91405D2EEA6}"/>
              </a:ext>
            </a:extLst>
          </p:cNvPr>
          <p:cNvSpPr txBox="1">
            <a:spLocks/>
          </p:cNvSpPr>
          <p:nvPr/>
        </p:nvSpPr>
        <p:spPr bwMode="auto">
          <a:xfrm>
            <a:off x="2579861" y="1555719"/>
            <a:ext cx="4452243" cy="21877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spAutoFit/>
          </a:bodyPr>
          <a:lstStyle/>
          <a:p>
            <a:pPr marL="285750" indent="-285750" algn="l">
              <a:lnSpc>
                <a:spcPct val="115000"/>
              </a:lnSpc>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Get started – the time is now.</a:t>
            </a:r>
          </a:p>
          <a:p>
            <a:pPr marL="285750" indent="-285750" algn="l">
              <a:lnSpc>
                <a:spcPct val="115000"/>
              </a:lnSpc>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Talk to your service providers and other suppliers if necessary.</a:t>
            </a:r>
          </a:p>
          <a:p>
            <a:pPr marL="285750" indent="-285750" algn="l">
              <a:lnSpc>
                <a:spcPct val="115000"/>
              </a:lnSpc>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Confirm a timeline and set out your priorities.</a:t>
            </a:r>
          </a:p>
          <a:p>
            <a:pPr marL="285750" indent="-285750" algn="l">
              <a:lnSpc>
                <a:spcPct val="115000"/>
              </a:lnSpc>
              <a:spcAft>
                <a:spcPts val="1200"/>
              </a:spcAft>
              <a:buClr>
                <a:srgbClr val="F2653C"/>
              </a:buClr>
              <a:buFont typeface="Arial" panose="020B0604020202020204" pitchFamily="34" charset="0"/>
              <a:buChar char="•"/>
            </a:pPr>
            <a:r>
              <a:rPr lang="en-GB" sz="1600" dirty="0">
                <a:solidFill>
                  <a:schemeClr val="bg1">
                    <a:lumMod val="25000"/>
                  </a:schemeClr>
                </a:solidFill>
                <a:latin typeface="Arial" panose="020B0604020202020204" pitchFamily="34" charset="0"/>
                <a:cs typeface="Arial" panose="020B0604020202020204" pitchFamily="34" charset="0"/>
              </a:rPr>
              <a:t>Analogue failure of alarms needs to be added to risk registrar.</a:t>
            </a:r>
          </a:p>
        </p:txBody>
      </p:sp>
      <p:grpSp>
        <p:nvGrpSpPr>
          <p:cNvPr id="13" name="Group 12">
            <a:extLst>
              <a:ext uri="{FF2B5EF4-FFF2-40B4-BE49-F238E27FC236}">
                <a16:creationId xmlns:a16="http://schemas.microsoft.com/office/drawing/2014/main" id="{852D3D7A-6C51-4893-87E8-196E4EBAAE16}"/>
              </a:ext>
            </a:extLst>
          </p:cNvPr>
          <p:cNvGrpSpPr/>
          <p:nvPr/>
        </p:nvGrpSpPr>
        <p:grpSpPr>
          <a:xfrm>
            <a:off x="11388588" y="6453336"/>
            <a:ext cx="432048" cy="404664"/>
            <a:chOff x="22777176" y="12906671"/>
            <a:chExt cx="864096" cy="809328"/>
          </a:xfrm>
        </p:grpSpPr>
        <p:sp>
          <p:nvSpPr>
            <p:cNvPr id="17" name="Rectangle 16">
              <a:extLst>
                <a:ext uri="{FF2B5EF4-FFF2-40B4-BE49-F238E27FC236}">
                  <a16:creationId xmlns:a16="http://schemas.microsoft.com/office/drawing/2014/main" id="{AB58E06B-022F-4ABE-923E-2B358ACA8CE4}"/>
                </a:ext>
              </a:extLst>
            </p:cNvPr>
            <p:cNvSpPr/>
            <p:nvPr/>
          </p:nvSpPr>
          <p:spPr bwMode="auto">
            <a:xfrm>
              <a:off x="22777176" y="12906671"/>
              <a:ext cx="864096" cy="809328"/>
            </a:xfrm>
            <a:prstGeom prst="rect">
              <a:avLst/>
            </a:prstGeom>
            <a:solidFill>
              <a:srgbClr val="FED200"/>
            </a:solidFill>
            <a:ln w="25400" cap="flat" cmpd="sng" algn="ctr">
              <a:noFill/>
              <a:prstDash val="solid"/>
              <a:round/>
              <a:headEnd type="none" w="med" len="med"/>
              <a:tailEnd type="none" w="med" len="med"/>
            </a:ln>
            <a:effectLst/>
          </p:spPr>
          <p:txBody>
            <a:bodyPr vert="horz" wrap="square" lIns="25400" tIns="25400" rIns="25400" bIns="25400" numCol="1" rtlCol="0" anchor="ctr" anchorCtr="0" compatLnSpc="1">
              <a:prstTxWarp prst="textNoShape">
                <a:avLst/>
              </a:prstTxWarp>
              <a:noAutofit/>
            </a:bodyPr>
            <a:lstStyle/>
            <a:p>
              <a:endParaRPr lang="en-GB">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FAAE9AB9-F20E-4B6C-A642-8232A19422D5}"/>
                </a:ext>
              </a:extLst>
            </p:cNvPr>
            <p:cNvSpPr/>
            <p:nvPr/>
          </p:nvSpPr>
          <p:spPr>
            <a:xfrm>
              <a:off x="22954030" y="13044499"/>
              <a:ext cx="510396" cy="492442"/>
            </a:xfrm>
            <a:prstGeom prst="rect">
              <a:avLst/>
            </a:prstGeom>
          </p:spPr>
          <p:txBody>
            <a:bodyPr wrap="none">
              <a:spAutoFit/>
            </a:bodyPr>
            <a:lstStyle/>
            <a:p>
              <a:fld id="{E0DD969A-9090-4BE9-9ACB-4F123ED13055}" type="slidenum">
                <a:rPr lang="en-US" altLang="en-US" sz="1000" b="1">
                  <a:solidFill>
                    <a:srgbClr val="FFFFFF"/>
                  </a:solidFill>
                  <a:latin typeface="+mj-lt"/>
                  <a:ea typeface="Effra" panose="020B0603020203020204" pitchFamily="34" charset="0"/>
                  <a:cs typeface="Arial" panose="020B0604020202020204" pitchFamily="34" charset="0"/>
                  <a:sym typeface="Effra" panose="020B0603020203020204" pitchFamily="34" charset="0"/>
                </a:rPr>
                <a:pPr/>
                <a:t>9</a:t>
              </a:fld>
              <a:endParaRPr lang="en-GB" sz="600" dirty="0">
                <a:latin typeface="+mj-lt"/>
                <a:cs typeface="Arial" panose="020B0604020202020204" pitchFamily="34" charset="0"/>
              </a:endParaRPr>
            </a:p>
          </p:txBody>
        </p:sp>
      </p:grpSp>
      <p:sp>
        <p:nvSpPr>
          <p:cNvPr id="8" name="TextBox 7">
            <a:extLst>
              <a:ext uri="{FF2B5EF4-FFF2-40B4-BE49-F238E27FC236}">
                <a16:creationId xmlns:a16="http://schemas.microsoft.com/office/drawing/2014/main" id="{868C8795-B5A1-28B7-BAC9-5F8396F55E4C}"/>
              </a:ext>
            </a:extLst>
          </p:cNvPr>
          <p:cNvSpPr txBox="1"/>
          <p:nvPr/>
        </p:nvSpPr>
        <p:spPr>
          <a:xfrm>
            <a:off x="2579861" y="4239193"/>
            <a:ext cx="4596259" cy="1278555"/>
          </a:xfrm>
          <a:prstGeom prst="rect">
            <a:avLst/>
          </a:prstGeom>
          <a:noFill/>
        </p:spPr>
        <p:txBody>
          <a:bodyPr wrap="square">
            <a:spAutoFit/>
          </a:bodyPr>
          <a:lstStyle/>
          <a:p>
            <a:pPr algn="l">
              <a:lnSpc>
                <a:spcPct val="115000"/>
              </a:lnSpc>
              <a:spcAft>
                <a:spcPts val="1200"/>
              </a:spcAft>
              <a:buClr>
                <a:srgbClr val="F2653C"/>
              </a:buClr>
            </a:pPr>
            <a:r>
              <a:rPr lang="en-GB" sz="1900" b="1" dirty="0">
                <a:solidFill>
                  <a:srgbClr val="EB612B"/>
                </a:solidFill>
                <a:latin typeface="Arial" panose="020B0604020202020204" pitchFamily="34" charset="0"/>
                <a:cs typeface="Arial" panose="020B0604020202020204" pitchFamily="34" charset="0"/>
              </a:rPr>
              <a:t>Get in touch</a:t>
            </a:r>
          </a:p>
          <a:p>
            <a:pPr marL="285750" indent="-285750" algn="l">
              <a:lnSpc>
                <a:spcPct val="115000"/>
              </a:lnSpc>
              <a:spcAft>
                <a:spcPts val="1200"/>
              </a:spcAft>
              <a:buClr>
                <a:srgbClr val="F2653C"/>
              </a:buClr>
              <a:buFont typeface="Arial" panose="020B0604020202020204" pitchFamily="34" charset="0"/>
              <a:buChar char="•"/>
            </a:pPr>
            <a:r>
              <a:rPr lang="en-GB" sz="1600" dirty="0">
                <a:solidFill>
                  <a:schemeClr val="bg1">
                    <a:lumMod val="10000"/>
                  </a:schemeClr>
                </a:solidFill>
                <a:latin typeface="+mn-lt"/>
                <a:ea typeface="Calibri" panose="020F0502020204030204" pitchFamily="34" charset="0"/>
                <a:cs typeface="Calibri" panose="020F0502020204030204" pitchFamily="34" charset="0"/>
              </a:rPr>
              <a:t>E-mail: </a:t>
            </a:r>
            <a:r>
              <a:rPr lang="en-GB" sz="1600" dirty="0">
                <a:solidFill>
                  <a:schemeClr val="bg1">
                    <a:lumMod val="10000"/>
                  </a:schemeClr>
                </a:solidFill>
                <a:effectLst/>
                <a:latin typeface="+mn-lt"/>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david.budd@</a:t>
            </a:r>
            <a:r>
              <a:rPr lang="en-GB" sz="1600" dirty="0">
                <a:solidFill>
                  <a:schemeClr val="bg1">
                    <a:lumMod val="10000"/>
                  </a:schemeClr>
                </a:solidFill>
                <a:latin typeface="+mn-lt"/>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appello</a:t>
            </a:r>
            <a:r>
              <a:rPr lang="en-GB" sz="1600" dirty="0">
                <a:solidFill>
                  <a:schemeClr val="bg1">
                    <a:lumMod val="10000"/>
                  </a:schemeClr>
                </a:solidFill>
                <a:effectLst/>
                <a:latin typeface="+mn-lt"/>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.co.uk</a:t>
            </a:r>
            <a:endParaRPr lang="en-GB" sz="1600" dirty="0">
              <a:solidFill>
                <a:schemeClr val="bg1">
                  <a:lumMod val="10000"/>
                </a:schemeClr>
              </a:solidFill>
              <a:latin typeface="+mn-lt"/>
              <a:ea typeface="Calibri" panose="020F0502020204030204" pitchFamily="34" charset="0"/>
              <a:cs typeface="Calibri" panose="020F0502020204030204" pitchFamily="34" charset="0"/>
            </a:endParaRPr>
          </a:p>
          <a:p>
            <a:pPr marL="285750" indent="-285750" algn="l">
              <a:lnSpc>
                <a:spcPct val="115000"/>
              </a:lnSpc>
              <a:spcAft>
                <a:spcPts val="1200"/>
              </a:spcAft>
              <a:buClr>
                <a:srgbClr val="F2653C"/>
              </a:buClr>
              <a:buFont typeface="Arial" panose="020B0604020202020204" pitchFamily="34" charset="0"/>
              <a:buChar char="•"/>
            </a:pPr>
            <a:r>
              <a:rPr lang="en-GB" sz="1600" dirty="0">
                <a:solidFill>
                  <a:schemeClr val="bg1">
                    <a:lumMod val="10000"/>
                  </a:schemeClr>
                </a:solidFill>
                <a:latin typeface="+mn-lt"/>
                <a:ea typeface="Calibri" panose="020F0502020204030204" pitchFamily="34" charset="0"/>
                <a:cs typeface="Calibri" panose="020F0502020204030204" pitchFamily="34" charset="0"/>
              </a:rPr>
              <a:t>Call us: </a:t>
            </a:r>
            <a:r>
              <a:rPr lang="en-GB" sz="1600" b="0" i="0" dirty="0">
                <a:solidFill>
                  <a:schemeClr val="bg1">
                    <a:lumMod val="10000"/>
                  </a:schemeClr>
                </a:solidFill>
                <a:effectLst/>
                <a:latin typeface="+mn-lt"/>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0333 321 6470</a:t>
            </a:r>
            <a:endParaRPr lang="en-GB" sz="1600" b="0" i="0" dirty="0">
              <a:solidFill>
                <a:schemeClr val="bg1">
                  <a:lumMod val="10000"/>
                </a:schemeClr>
              </a:solidFill>
              <a:effectLst/>
              <a:latin typeface="+mn-lt"/>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B9F7E1F-224F-3E1C-5182-94F484625588}"/>
              </a:ext>
            </a:extLst>
          </p:cNvPr>
          <p:cNvSpPr txBox="1"/>
          <p:nvPr/>
        </p:nvSpPr>
        <p:spPr>
          <a:xfrm>
            <a:off x="2711624" y="5674890"/>
            <a:ext cx="2304256" cy="338554"/>
          </a:xfrm>
          <a:prstGeom prst="rect">
            <a:avLst/>
          </a:prstGeom>
          <a:noFill/>
        </p:spPr>
        <p:txBody>
          <a:bodyPr wrap="square" rtlCol="0">
            <a:spAutoFit/>
          </a:bodyPr>
          <a:lstStyle/>
          <a:p>
            <a:r>
              <a:rPr lang="en-GB" sz="1600" dirty="0">
                <a:solidFill>
                  <a:schemeClr val="bg1">
                    <a:lumMod val="10000"/>
                  </a:schemeClr>
                </a:solidFill>
                <a:latin typeface="+mn-lt"/>
                <a:ea typeface="Calibri" panose="020F0502020204030204" pitchFamily="34" charset="0"/>
                <a:cs typeface="Calibri" panose="020F0502020204030204" pitchFamily="34" charset="0"/>
              </a:rPr>
              <a:t>https://appello.co.uk/</a:t>
            </a:r>
          </a:p>
        </p:txBody>
      </p:sp>
      <p:pic>
        <p:nvPicPr>
          <p:cNvPr id="9" name="Picture 8" descr="Text&#10;&#10;Description automatically generated">
            <a:extLst>
              <a:ext uri="{FF2B5EF4-FFF2-40B4-BE49-F238E27FC236}">
                <a16:creationId xmlns:a16="http://schemas.microsoft.com/office/drawing/2014/main" id="{374D0015-448B-DBE6-D4A4-2E6409FA6A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92627">
            <a:off x="8919535" y="1155308"/>
            <a:ext cx="2228500" cy="3151429"/>
          </a:xfrm>
          <a:prstGeom prst="rect">
            <a:avLst/>
          </a:prstGeom>
          <a:ln>
            <a:solidFill>
              <a:srgbClr val="F5F5F5"/>
            </a:solidFill>
          </a:ln>
          <a:effectLst>
            <a:outerShdw blurRad="50800" dist="38100" dir="5400000" algn="t" rotWithShape="0">
              <a:prstClr val="black">
                <a:alpha val="40000"/>
              </a:prstClr>
            </a:outerShdw>
          </a:effectLst>
        </p:spPr>
      </p:pic>
      <p:pic>
        <p:nvPicPr>
          <p:cNvPr id="11" name="Picture 10" descr="A picture containing text, reptile, turtle, giraffe&#10;&#10;Description automatically generated">
            <a:extLst>
              <a:ext uri="{FF2B5EF4-FFF2-40B4-BE49-F238E27FC236}">
                <a16:creationId xmlns:a16="http://schemas.microsoft.com/office/drawing/2014/main" id="{66F06F8F-B93E-757F-1CC9-F8EF4E7C3A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286222">
            <a:off x="8283714" y="1317032"/>
            <a:ext cx="2109486" cy="2983302"/>
          </a:xfrm>
          <a:prstGeom prst="rect">
            <a:avLst/>
          </a:prstGeom>
          <a:ln>
            <a:solidFill>
              <a:srgbClr val="F5F5F5"/>
            </a:solidFill>
          </a:ln>
          <a:effectLst>
            <a:outerShdw blurRad="50800" dist="38100" dir="5400000" algn="t" rotWithShape="0">
              <a:prstClr val="black">
                <a:alpha val="40000"/>
              </a:prstClr>
            </a:outerShdw>
          </a:effectLst>
        </p:spPr>
      </p:pic>
      <p:sp>
        <p:nvSpPr>
          <p:cNvPr id="20" name="Text Box 8" descr="Subtitle title here…">
            <a:extLst>
              <a:ext uri="{FF2B5EF4-FFF2-40B4-BE49-F238E27FC236}">
                <a16:creationId xmlns:a16="http://schemas.microsoft.com/office/drawing/2014/main" id="{DDEA1A26-35A4-E14E-D26F-A041216DCAF2}"/>
              </a:ext>
            </a:extLst>
          </p:cNvPr>
          <p:cNvSpPr txBox="1">
            <a:spLocks/>
          </p:cNvSpPr>
          <p:nvPr/>
        </p:nvSpPr>
        <p:spPr bwMode="auto">
          <a:xfrm>
            <a:off x="7752184" y="4149080"/>
            <a:ext cx="4248471" cy="1023290"/>
          </a:xfrm>
          <a:prstGeom prst="roundRect">
            <a:avLst>
              <a:gd name="adj" fmla="val 13145"/>
            </a:avLst>
          </a:prstGeom>
          <a:solidFill>
            <a:srgbClr val="EB612B"/>
          </a:solidFill>
          <a:ln>
            <a:noFill/>
          </a:ln>
        </p:spPr>
        <p:style>
          <a:lnRef idx="2">
            <a:schemeClr val="accent6"/>
          </a:lnRef>
          <a:fillRef idx="1">
            <a:schemeClr val="lt1"/>
          </a:fillRef>
          <a:effectRef idx="0">
            <a:schemeClr val="accent6"/>
          </a:effectRef>
          <a:fontRef idx="minor">
            <a:schemeClr val="dk1"/>
          </a:fontRef>
        </p:style>
        <p:txBody>
          <a:bodyPr wrap="square" lIns="180000" tIns="180000" rIns="180000" bIns="180000" anchor="ctr" anchorCtr="0">
            <a:noAutofit/>
          </a:bodyPr>
          <a:lstStyle/>
          <a:p>
            <a:pPr>
              <a:spcAft>
                <a:spcPts val="1200"/>
              </a:spcAft>
              <a:buClr>
                <a:srgbClr val="F2653C"/>
              </a:buClr>
            </a:pPr>
            <a:r>
              <a:rPr lang="en-GB" sz="1600" b="1" dirty="0">
                <a:solidFill>
                  <a:schemeClr val="bg1"/>
                </a:solidFill>
                <a:latin typeface="Arial" panose="020B0604020202020204" pitchFamily="34" charset="0"/>
                <a:cs typeface="Arial" panose="020B0604020202020204" pitchFamily="34" charset="0"/>
              </a:rPr>
              <a:t>Download Briefing Paper: https://bit.ly/3nePREn</a:t>
            </a:r>
          </a:p>
        </p:txBody>
      </p:sp>
    </p:spTree>
    <p:extLst>
      <p:ext uri="{BB962C8B-B14F-4D97-AF65-F5344CB8AC3E}">
        <p14:creationId xmlns:p14="http://schemas.microsoft.com/office/powerpoint/2010/main" val="207036583"/>
      </p:ext>
    </p:extLst>
  </p:cSld>
  <p:clrMapOvr>
    <a:masterClrMapping/>
  </p:clrMapOvr>
</p:sld>
</file>

<file path=ppt/theme/theme1.xml><?xml version="1.0" encoding="utf-8"?>
<a:theme xmlns:a="http://schemas.openxmlformats.org/drawingml/2006/main" name="21_BasicWhite">
  <a:themeElements>
    <a:clrScheme name="Appello">
      <a:dk1>
        <a:srgbClr val="464646"/>
      </a:dk1>
      <a:lt1>
        <a:srgbClr val="F2F2F2"/>
      </a:lt1>
      <a:dk2>
        <a:srgbClr val="464646"/>
      </a:dk2>
      <a:lt2>
        <a:srgbClr val="F2F2F2"/>
      </a:lt2>
      <a:accent1>
        <a:srgbClr val="FF0000"/>
      </a:accent1>
      <a:accent2>
        <a:srgbClr val="FF0000"/>
      </a:accent2>
      <a:accent3>
        <a:srgbClr val="FF0000"/>
      </a:accent3>
      <a:accent4>
        <a:srgbClr val="4F4F4F"/>
      </a:accent4>
      <a:accent5>
        <a:srgbClr val="FF0000"/>
      </a:accent5>
      <a:accent6>
        <a:srgbClr val="FF0000"/>
      </a:accent6>
      <a:hlink>
        <a:srgbClr val="0000FF"/>
      </a:hlink>
      <a:folHlink>
        <a:srgbClr val="FF00FF"/>
      </a:folHlink>
    </a:clrScheme>
    <a:fontScheme name="Appello">
      <a:majorFont>
        <a:latin typeface="Arial"/>
        <a:ea typeface="Helvetica Neue"/>
        <a:cs typeface="Helvetica Neue"/>
      </a:majorFont>
      <a:minorFont>
        <a:latin typeface="Arial"/>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spAutoFit/>
      </a:bodyPr>
      <a:lstStyle>
        <a:defPPr marL="0" marR="0" indent="0" algn="ctr" defTabSz="2436813"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5E5E5E"/>
            </a:solidFill>
            <a:effectLst/>
            <a:latin typeface="Helvetica Neue" charset="0"/>
            <a:ea typeface="Helvetica Neue" charset="0"/>
            <a:cs typeface="Helvetica Neue" charset="0"/>
            <a:sym typeface="Helvetica Neue"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spAutoFit/>
      </a:bodyPr>
      <a:lstStyle>
        <a:defPPr marL="0" marR="0" indent="0" algn="ctr" defTabSz="2436813"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5E5E5E"/>
            </a:solidFill>
            <a:effectLst/>
            <a:latin typeface="Helvetica Neue" charset="0"/>
            <a:ea typeface="Helvetica Neue" charset="0"/>
            <a:cs typeface="Helvetica Neue" charset="0"/>
            <a:sym typeface="Helvetica Neue" charset="0"/>
          </a:defRPr>
        </a:defPPr>
      </a:lstStyle>
    </a:lnDef>
  </a:objectDefaults>
  <a:extraClrSchemeLst/>
  <a:extLst>
    <a:ext uri="{05A4C25C-085E-4340-85A3-A5531E510DB2}">
      <thm15:themeFamily xmlns:thm15="http://schemas.microsoft.com/office/thememl/2012/main" name="HappiHour_v2" id="{12C09B39-4160-4B3C-ADA3-BB08A7C1D30E}" vid="{A0409275-A751-4999-A7EE-13D645CA5E56}"/>
    </a:ext>
  </a:extLst>
</a:theme>
</file>

<file path=ppt/theme/theme2.xml><?xml version="1.0" encoding="utf-8"?>
<a:theme xmlns:a="http://schemas.openxmlformats.org/drawingml/2006/main" name="Office Theme">
  <a:themeElements>
    <a:clrScheme name="">
      <a:dk1>
        <a:srgbClr val="000000"/>
      </a:dk1>
      <a:lt1>
        <a:srgbClr val="FFFFFF"/>
      </a:lt1>
      <a:dk2>
        <a:srgbClr val="A7A7A7"/>
      </a:dk2>
      <a:lt2>
        <a:srgbClr val="535353"/>
      </a:lt2>
      <a:accent1>
        <a:srgbClr val="00A2FF"/>
      </a:accent1>
      <a:accent2>
        <a:srgbClr val="16E7CF"/>
      </a:accent2>
      <a:accent3>
        <a:srgbClr val="FFFFFF"/>
      </a:accent3>
      <a:accent4>
        <a:srgbClr val="000000"/>
      </a:accent4>
      <a:accent5>
        <a:srgbClr val="AACEFF"/>
      </a:accent5>
      <a:accent6>
        <a:srgbClr val="13D1B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16A87932001042B5CEDCFD6AE82C2F" ma:contentTypeVersion="17" ma:contentTypeDescription="Create a new document." ma:contentTypeScope="" ma:versionID="eea219a7ce21e3655eed8507a383f145">
  <xsd:schema xmlns:xsd="http://www.w3.org/2001/XMLSchema" xmlns:xs="http://www.w3.org/2001/XMLSchema" xmlns:p="http://schemas.microsoft.com/office/2006/metadata/properties" xmlns:ns2="ddc31280-7f5f-4322-a831-e34f90eaf9b1" xmlns:ns3="6b8db53e-a384-4599-917b-cf0763f84d14" targetNamespace="http://schemas.microsoft.com/office/2006/metadata/properties" ma:root="true" ma:fieldsID="63beb948225ef60bd2ba0c3c56a9fae5" ns2:_="" ns3:_="">
    <xsd:import namespace="ddc31280-7f5f-4322-a831-e34f90eaf9b1"/>
    <xsd:import namespace="6b8db53e-a384-4599-917b-cf0763f84d14"/>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31280-7f5f-4322-a831-e34f90eaf9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c73ee1-4974-4c0c-91ef-eb5e41220077"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8db53e-a384-4599-917b-cf0763f84d1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bce2f3-e2e7-46fe-89f8-35927a0c650b}" ma:internalName="TaxCatchAll" ma:showField="CatchAllData" ma:web="6b8db53e-a384-4599-917b-cf0763f84d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b8db53e-a384-4599-917b-cf0763f84d14" xsi:nil="true"/>
    <lcf76f155ced4ddcb4097134ff3c332f xmlns="ddc31280-7f5f-4322-a831-e34f90eaf9b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81DB6CC-711C-4966-898E-67DAD5CF4A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31280-7f5f-4322-a831-e34f90eaf9b1"/>
    <ds:schemaRef ds:uri="6b8db53e-a384-4599-917b-cf0763f84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7EB11E-CE00-4D24-8205-362524085E20}">
  <ds:schemaRefs>
    <ds:schemaRef ds:uri="http://schemas.microsoft.com/sharepoint/v3/contenttype/forms"/>
  </ds:schemaRefs>
</ds:datastoreItem>
</file>

<file path=customXml/itemProps3.xml><?xml version="1.0" encoding="utf-8"?>
<ds:datastoreItem xmlns:ds="http://schemas.openxmlformats.org/officeDocument/2006/customXml" ds:itemID="{D0055939-9654-4408-B740-84254A6D9AAA}">
  <ds:schemaRefs>
    <ds:schemaRef ds:uri="http://purl.org/dc/dcmitype/"/>
    <ds:schemaRef ds:uri="http://purl.org/dc/terms/"/>
    <ds:schemaRef ds:uri="http://purl.org/dc/elements/1.1/"/>
    <ds:schemaRef ds:uri="http://schemas.openxmlformats.org/package/2006/metadata/core-properties"/>
    <ds:schemaRef ds:uri="http://www.w3.org/XML/1998/namespace"/>
    <ds:schemaRef ds:uri="9fafe1f3-0269-48b1-b533-fdae7de9259d"/>
    <ds:schemaRef ds:uri="http://schemas.microsoft.com/office/2006/documentManagement/types"/>
    <ds:schemaRef ds:uri="http://schemas.microsoft.com/office/infopath/2007/PartnerControls"/>
    <ds:schemaRef ds:uri="bf6c8962-7f3f-4305-926c-d55b618d7115"/>
    <ds:schemaRef ds:uri="http://schemas.microsoft.com/office/2006/metadata/properties"/>
    <ds:schemaRef ds:uri="6b8db53e-a384-4599-917b-cf0763f84d14"/>
    <ds:schemaRef ds:uri="ddc31280-7f5f-4322-a831-e34f90eaf9b1"/>
  </ds:schemaRefs>
</ds:datastoreItem>
</file>

<file path=docProps/app.xml><?xml version="1.0" encoding="utf-8"?>
<Properties xmlns="http://schemas.openxmlformats.org/officeDocument/2006/extended-properties" xmlns:vt="http://schemas.openxmlformats.org/officeDocument/2006/docPropsVTypes">
  <Template>HappiHour_v3</Template>
  <TotalTime>11206</TotalTime>
  <Words>2325</Words>
  <Application>Microsoft Office PowerPoint</Application>
  <PresentationFormat>Widescreen</PresentationFormat>
  <Paragraphs>141</Paragraphs>
  <Slides>11</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Helvetica Neue</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Iain Hockings</dc:creator>
  <cp:lastModifiedBy>Hollie Barnes</cp:lastModifiedBy>
  <cp:revision>44</cp:revision>
  <dcterms:created xsi:type="dcterms:W3CDTF">2021-03-15T16:18:22Z</dcterms:created>
  <dcterms:modified xsi:type="dcterms:W3CDTF">2023-04-28T15:05:50Z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0x0101000A16A87932001042B5CEDCFD6AE82C2F</vt:lpwstr>
  </property>
  <property fmtid="{D5CDD505-2E9C-101B-9397-08002B2CF9AE}" pid="3" name="MediaServiceImageTags">
    <vt:lpwstr/>
  </property>
</Properties>
</file>