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 id="2147483672" r:id="rId5"/>
  </p:sldMasterIdLst>
  <p:sldIdLst>
    <p:sldId id="358" r:id="rId6"/>
    <p:sldId id="361" r:id="rId7"/>
    <p:sldId id="369" r:id="rId8"/>
    <p:sldId id="371" r:id="rId9"/>
    <p:sldId id="372"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A78E"/>
    <a:srgbClr val="6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ABF0-CA7F-48C0-A6CB-4A358D5580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4C1D39-2D20-4AC4-8022-EEA756783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CC6727-BFC2-4994-BE44-0B9FCAC826D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27ACC0E0-792D-43A7-AFCC-587C04AE29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55CCC1-FDFB-4224-95CA-1562F505E120}"/>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74129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321B-725B-4AB7-B7DF-F9DB5897EB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180E2A-45F2-4109-8697-DB955FBA6D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94EE9C-E003-48E8-8B7D-4893B8D0FDA3}"/>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10F98898-CE3F-47FC-AEDC-C8A6A8C03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D4293-56A8-4536-B2A5-949EDF771FD7}"/>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47176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764D0A-7100-49BE-A0B4-92F69BAE19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E6BAC4-64D7-4456-A738-85AF9F0A00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27FB9-6EB7-48A6-B115-DB577F8A0E9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67617C3E-0036-41BE-97CA-0E152F9AF7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F7559B-3646-47E2-B118-0525D6FCDB6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415039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1_Title and Content">
    <p:bg>
      <p:bgPr>
        <a:solidFill>
          <a:schemeClr val="lt1"/>
        </a:solidFill>
        <a:effectLst/>
      </p:bgPr>
    </p:bg>
    <p:spTree>
      <p:nvGrpSpPr>
        <p:cNvPr id="1" name="Shape 58"/>
        <p:cNvGrpSpPr/>
        <p:nvPr/>
      </p:nvGrpSpPr>
      <p:grpSpPr>
        <a:xfrm>
          <a:off x="0" y="0"/>
          <a:ext cx="0" cy="0"/>
          <a:chOff x="0" y="0"/>
          <a:chExt cx="0" cy="0"/>
        </a:xfrm>
      </p:grpSpPr>
      <p:sp>
        <p:nvSpPr>
          <p:cNvPr id="59" name="Google Shape;59;p15"/>
          <p:cNvSpPr/>
          <p:nvPr/>
        </p:nvSpPr>
        <p:spPr>
          <a:xfrm>
            <a:off x="-17125" y="1160525"/>
            <a:ext cx="12209200" cy="58208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a:solidFill>
                <a:schemeClr val="lt1"/>
              </a:solidFill>
              <a:latin typeface="Arial"/>
              <a:ea typeface="Arial"/>
              <a:cs typeface="Arial"/>
              <a:sym typeface="Arial"/>
            </a:endParaRPr>
          </a:p>
        </p:txBody>
      </p:sp>
      <p:sp>
        <p:nvSpPr>
          <p:cNvPr id="60" name="Google Shape;60;p15"/>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4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1" name="Google Shape;61;p15"/>
          <p:cNvSpPr txBox="1">
            <a:spLocks noGrp="1"/>
          </p:cNvSpPr>
          <p:nvPr>
            <p:ph type="body" idx="1"/>
          </p:nvPr>
        </p:nvSpPr>
        <p:spPr>
          <a:xfrm>
            <a:off x="414676" y="1508787"/>
            <a:ext cx="11328400" cy="4525600"/>
          </a:xfrm>
          <a:prstGeom prst="rect">
            <a:avLst/>
          </a:prstGeom>
          <a:noFill/>
          <a:ln>
            <a:noFill/>
          </a:ln>
        </p:spPr>
        <p:txBody>
          <a:bodyPr spcFirstLastPara="1" wrap="square" lIns="91425" tIns="45700" rIns="91425" bIns="45700" anchor="t" anchorCtr="0">
            <a:noAutofit/>
          </a:bodyPr>
          <a:lstStyle>
            <a:lvl1pPr marL="609585" marR="0" lvl="0" indent="-457189" algn="l" rtl="0">
              <a:lnSpc>
                <a:spcPct val="100000"/>
              </a:lnSpc>
              <a:spcBef>
                <a:spcPts val="0"/>
              </a:spcBef>
              <a:spcAft>
                <a:spcPts val="0"/>
              </a:spcAft>
              <a:buClr>
                <a:schemeClr val="dk1"/>
              </a:buClr>
              <a:buSzPts val="1800"/>
              <a:buFont typeface="Arial"/>
              <a:buChar char="•"/>
              <a:defRPr sz="2400">
                <a:solidFill>
                  <a:schemeClr val="dk1"/>
                </a:solidFill>
              </a:defRPr>
            </a:lvl1pPr>
            <a:lvl2pPr marL="1219170" lvl="1" indent="-423323" algn="l" rtl="0">
              <a:lnSpc>
                <a:spcPct val="100000"/>
              </a:lnSpc>
              <a:spcBef>
                <a:spcPts val="480"/>
              </a:spcBef>
              <a:spcAft>
                <a:spcPts val="0"/>
              </a:spcAft>
              <a:buClr>
                <a:schemeClr val="dk1"/>
              </a:buClr>
              <a:buSzPts val="1400"/>
              <a:buChar char="–"/>
              <a:defRPr sz="1867">
                <a:solidFill>
                  <a:schemeClr val="dk1"/>
                </a:solidFill>
              </a:defRPr>
            </a:lvl2pPr>
            <a:lvl3pPr marL="1828754" lvl="2" indent="-406390" algn="l" rtl="0">
              <a:lnSpc>
                <a:spcPct val="100000"/>
              </a:lnSpc>
              <a:spcBef>
                <a:spcPts val="480"/>
              </a:spcBef>
              <a:spcAft>
                <a:spcPts val="0"/>
              </a:spcAft>
              <a:buClr>
                <a:schemeClr val="dk1"/>
              </a:buClr>
              <a:buSzPts val="1200"/>
              <a:buChar char="•"/>
              <a:defRPr sz="1600">
                <a:solidFill>
                  <a:schemeClr val="dk1"/>
                </a:solidFill>
              </a:defRPr>
            </a:lvl3pPr>
            <a:lvl4pPr marL="2438339" lvl="3" indent="-406390" algn="l" rtl="0">
              <a:lnSpc>
                <a:spcPct val="100000"/>
              </a:lnSpc>
              <a:spcBef>
                <a:spcPts val="480"/>
              </a:spcBef>
              <a:spcAft>
                <a:spcPts val="0"/>
              </a:spcAft>
              <a:buClr>
                <a:schemeClr val="dk1"/>
              </a:buClr>
              <a:buSzPts val="1200"/>
              <a:buChar char="–"/>
              <a:defRPr sz="1600">
                <a:solidFill>
                  <a:schemeClr val="dk1"/>
                </a:solidFill>
              </a:defRPr>
            </a:lvl4pPr>
            <a:lvl5pPr marL="3047924" lvl="4" indent="-406390" algn="l" rtl="0">
              <a:lnSpc>
                <a:spcPct val="100000"/>
              </a:lnSpc>
              <a:spcBef>
                <a:spcPts val="480"/>
              </a:spcBef>
              <a:spcAft>
                <a:spcPts val="0"/>
              </a:spcAft>
              <a:buClr>
                <a:schemeClr val="dk1"/>
              </a:buClr>
              <a:buSzPts val="1200"/>
              <a:buChar char="»"/>
              <a:defRPr sz="1600">
                <a:solidFill>
                  <a:schemeClr val="dk1"/>
                </a:solidFill>
              </a:defRPr>
            </a:lvl5pPr>
            <a:lvl6pPr marL="3657509" lvl="5" indent="-406390" algn="l" rtl="0">
              <a:lnSpc>
                <a:spcPct val="100000"/>
              </a:lnSpc>
              <a:spcBef>
                <a:spcPts val="480"/>
              </a:spcBef>
              <a:spcAft>
                <a:spcPts val="0"/>
              </a:spcAft>
              <a:buClr>
                <a:schemeClr val="dk1"/>
              </a:buClr>
              <a:buSzPts val="1200"/>
              <a:buChar char="•"/>
              <a:defRPr sz="1600">
                <a:solidFill>
                  <a:schemeClr val="dk1"/>
                </a:solidFill>
              </a:defRPr>
            </a:lvl6pPr>
            <a:lvl7pPr marL="4267093" lvl="6" indent="-406390" algn="l" rtl="0">
              <a:lnSpc>
                <a:spcPct val="100000"/>
              </a:lnSpc>
              <a:spcBef>
                <a:spcPts val="480"/>
              </a:spcBef>
              <a:spcAft>
                <a:spcPts val="0"/>
              </a:spcAft>
              <a:buClr>
                <a:schemeClr val="dk1"/>
              </a:buClr>
              <a:buSzPts val="1200"/>
              <a:buChar char="•"/>
              <a:defRPr sz="1600">
                <a:solidFill>
                  <a:schemeClr val="dk1"/>
                </a:solidFill>
              </a:defRPr>
            </a:lvl7pPr>
            <a:lvl8pPr marL="4876678" lvl="7" indent="-406390" algn="l" rtl="0">
              <a:lnSpc>
                <a:spcPct val="100000"/>
              </a:lnSpc>
              <a:spcBef>
                <a:spcPts val="480"/>
              </a:spcBef>
              <a:spcAft>
                <a:spcPts val="0"/>
              </a:spcAft>
              <a:buClr>
                <a:schemeClr val="dk1"/>
              </a:buClr>
              <a:buSzPts val="1200"/>
              <a:buChar char="•"/>
              <a:defRPr sz="1600">
                <a:solidFill>
                  <a:schemeClr val="dk1"/>
                </a:solidFill>
              </a:defRPr>
            </a:lvl8pPr>
            <a:lvl9pPr marL="5486263" lvl="8" indent="-406390" algn="l" rtl="0">
              <a:lnSpc>
                <a:spcPct val="100000"/>
              </a:lnSpc>
              <a:spcBef>
                <a:spcPts val="480"/>
              </a:spcBef>
              <a:spcAft>
                <a:spcPts val="0"/>
              </a:spcAft>
              <a:buClr>
                <a:schemeClr val="dk1"/>
              </a:buClr>
              <a:buSzPts val="1200"/>
              <a:buChar char="•"/>
              <a:defRPr sz="1600">
                <a:solidFill>
                  <a:schemeClr val="dk1"/>
                </a:solidFill>
              </a:defRPr>
            </a:lvl9pPr>
          </a:lstStyle>
          <a:p>
            <a:endParaRPr/>
          </a:p>
        </p:txBody>
      </p:sp>
      <p:pic>
        <p:nvPicPr>
          <p:cNvPr id="62" name="Google Shape;62;p15"/>
          <p:cNvPicPr preferRelativeResize="0"/>
          <p:nvPr/>
        </p:nvPicPr>
        <p:blipFill rotWithShape="1">
          <a:blip r:embed="rId2">
            <a:alphaModFix/>
          </a:blip>
          <a:srcRect r="20641"/>
          <a:stretch/>
        </p:blipFill>
        <p:spPr>
          <a:xfrm>
            <a:off x="9936432" y="251734"/>
            <a:ext cx="1528867" cy="886033"/>
          </a:xfrm>
          <a:prstGeom prst="rect">
            <a:avLst/>
          </a:prstGeom>
          <a:noFill/>
          <a:ln>
            <a:noFill/>
          </a:ln>
        </p:spPr>
      </p:pic>
    </p:spTree>
    <p:extLst>
      <p:ext uri="{BB962C8B-B14F-4D97-AF65-F5344CB8AC3E}">
        <p14:creationId xmlns:p14="http://schemas.microsoft.com/office/powerpoint/2010/main" val="2866566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ABF0-CA7F-48C0-A6CB-4A358D5580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4C1D39-2D20-4AC4-8022-EEA756783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CC6727-BFC2-4994-BE44-0B9FCAC826D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27ACC0E0-792D-43A7-AFCC-587C04AE29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55CCC1-FDFB-4224-95CA-1562F505E120}"/>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166699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B2A6-D999-4369-AAF8-70DC7CBA0A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7A5FFF-6E74-4633-8A3A-D68F2016E8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CA5536-3A0E-40C0-BC22-F640CCB6A72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554C1936-6805-4387-BC83-BC41F8788F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5C3DC3-472E-4CEF-A08F-9DE7AC9AD12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1728225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64F0-4DB8-443C-829A-B1BB4871F5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510256-1622-47A2-A915-74F55E3BE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F2AFC7-A182-4912-937D-AEE8B81E46D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E74D6241-C2E5-41E8-92DE-B1171F780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7BEC4-299B-4BCB-9FF2-83933B139DD3}"/>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048799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536B-356B-4AFC-AB6F-A934B3679C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F019D2-3B57-4812-9941-19D8AA183B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EEF64D-A8B7-4EE7-836A-D05BA77C64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FC51FE-CDE7-490A-B829-37C03135DD86}"/>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C8C983B4-1234-4E2D-B179-5C59699B8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80DA06-9072-4FB3-8277-629673B51194}"/>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554904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CDEF-8FC7-40EB-92F9-57B48590E9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9EC0C-59BA-4BB9-A8E6-1EB8236464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89055-65BE-485E-872E-E1CA61CB2C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B96B23-98A9-4978-B5EC-6BEA658DA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4E66E7-3D32-4F3C-9D1C-8D62BEDD65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783DA5-5AD6-4DC4-873F-79B71A4DA912}"/>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8" name="Footer Placeholder 7">
            <a:extLst>
              <a:ext uri="{FF2B5EF4-FFF2-40B4-BE49-F238E27FC236}">
                <a16:creationId xmlns:a16="http://schemas.microsoft.com/office/drawing/2014/main" id="{209A9ED8-C455-4DC2-B622-BBF6C3EB80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E93986-8B31-4D8B-896C-458BC7A8C1E0}"/>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2835722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9751F-A694-411C-9F2E-5C0D89A09E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6CA196-F8FB-4B92-A57D-337EB00D0ED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4" name="Footer Placeholder 3">
            <a:extLst>
              <a:ext uri="{FF2B5EF4-FFF2-40B4-BE49-F238E27FC236}">
                <a16:creationId xmlns:a16="http://schemas.microsoft.com/office/drawing/2014/main" id="{0C2CA1BC-DC48-43B8-AF16-1495CBBB59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843892-A75E-4A84-85C6-7FC59D72ED28}"/>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2578997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76AFB-DAB7-48AD-9ADF-292F7310B9A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3" name="Footer Placeholder 2">
            <a:extLst>
              <a:ext uri="{FF2B5EF4-FFF2-40B4-BE49-F238E27FC236}">
                <a16:creationId xmlns:a16="http://schemas.microsoft.com/office/drawing/2014/main" id="{91656C10-24D4-4238-A9F5-DD33C17EC0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01F3EA-7DEB-4F71-B62C-EDBA4F08C78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4181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B2A6-D999-4369-AAF8-70DC7CBA0A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7A5FFF-6E74-4633-8A3A-D68F2016E8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CA5536-3A0E-40C0-BC22-F640CCB6A72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554C1936-6805-4387-BC83-BC41F8788F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5C3DC3-472E-4CEF-A08F-9DE7AC9AD12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456991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1252-4690-4773-8E66-C958B9843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E07672-18E1-4B5D-A67B-2B331DE0A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3F309E-D17A-4AB9-873F-EA5C524B9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76F09C-E4AF-4713-A188-84C0F8850AFA}"/>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1B9DB700-622D-4C76-A106-6CFCA48BD7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407153-23EE-4268-9251-002FC1388E3C}"/>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369883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4102-F4A9-42DB-99EA-A2C7D26730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F7B16D-8419-4541-8244-2EC4BE2F9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F18BAD-9A4A-413C-9823-697EEDF93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B5978C-DFFA-4B0B-BF2A-D024456CC19F}"/>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0B293621-B723-4C85-821C-5E571DA1FE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F9ED7B-6FD3-4FF7-BC22-83C3764217BC}"/>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2511826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321B-725B-4AB7-B7DF-F9DB5897EB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180E2A-45F2-4109-8697-DB955FBA6D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94EE9C-E003-48E8-8B7D-4893B8D0FDA3}"/>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10F98898-CE3F-47FC-AEDC-C8A6A8C03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D4293-56A8-4536-B2A5-949EDF771FD7}"/>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445850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764D0A-7100-49BE-A0B4-92F69BAE19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E6BAC4-64D7-4456-A738-85AF9F0A00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27FB9-6EB7-48A6-B115-DB577F8A0E9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67617C3E-0036-41BE-97CA-0E152F9AF7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F7559B-3646-47E2-B118-0525D6FCDB6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2221172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p:cSld name="1_Title and Content">
    <p:bg>
      <p:bgPr>
        <a:solidFill>
          <a:schemeClr val="lt1"/>
        </a:solidFill>
        <a:effectLst/>
      </p:bgPr>
    </p:bg>
    <p:spTree>
      <p:nvGrpSpPr>
        <p:cNvPr id="1" name="Shape 58"/>
        <p:cNvGrpSpPr/>
        <p:nvPr/>
      </p:nvGrpSpPr>
      <p:grpSpPr>
        <a:xfrm>
          <a:off x="0" y="0"/>
          <a:ext cx="0" cy="0"/>
          <a:chOff x="0" y="0"/>
          <a:chExt cx="0" cy="0"/>
        </a:xfrm>
      </p:grpSpPr>
      <p:sp>
        <p:nvSpPr>
          <p:cNvPr id="59" name="Google Shape;59;p15"/>
          <p:cNvSpPr/>
          <p:nvPr/>
        </p:nvSpPr>
        <p:spPr>
          <a:xfrm>
            <a:off x="-17125" y="1160525"/>
            <a:ext cx="12209200" cy="58208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a:solidFill>
                <a:schemeClr val="lt1"/>
              </a:solidFill>
              <a:latin typeface="Arial"/>
              <a:ea typeface="Arial"/>
              <a:cs typeface="Arial"/>
              <a:sym typeface="Arial"/>
            </a:endParaRPr>
          </a:p>
        </p:txBody>
      </p:sp>
      <p:sp>
        <p:nvSpPr>
          <p:cNvPr id="60" name="Google Shape;60;p15"/>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4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1" name="Google Shape;61;p15"/>
          <p:cNvSpPr txBox="1">
            <a:spLocks noGrp="1"/>
          </p:cNvSpPr>
          <p:nvPr>
            <p:ph type="body" idx="1"/>
          </p:nvPr>
        </p:nvSpPr>
        <p:spPr>
          <a:xfrm>
            <a:off x="414676" y="1508787"/>
            <a:ext cx="11328400" cy="4525600"/>
          </a:xfrm>
          <a:prstGeom prst="rect">
            <a:avLst/>
          </a:prstGeom>
          <a:noFill/>
          <a:ln>
            <a:noFill/>
          </a:ln>
        </p:spPr>
        <p:txBody>
          <a:bodyPr spcFirstLastPara="1" wrap="square" lIns="91425" tIns="45700" rIns="91425" bIns="45700" anchor="t" anchorCtr="0">
            <a:noAutofit/>
          </a:bodyPr>
          <a:lstStyle>
            <a:lvl1pPr marL="609585" marR="0" lvl="0" indent="-457189" algn="l" rtl="0">
              <a:lnSpc>
                <a:spcPct val="100000"/>
              </a:lnSpc>
              <a:spcBef>
                <a:spcPts val="0"/>
              </a:spcBef>
              <a:spcAft>
                <a:spcPts val="0"/>
              </a:spcAft>
              <a:buClr>
                <a:schemeClr val="dk1"/>
              </a:buClr>
              <a:buSzPts val="1800"/>
              <a:buFont typeface="Arial"/>
              <a:buChar char="•"/>
              <a:defRPr sz="2400">
                <a:solidFill>
                  <a:schemeClr val="dk1"/>
                </a:solidFill>
              </a:defRPr>
            </a:lvl1pPr>
            <a:lvl2pPr marL="1219170" lvl="1" indent="-423323" algn="l" rtl="0">
              <a:lnSpc>
                <a:spcPct val="100000"/>
              </a:lnSpc>
              <a:spcBef>
                <a:spcPts val="480"/>
              </a:spcBef>
              <a:spcAft>
                <a:spcPts val="0"/>
              </a:spcAft>
              <a:buClr>
                <a:schemeClr val="dk1"/>
              </a:buClr>
              <a:buSzPts val="1400"/>
              <a:buChar char="–"/>
              <a:defRPr sz="1867">
                <a:solidFill>
                  <a:schemeClr val="dk1"/>
                </a:solidFill>
              </a:defRPr>
            </a:lvl2pPr>
            <a:lvl3pPr marL="1828754" lvl="2" indent="-406390" algn="l" rtl="0">
              <a:lnSpc>
                <a:spcPct val="100000"/>
              </a:lnSpc>
              <a:spcBef>
                <a:spcPts val="480"/>
              </a:spcBef>
              <a:spcAft>
                <a:spcPts val="0"/>
              </a:spcAft>
              <a:buClr>
                <a:schemeClr val="dk1"/>
              </a:buClr>
              <a:buSzPts val="1200"/>
              <a:buChar char="•"/>
              <a:defRPr sz="1600">
                <a:solidFill>
                  <a:schemeClr val="dk1"/>
                </a:solidFill>
              </a:defRPr>
            </a:lvl3pPr>
            <a:lvl4pPr marL="2438339" lvl="3" indent="-406390" algn="l" rtl="0">
              <a:lnSpc>
                <a:spcPct val="100000"/>
              </a:lnSpc>
              <a:spcBef>
                <a:spcPts val="480"/>
              </a:spcBef>
              <a:spcAft>
                <a:spcPts val="0"/>
              </a:spcAft>
              <a:buClr>
                <a:schemeClr val="dk1"/>
              </a:buClr>
              <a:buSzPts val="1200"/>
              <a:buChar char="–"/>
              <a:defRPr sz="1600">
                <a:solidFill>
                  <a:schemeClr val="dk1"/>
                </a:solidFill>
              </a:defRPr>
            </a:lvl4pPr>
            <a:lvl5pPr marL="3047924" lvl="4" indent="-406390" algn="l" rtl="0">
              <a:lnSpc>
                <a:spcPct val="100000"/>
              </a:lnSpc>
              <a:spcBef>
                <a:spcPts val="480"/>
              </a:spcBef>
              <a:spcAft>
                <a:spcPts val="0"/>
              </a:spcAft>
              <a:buClr>
                <a:schemeClr val="dk1"/>
              </a:buClr>
              <a:buSzPts val="1200"/>
              <a:buChar char="»"/>
              <a:defRPr sz="1600">
                <a:solidFill>
                  <a:schemeClr val="dk1"/>
                </a:solidFill>
              </a:defRPr>
            </a:lvl5pPr>
            <a:lvl6pPr marL="3657509" lvl="5" indent="-406390" algn="l" rtl="0">
              <a:lnSpc>
                <a:spcPct val="100000"/>
              </a:lnSpc>
              <a:spcBef>
                <a:spcPts val="480"/>
              </a:spcBef>
              <a:spcAft>
                <a:spcPts val="0"/>
              </a:spcAft>
              <a:buClr>
                <a:schemeClr val="dk1"/>
              </a:buClr>
              <a:buSzPts val="1200"/>
              <a:buChar char="•"/>
              <a:defRPr sz="1600">
                <a:solidFill>
                  <a:schemeClr val="dk1"/>
                </a:solidFill>
              </a:defRPr>
            </a:lvl6pPr>
            <a:lvl7pPr marL="4267093" lvl="6" indent="-406390" algn="l" rtl="0">
              <a:lnSpc>
                <a:spcPct val="100000"/>
              </a:lnSpc>
              <a:spcBef>
                <a:spcPts val="480"/>
              </a:spcBef>
              <a:spcAft>
                <a:spcPts val="0"/>
              </a:spcAft>
              <a:buClr>
                <a:schemeClr val="dk1"/>
              </a:buClr>
              <a:buSzPts val="1200"/>
              <a:buChar char="•"/>
              <a:defRPr sz="1600">
                <a:solidFill>
                  <a:schemeClr val="dk1"/>
                </a:solidFill>
              </a:defRPr>
            </a:lvl7pPr>
            <a:lvl8pPr marL="4876678" lvl="7" indent="-406390" algn="l" rtl="0">
              <a:lnSpc>
                <a:spcPct val="100000"/>
              </a:lnSpc>
              <a:spcBef>
                <a:spcPts val="480"/>
              </a:spcBef>
              <a:spcAft>
                <a:spcPts val="0"/>
              </a:spcAft>
              <a:buClr>
                <a:schemeClr val="dk1"/>
              </a:buClr>
              <a:buSzPts val="1200"/>
              <a:buChar char="•"/>
              <a:defRPr sz="1600">
                <a:solidFill>
                  <a:schemeClr val="dk1"/>
                </a:solidFill>
              </a:defRPr>
            </a:lvl8pPr>
            <a:lvl9pPr marL="5486263" lvl="8" indent="-406390" algn="l" rtl="0">
              <a:lnSpc>
                <a:spcPct val="100000"/>
              </a:lnSpc>
              <a:spcBef>
                <a:spcPts val="480"/>
              </a:spcBef>
              <a:spcAft>
                <a:spcPts val="0"/>
              </a:spcAft>
              <a:buClr>
                <a:schemeClr val="dk1"/>
              </a:buClr>
              <a:buSzPts val="1200"/>
              <a:buChar char="•"/>
              <a:defRPr sz="1600">
                <a:solidFill>
                  <a:schemeClr val="dk1"/>
                </a:solidFill>
              </a:defRPr>
            </a:lvl9pPr>
          </a:lstStyle>
          <a:p>
            <a:endParaRPr/>
          </a:p>
        </p:txBody>
      </p:sp>
      <p:pic>
        <p:nvPicPr>
          <p:cNvPr id="62" name="Google Shape;62;p15"/>
          <p:cNvPicPr preferRelativeResize="0"/>
          <p:nvPr/>
        </p:nvPicPr>
        <p:blipFill rotWithShape="1">
          <a:blip r:embed="rId2">
            <a:alphaModFix/>
          </a:blip>
          <a:srcRect r="20641"/>
          <a:stretch/>
        </p:blipFill>
        <p:spPr>
          <a:xfrm>
            <a:off x="9936432" y="251734"/>
            <a:ext cx="1528867" cy="886033"/>
          </a:xfrm>
          <a:prstGeom prst="rect">
            <a:avLst/>
          </a:prstGeom>
          <a:noFill/>
          <a:ln>
            <a:noFill/>
          </a:ln>
        </p:spPr>
      </p:pic>
    </p:spTree>
    <p:extLst>
      <p:ext uri="{BB962C8B-B14F-4D97-AF65-F5344CB8AC3E}">
        <p14:creationId xmlns:p14="http://schemas.microsoft.com/office/powerpoint/2010/main" val="186605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64F0-4DB8-443C-829A-B1BB4871F5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510256-1622-47A2-A915-74F55E3BE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F2AFC7-A182-4912-937D-AEE8B81E46D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E74D6241-C2E5-41E8-92DE-B1171F780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7BEC4-299B-4BCB-9FF2-83933B139DD3}"/>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65583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536B-356B-4AFC-AB6F-A934B3679C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F019D2-3B57-4812-9941-19D8AA183B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EEF64D-A8B7-4EE7-836A-D05BA77C64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FC51FE-CDE7-490A-B829-37C03135DD86}"/>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C8C983B4-1234-4E2D-B179-5C59699B8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80DA06-9072-4FB3-8277-629673B51194}"/>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188430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CDEF-8FC7-40EB-92F9-57B48590E9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9EC0C-59BA-4BB9-A8E6-1EB8236464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89055-65BE-485E-872E-E1CA61CB2C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B96B23-98A9-4978-B5EC-6BEA658DA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4E66E7-3D32-4F3C-9D1C-8D62BEDD65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783DA5-5AD6-4DC4-873F-79B71A4DA912}"/>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8" name="Footer Placeholder 7">
            <a:extLst>
              <a:ext uri="{FF2B5EF4-FFF2-40B4-BE49-F238E27FC236}">
                <a16:creationId xmlns:a16="http://schemas.microsoft.com/office/drawing/2014/main" id="{209A9ED8-C455-4DC2-B622-BBF6C3EB80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E93986-8B31-4D8B-896C-458BC7A8C1E0}"/>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68476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9751F-A694-411C-9F2E-5C0D89A09E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6CA196-F8FB-4B92-A57D-337EB00D0ED4}"/>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4" name="Footer Placeholder 3">
            <a:extLst>
              <a:ext uri="{FF2B5EF4-FFF2-40B4-BE49-F238E27FC236}">
                <a16:creationId xmlns:a16="http://schemas.microsoft.com/office/drawing/2014/main" id="{0C2CA1BC-DC48-43B8-AF16-1495CBBB59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843892-A75E-4A84-85C6-7FC59D72ED28}"/>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8773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76AFB-DAB7-48AD-9ADF-292F7310B9AD}"/>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3" name="Footer Placeholder 2">
            <a:extLst>
              <a:ext uri="{FF2B5EF4-FFF2-40B4-BE49-F238E27FC236}">
                <a16:creationId xmlns:a16="http://schemas.microsoft.com/office/drawing/2014/main" id="{91656C10-24D4-4238-A9F5-DD33C17EC0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01F3EA-7DEB-4F71-B62C-EDBA4F08C781}"/>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167589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1252-4690-4773-8E66-C958B9843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E07672-18E1-4B5D-A67B-2B331DE0A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3F309E-D17A-4AB9-873F-EA5C524B9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76F09C-E4AF-4713-A188-84C0F8850AFA}"/>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1B9DB700-622D-4C76-A106-6CFCA48BD7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407153-23EE-4268-9251-002FC1388E3C}"/>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332037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4102-F4A9-42DB-99EA-A2C7D26730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F7B16D-8419-4541-8244-2EC4BE2F9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F18BAD-9A4A-413C-9823-697EEDF93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B5978C-DFFA-4B0B-BF2A-D024456CC19F}"/>
              </a:ext>
            </a:extLst>
          </p:cNvPr>
          <p:cNvSpPr>
            <a:spLocks noGrp="1"/>
          </p:cNvSpPr>
          <p:nvPr>
            <p:ph type="dt" sz="half" idx="10"/>
          </p:nvPr>
        </p:nvSpPr>
        <p:spPr/>
        <p:txBody>
          <a:bodyPr/>
          <a:lstStyle/>
          <a:p>
            <a:fld id="{ECB3A9D7-15F0-4F3D-85C9-0BAE3ECD9E61}" type="datetimeFigureOut">
              <a:rPr lang="en-GB" smtClean="0"/>
              <a:t>26/04/2023</a:t>
            </a:fld>
            <a:endParaRPr lang="en-GB"/>
          </a:p>
        </p:txBody>
      </p:sp>
      <p:sp>
        <p:nvSpPr>
          <p:cNvPr id="6" name="Footer Placeholder 5">
            <a:extLst>
              <a:ext uri="{FF2B5EF4-FFF2-40B4-BE49-F238E27FC236}">
                <a16:creationId xmlns:a16="http://schemas.microsoft.com/office/drawing/2014/main" id="{0B293621-B723-4C85-821C-5E571DA1FE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F9ED7B-6FD3-4FF7-BC22-83C3764217BC}"/>
              </a:ext>
            </a:extLst>
          </p:cNvPr>
          <p:cNvSpPr>
            <a:spLocks noGrp="1"/>
          </p:cNvSpPr>
          <p:nvPr>
            <p:ph type="sldNum" sz="quarter" idx="12"/>
          </p:nvPr>
        </p:nvSpPr>
        <p:spPr/>
        <p:txBody>
          <a:bodyPr/>
          <a:lstStyle/>
          <a:p>
            <a:fld id="{A367020E-DB03-4B35-9F69-685C19A47E4F}" type="slidenum">
              <a:rPr lang="en-GB" smtClean="0"/>
              <a:t>‹#›</a:t>
            </a:fld>
            <a:endParaRPr lang="en-GB"/>
          </a:p>
        </p:txBody>
      </p:sp>
    </p:spTree>
    <p:extLst>
      <p:ext uri="{BB962C8B-B14F-4D97-AF65-F5344CB8AC3E}">
        <p14:creationId xmlns:p14="http://schemas.microsoft.com/office/powerpoint/2010/main" val="424979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C0701-3DBC-4BCD-B94E-6141CABD8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398145-000D-4457-898A-E9432C62BA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1932D4-7912-4838-829C-84700772A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07FDCDE9-B801-4362-99E1-18728ECE9B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27FEFA-B58D-4290-A537-D297E1CE52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7020E-DB03-4B35-9F69-685C19A47E4F}" type="slidenum">
              <a:rPr lang="en-GB" smtClean="0"/>
              <a:t>‹#›</a:t>
            </a:fld>
            <a:endParaRPr lang="en-GB"/>
          </a:p>
        </p:txBody>
      </p:sp>
    </p:spTree>
    <p:extLst>
      <p:ext uri="{BB962C8B-B14F-4D97-AF65-F5344CB8AC3E}">
        <p14:creationId xmlns:p14="http://schemas.microsoft.com/office/powerpoint/2010/main" val="79973921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C0701-3DBC-4BCD-B94E-6141CABD8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398145-000D-4457-898A-E9432C62BA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1932D4-7912-4838-829C-84700772A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3A9D7-15F0-4F3D-85C9-0BAE3ECD9E61}" type="datetimeFigureOut">
              <a:rPr lang="en-GB" smtClean="0"/>
              <a:t>26/04/2023</a:t>
            </a:fld>
            <a:endParaRPr lang="en-GB"/>
          </a:p>
        </p:txBody>
      </p:sp>
      <p:sp>
        <p:nvSpPr>
          <p:cNvPr id="5" name="Footer Placeholder 4">
            <a:extLst>
              <a:ext uri="{FF2B5EF4-FFF2-40B4-BE49-F238E27FC236}">
                <a16:creationId xmlns:a16="http://schemas.microsoft.com/office/drawing/2014/main" id="{07FDCDE9-B801-4362-99E1-18728ECE9B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27FEFA-B58D-4290-A537-D297E1CE52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7020E-DB03-4B35-9F69-685C19A47E4F}" type="slidenum">
              <a:rPr lang="en-GB" smtClean="0"/>
              <a:t>‹#›</a:t>
            </a:fld>
            <a:endParaRPr lang="en-GB"/>
          </a:p>
        </p:txBody>
      </p:sp>
    </p:spTree>
    <p:extLst>
      <p:ext uri="{BB962C8B-B14F-4D97-AF65-F5344CB8AC3E}">
        <p14:creationId xmlns:p14="http://schemas.microsoft.com/office/powerpoint/2010/main" val="3018485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910610-46FC-4D1F-976F-DB7995FB2382}"/>
              </a:ext>
            </a:extLst>
          </p:cNvPr>
          <p:cNvSpPr/>
          <p:nvPr/>
        </p:nvSpPr>
        <p:spPr>
          <a:xfrm>
            <a:off x="657225" y="476250"/>
            <a:ext cx="11039475" cy="5934075"/>
          </a:xfrm>
          <a:prstGeom prst="roundRect">
            <a:avLst>
              <a:gd name="adj" fmla="val 3345"/>
            </a:avLst>
          </a:prstGeom>
          <a:noFill/>
          <a:ln w="38100">
            <a:solidFill>
              <a:srgbClr val="13A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CA2F383-047E-4703-8F7F-FBDC5C0E40E3}"/>
              </a:ext>
            </a:extLst>
          </p:cNvPr>
          <p:cNvSpPr txBox="1"/>
          <p:nvPr/>
        </p:nvSpPr>
        <p:spPr>
          <a:xfrm>
            <a:off x="8264992" y="6227861"/>
            <a:ext cx="2768365"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NHS Transformation Directorate </a:t>
            </a:r>
          </a:p>
        </p:txBody>
      </p:sp>
      <p:sp>
        <p:nvSpPr>
          <p:cNvPr id="4" name="Rectangle: Rounded Corners 3">
            <a:extLst>
              <a:ext uri="{FF2B5EF4-FFF2-40B4-BE49-F238E27FC236}">
                <a16:creationId xmlns:a16="http://schemas.microsoft.com/office/drawing/2014/main" id="{C82186A5-AF76-4164-B7EE-5402F7D5E785}"/>
              </a:ext>
            </a:extLst>
          </p:cNvPr>
          <p:cNvSpPr/>
          <p:nvPr/>
        </p:nvSpPr>
        <p:spPr>
          <a:xfrm>
            <a:off x="2128837" y="2101007"/>
            <a:ext cx="8096250" cy="2914650"/>
          </a:xfrm>
          <a:prstGeom prst="roundRect">
            <a:avLst>
              <a:gd name="adj" fmla="val 9187"/>
            </a:avLst>
          </a:prstGeom>
          <a:solidFill>
            <a:srgbClr val="13A7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BD2561-7582-4C23-A079-AC8C1C9C95CB}"/>
              </a:ext>
            </a:extLst>
          </p:cNvPr>
          <p:cNvSpPr txBox="1"/>
          <p:nvPr/>
        </p:nvSpPr>
        <p:spPr>
          <a:xfrm>
            <a:off x="2650110" y="2460693"/>
            <a:ext cx="6991039" cy="1200329"/>
          </a:xfrm>
          <a:prstGeom prst="rect">
            <a:avLst/>
          </a:prstGeom>
          <a:noFill/>
        </p:spPr>
        <p:txBody>
          <a:bodyPr wrap="square" lIns="91440" tIns="45720" rIns="91440" bIns="45720" rtlCol="0" anchor="t">
            <a:spAutoFit/>
          </a:bodyPr>
          <a:lstStyle/>
          <a:p>
            <a:pPr algn="just"/>
            <a:r>
              <a:rPr lang="en-GB" sz="1800" b="1" dirty="0">
                <a:solidFill>
                  <a:schemeClr val="bg1"/>
                </a:solidFill>
                <a:effectLst/>
                <a:latin typeface="Arial" panose="020B0604020202020204" pitchFamily="34" charset="0"/>
                <a:ea typeface="Calibri" panose="020F0502020204030204" pitchFamily="34" charset="0"/>
              </a:rPr>
              <a:t>Grouped Housing/Care Homes – Preparing for the switchover to Digital telephone lines</a:t>
            </a:r>
          </a:p>
          <a:p>
            <a:pPr algn="just"/>
            <a:endParaRPr lang="en-GB" b="1" dirty="0">
              <a:solidFill>
                <a:schemeClr val="bg1"/>
              </a:solidFill>
              <a:latin typeface="Arial" panose="020B0604020202020204" pitchFamily="34" charset="0"/>
              <a:ea typeface="Calibri" panose="020F0502020204030204" pitchFamily="34" charset="0"/>
            </a:endParaRPr>
          </a:p>
          <a:p>
            <a:pPr algn="just"/>
            <a:r>
              <a:rPr lang="en-GB" sz="1800" b="1" dirty="0">
                <a:solidFill>
                  <a:schemeClr val="bg1"/>
                </a:solidFill>
                <a:effectLst/>
                <a:latin typeface="Arial" panose="020B0604020202020204" pitchFamily="34" charset="0"/>
                <a:ea typeface="Calibri" panose="020F0502020204030204" pitchFamily="34" charset="0"/>
              </a:rPr>
              <a:t>Michael Swaffield, DHSC/NHS England Joint Unit</a:t>
            </a:r>
            <a:endParaRPr lang="en-GB" sz="1800" dirty="0">
              <a:solidFill>
                <a:schemeClr val="bg1"/>
              </a:solidFill>
              <a:effectLst/>
              <a:latin typeface="Calibri" panose="020F0502020204030204" pitchFamily="34" charset="0"/>
              <a:ea typeface="Calibri" panose="020F0502020204030204" pitchFamily="34" charset="0"/>
            </a:endParaRPr>
          </a:p>
        </p:txBody>
      </p:sp>
      <p:sp>
        <p:nvSpPr>
          <p:cNvPr id="6" name="Google Shape;157;p32">
            <a:extLst>
              <a:ext uri="{FF2B5EF4-FFF2-40B4-BE49-F238E27FC236}">
                <a16:creationId xmlns:a16="http://schemas.microsoft.com/office/drawing/2014/main" id="{849E62E2-5861-480D-A5FA-6F2F18BC7824}"/>
              </a:ext>
            </a:extLst>
          </p:cNvPr>
          <p:cNvSpPr txBox="1">
            <a:spLocks/>
          </p:cNvSpPr>
          <p:nvPr/>
        </p:nvSpPr>
        <p:spPr>
          <a:xfrm>
            <a:off x="2804704" y="3984962"/>
            <a:ext cx="5232000" cy="720000"/>
          </a:xfrm>
          <a:prstGeom prst="rect">
            <a:avLst/>
          </a:prstGeom>
          <a:noFill/>
          <a:ln>
            <a:noFill/>
          </a:ln>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Clr>
                <a:srgbClr val="003087"/>
              </a:buClr>
              <a:buSzPts val="1500"/>
              <a:buNone/>
              <a:defRPr/>
            </a:pPr>
            <a:r>
              <a:rPr lang="en-GB" sz="2250" b="1">
                <a:solidFill>
                  <a:schemeClr val="bg1"/>
                </a:solidFill>
                <a:latin typeface="Calibri" panose="020F0502020204030204"/>
              </a:rPr>
              <a:t>April 2023</a:t>
            </a:r>
            <a:r>
              <a:rPr lang="en-GB" sz="2250" b="1">
                <a:latin typeface="Calibri" panose="020F0502020204030204"/>
              </a:rPr>
              <a:t> </a:t>
            </a:r>
            <a:endParaRPr kumimoji="0" lang="en-GB" sz="2267"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5204CE06-64C1-4638-8DD8-01EAD98D986D}"/>
              </a:ext>
            </a:extLst>
          </p:cNvPr>
          <p:cNvSpPr/>
          <p:nvPr/>
        </p:nvSpPr>
        <p:spPr>
          <a:xfrm>
            <a:off x="9288402" y="53075"/>
            <a:ext cx="2034853" cy="964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4" descr="DHSC_Providing care services Logo_RBG.eps">
            <a:extLst>
              <a:ext uri="{FF2B5EF4-FFF2-40B4-BE49-F238E27FC236}">
                <a16:creationId xmlns:a16="http://schemas.microsoft.com/office/drawing/2014/main" id="{B20D8207-CB28-41C4-8C06-1986732D10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595" r="1651" b="46056"/>
          <a:stretch/>
        </p:blipFill>
        <p:spPr bwMode="auto">
          <a:xfrm>
            <a:off x="9527161" y="292353"/>
            <a:ext cx="1557337" cy="48583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4CA0AEE1-87D6-4083-9860-371DDC4484ED}"/>
              </a:ext>
            </a:extLst>
          </p:cNvPr>
          <p:cNvSpPr/>
          <p:nvPr/>
        </p:nvSpPr>
        <p:spPr>
          <a:xfrm>
            <a:off x="874643" y="97778"/>
            <a:ext cx="1628775"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18" name="Picture 2" descr="Department of Health and Social Care - Wikipedia">
            <a:extLst>
              <a:ext uri="{FF2B5EF4-FFF2-40B4-BE49-F238E27FC236}">
                <a16:creationId xmlns:a16="http://schemas.microsoft.com/office/drawing/2014/main" id="{2248F8A9-402E-4FA1-8E83-F95895719A1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24"/>
          <a:stretch/>
        </p:blipFill>
        <p:spPr bwMode="auto">
          <a:xfrm>
            <a:off x="1107502" y="157879"/>
            <a:ext cx="1163058" cy="96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90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910610-46FC-4D1F-976F-DB7995FB2382}"/>
              </a:ext>
            </a:extLst>
          </p:cNvPr>
          <p:cNvSpPr/>
          <p:nvPr/>
        </p:nvSpPr>
        <p:spPr>
          <a:xfrm>
            <a:off x="657225" y="476250"/>
            <a:ext cx="11039475" cy="5934075"/>
          </a:xfrm>
          <a:prstGeom prst="roundRect">
            <a:avLst>
              <a:gd name="adj" fmla="val 3345"/>
            </a:avLst>
          </a:prstGeom>
          <a:noFill/>
          <a:ln w="38100">
            <a:solidFill>
              <a:srgbClr val="13A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CA2F383-047E-4703-8F7F-FBDC5C0E40E3}"/>
              </a:ext>
            </a:extLst>
          </p:cNvPr>
          <p:cNvSpPr txBox="1"/>
          <p:nvPr/>
        </p:nvSpPr>
        <p:spPr>
          <a:xfrm>
            <a:off x="8264992" y="6227861"/>
            <a:ext cx="2768365"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NHS Transformation Directorate </a:t>
            </a:r>
          </a:p>
        </p:txBody>
      </p:sp>
      <p:sp>
        <p:nvSpPr>
          <p:cNvPr id="4" name="Rectangle: Rounded Corners 3">
            <a:extLst>
              <a:ext uri="{FF2B5EF4-FFF2-40B4-BE49-F238E27FC236}">
                <a16:creationId xmlns:a16="http://schemas.microsoft.com/office/drawing/2014/main" id="{C82186A5-AF76-4164-B7EE-5402F7D5E785}"/>
              </a:ext>
            </a:extLst>
          </p:cNvPr>
          <p:cNvSpPr/>
          <p:nvPr/>
        </p:nvSpPr>
        <p:spPr>
          <a:xfrm>
            <a:off x="314325" y="233907"/>
            <a:ext cx="7324725" cy="851943"/>
          </a:xfrm>
          <a:prstGeom prst="roundRect">
            <a:avLst>
              <a:gd name="adj" fmla="val 9187"/>
            </a:avLst>
          </a:prstGeom>
          <a:solidFill>
            <a:srgbClr val="13A7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BD2561-7582-4C23-A079-AC8C1C9C95CB}"/>
              </a:ext>
            </a:extLst>
          </p:cNvPr>
          <p:cNvSpPr txBox="1"/>
          <p:nvPr/>
        </p:nvSpPr>
        <p:spPr>
          <a:xfrm>
            <a:off x="403457" y="429045"/>
            <a:ext cx="8707413" cy="461665"/>
          </a:xfrm>
          <a:prstGeom prst="rect">
            <a:avLst/>
          </a:prstGeom>
          <a:noFill/>
        </p:spPr>
        <p:txBody>
          <a:bodyPr wrap="square" lIns="91440" tIns="45720" rIns="91440" bIns="45720" rtlCol="0" anchor="t">
            <a:spAutoFit/>
          </a:bodyPr>
          <a:lstStyle/>
          <a:p>
            <a:pPr>
              <a:defRPr/>
            </a:pPr>
            <a:r>
              <a:rPr lang="en-GB" sz="2400" b="1" dirty="0">
                <a:solidFill>
                  <a:schemeClr val="bg1"/>
                </a:solidFill>
                <a:latin typeface="Arial"/>
                <a:cs typeface="Arial"/>
              </a:rPr>
              <a:t>The Digital telephone line switchover  </a:t>
            </a:r>
            <a:endPar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B428E3C-CBCC-4430-9F34-D091D40F50B0}"/>
              </a:ext>
            </a:extLst>
          </p:cNvPr>
          <p:cNvSpPr txBox="1"/>
          <p:nvPr/>
        </p:nvSpPr>
        <p:spPr>
          <a:xfrm>
            <a:off x="812307" y="1278008"/>
            <a:ext cx="9954549" cy="5078313"/>
          </a:xfrm>
          <a:prstGeom prst="rect">
            <a:avLst/>
          </a:prstGeom>
          <a:noFill/>
        </p:spPr>
        <p:txBody>
          <a:bodyPr wrap="square" lIns="91440" tIns="45720" rIns="91440" bIns="45720" rtlCol="0" anchor="t">
            <a:spAutoFit/>
          </a:bodyPr>
          <a:lstStyle/>
          <a:p>
            <a:r>
              <a:rPr lang="en-GB" sz="1800" dirty="0">
                <a:solidFill>
                  <a:srgbClr val="000000"/>
                </a:solidFill>
                <a:effectLst/>
                <a:latin typeface="Arial" panose="020B0604020202020204" pitchFamily="34" charset="0"/>
                <a:ea typeface="Calibri" panose="020F0502020204030204" pitchFamily="34" charset="0"/>
              </a:rPr>
              <a:t>The </a:t>
            </a:r>
            <a:r>
              <a:rPr lang="en-GB" sz="1800" b="1" dirty="0">
                <a:solidFill>
                  <a:srgbClr val="000000"/>
                </a:solidFill>
                <a:effectLst/>
                <a:latin typeface="Arial" panose="020B0604020202020204" pitchFamily="34" charset="0"/>
                <a:ea typeface="Calibri" panose="020F0502020204030204" pitchFamily="34" charset="0"/>
              </a:rPr>
              <a:t>Public Switched Telephone Network </a:t>
            </a:r>
            <a:r>
              <a:rPr lang="en-GB" sz="1800" dirty="0">
                <a:solidFill>
                  <a:srgbClr val="000000"/>
                </a:solidFill>
                <a:effectLst/>
                <a:latin typeface="Arial" panose="020B0604020202020204" pitchFamily="34" charset="0"/>
                <a:ea typeface="Calibri" panose="020F0502020204030204" pitchFamily="34" charset="0"/>
              </a:rPr>
              <a:t>(PSTN) is a privately owned telecoms network which is being replaced by the telecommunications industry. Fixed-line operators - including Openreach and Virgin Media O2 - will </a:t>
            </a:r>
            <a:r>
              <a:rPr lang="en-GB" sz="1800" b="1" dirty="0">
                <a:solidFill>
                  <a:srgbClr val="000000"/>
                </a:solidFill>
                <a:effectLst/>
                <a:latin typeface="Arial" panose="020B0604020202020204" pitchFamily="34" charset="0"/>
                <a:ea typeface="Calibri" panose="020F0502020204030204" pitchFamily="34" charset="0"/>
              </a:rPr>
              <a:t>replace legacy, copper telephone services </a:t>
            </a:r>
            <a:r>
              <a:rPr lang="en-GB" sz="1800" dirty="0">
                <a:solidFill>
                  <a:srgbClr val="000000"/>
                </a:solidFill>
                <a:effectLst/>
                <a:latin typeface="Arial" panose="020B0604020202020204" pitchFamily="34" charset="0"/>
                <a:ea typeface="Calibri" panose="020F0502020204030204" pitchFamily="34" charset="0"/>
              </a:rPr>
              <a:t>with </a:t>
            </a:r>
            <a:r>
              <a:rPr lang="en-GB" sz="1800" b="1" dirty="0">
                <a:solidFill>
                  <a:srgbClr val="000000"/>
                </a:solidFill>
                <a:effectLst/>
                <a:latin typeface="Arial" panose="020B0604020202020204" pitchFamily="34" charset="0"/>
                <a:ea typeface="Calibri" panose="020F0502020204030204" pitchFamily="34" charset="0"/>
              </a:rPr>
              <a:t>Voice over Internet Protocol </a:t>
            </a:r>
            <a:r>
              <a:rPr lang="en-GB" sz="1800" dirty="0">
                <a:solidFill>
                  <a:srgbClr val="000000"/>
                </a:solidFill>
                <a:effectLst/>
                <a:latin typeface="Arial" panose="020B0604020202020204" pitchFamily="34" charset="0"/>
                <a:ea typeface="Calibri" panose="020F0502020204030204" pitchFamily="34" charset="0"/>
              </a:rPr>
              <a:t>(VoIP) technology, which carries voice calls over an internet connection. This will be delivered by the telecommunications industry in a phased approach to the end of </a:t>
            </a:r>
            <a:r>
              <a:rPr lang="en-GB" sz="1800" b="1" dirty="0">
                <a:solidFill>
                  <a:srgbClr val="000000"/>
                </a:solidFill>
                <a:effectLst/>
                <a:latin typeface="Arial" panose="020B0604020202020204" pitchFamily="34" charset="0"/>
                <a:ea typeface="Calibri" panose="020F0502020204030204" pitchFamily="34" charset="0"/>
              </a:rPr>
              <a:t>2025</a:t>
            </a:r>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Switching to digital has potential impacts for people who use </a:t>
            </a:r>
            <a:r>
              <a:rPr lang="en-GB" sz="1800" b="1" dirty="0">
                <a:solidFill>
                  <a:srgbClr val="000000"/>
                </a:solidFill>
                <a:effectLst/>
                <a:latin typeface="Arial" panose="020B0604020202020204" pitchFamily="34" charset="0"/>
                <a:ea typeface="Calibri" panose="020F0502020204030204" pitchFamily="34" charset="0"/>
              </a:rPr>
              <a:t>telecare services </a:t>
            </a:r>
            <a:r>
              <a:rPr lang="en-GB" sz="1800" dirty="0">
                <a:solidFill>
                  <a:srgbClr val="000000"/>
                </a:solidFill>
                <a:effectLst/>
                <a:latin typeface="Arial" panose="020B0604020202020204" pitchFamily="34" charset="0"/>
                <a:ea typeface="Calibri" panose="020F0502020204030204" pitchFamily="34" charset="0"/>
              </a:rPr>
              <a:t>(monitored alarm systems) or other equipment as traditional devices that connect to the public telephone network will need to be unplugged from the analogue line and reconnected to the new digital line.  Some devices may </a:t>
            </a:r>
            <a:r>
              <a:rPr lang="en-GB" sz="1800" b="1" dirty="0">
                <a:solidFill>
                  <a:srgbClr val="000000"/>
                </a:solidFill>
                <a:effectLst/>
                <a:latin typeface="Arial" panose="020B0604020202020204" pitchFamily="34" charset="0"/>
                <a:ea typeface="Calibri" panose="020F0502020204030204" pitchFamily="34" charset="0"/>
              </a:rPr>
              <a:t>need to be upgraded or replaced </a:t>
            </a:r>
            <a:r>
              <a:rPr lang="en-GB" sz="1800" dirty="0">
                <a:solidFill>
                  <a:srgbClr val="000000"/>
                </a:solidFill>
                <a:effectLst/>
                <a:latin typeface="Arial" panose="020B0604020202020204" pitchFamily="34" charset="0"/>
                <a:ea typeface="Calibri" panose="020F0502020204030204" pitchFamily="34" charset="0"/>
              </a:rPr>
              <a:t>to ensure they work reliably on the digital line. </a:t>
            </a:r>
          </a:p>
          <a:p>
            <a:endParaRPr lang="en-GB" dirty="0">
              <a:solidFill>
                <a:srgbClr val="000000"/>
              </a:solidFill>
              <a:latin typeface="Arial" panose="020B060402020202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This impact includes telecare (also known as warden call) systems that provide telecare services in </a:t>
            </a:r>
            <a:r>
              <a:rPr lang="en-GB" sz="1800" b="1" dirty="0">
                <a:solidFill>
                  <a:srgbClr val="000000"/>
                </a:solidFill>
                <a:effectLst/>
                <a:latin typeface="Arial" panose="020B0604020202020204" pitchFamily="34" charset="0"/>
                <a:ea typeface="Calibri" panose="020F0502020204030204" pitchFamily="34" charset="0"/>
              </a:rPr>
              <a:t>grouped living schemes</a:t>
            </a:r>
            <a:r>
              <a:rPr lang="en-GB" sz="1800" dirty="0">
                <a:solidFill>
                  <a:srgbClr val="000000"/>
                </a:solidFill>
                <a:effectLst/>
                <a:latin typeface="Arial" panose="020B0604020202020204" pitchFamily="34" charset="0"/>
                <a:ea typeface="Calibri" panose="020F0502020204030204" pitchFamily="34" charset="0"/>
              </a:rPr>
              <a:t>. There are an estimated </a:t>
            </a:r>
            <a:r>
              <a:rPr lang="en-GB" sz="1800" b="1" dirty="0">
                <a:solidFill>
                  <a:srgbClr val="000000"/>
                </a:solidFill>
                <a:effectLst/>
                <a:latin typeface="Arial" panose="020B0604020202020204" pitchFamily="34" charset="0"/>
                <a:ea typeface="Calibri" panose="020F0502020204030204" pitchFamily="34" charset="0"/>
              </a:rPr>
              <a:t>0.5 million devices </a:t>
            </a:r>
            <a:r>
              <a:rPr lang="en-GB" sz="1800" dirty="0">
                <a:solidFill>
                  <a:srgbClr val="000000"/>
                </a:solidFill>
                <a:effectLst/>
                <a:latin typeface="Arial" panose="020B0604020202020204" pitchFamily="34" charset="0"/>
                <a:ea typeface="Calibri" panose="020F0502020204030204" pitchFamily="34" charset="0"/>
              </a:rPr>
              <a:t>in a range of care homes, supported housing and sheltered living arrangements. This includes </a:t>
            </a:r>
            <a:r>
              <a:rPr lang="en-GB" sz="1800" b="1" dirty="0">
                <a:solidFill>
                  <a:srgbClr val="000000"/>
                </a:solidFill>
                <a:effectLst/>
                <a:latin typeface="Arial" panose="020B0604020202020204" pitchFamily="34" charset="0"/>
                <a:ea typeface="Calibri" panose="020F0502020204030204" pitchFamily="34" charset="0"/>
              </a:rPr>
              <a:t>25,000 specialist housing developments</a:t>
            </a:r>
            <a:r>
              <a:rPr lang="en-GB" sz="1800" dirty="0">
                <a:solidFill>
                  <a:srgbClr val="000000"/>
                </a:solidFill>
                <a:effectLst/>
                <a:latin typeface="Arial" panose="020B0604020202020204" pitchFamily="34" charset="0"/>
                <a:ea typeface="Calibri" panose="020F0502020204030204" pitchFamily="34" charset="0"/>
              </a:rPr>
              <a:t> with hardwired telecare systems, each contacting 30 homes on average.  </a:t>
            </a:r>
            <a:endParaRPr lang="en-GB" sz="1800" dirty="0">
              <a:effectLst/>
              <a:latin typeface="Calibri" panose="020F0502020204030204" pitchFamily="34" charset="0"/>
              <a:ea typeface="Calibri" panose="020F0502020204030204" pitchFamily="34" charset="0"/>
            </a:endParaRPr>
          </a:p>
        </p:txBody>
      </p:sp>
      <p:pic>
        <p:nvPicPr>
          <p:cNvPr id="8" name="Graphic 7" descr="Speaker phone with solid fill">
            <a:extLst>
              <a:ext uri="{FF2B5EF4-FFF2-40B4-BE49-F238E27FC236}">
                <a16:creationId xmlns:a16="http://schemas.microsoft.com/office/drawing/2014/main" id="{749156B2-633F-3DCE-10F6-D4D68B4636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87119" y="4859518"/>
            <a:ext cx="1267009" cy="1267009"/>
          </a:xfrm>
          <a:prstGeom prst="rect">
            <a:avLst/>
          </a:prstGeom>
        </p:spPr>
      </p:pic>
    </p:spTree>
    <p:extLst>
      <p:ext uri="{BB962C8B-B14F-4D97-AF65-F5344CB8AC3E}">
        <p14:creationId xmlns:p14="http://schemas.microsoft.com/office/powerpoint/2010/main" val="237611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910610-46FC-4D1F-976F-DB7995FB2382}"/>
              </a:ext>
            </a:extLst>
          </p:cNvPr>
          <p:cNvSpPr/>
          <p:nvPr/>
        </p:nvSpPr>
        <p:spPr>
          <a:xfrm>
            <a:off x="657225" y="476250"/>
            <a:ext cx="11039475" cy="5934075"/>
          </a:xfrm>
          <a:prstGeom prst="roundRect">
            <a:avLst>
              <a:gd name="adj" fmla="val 3345"/>
            </a:avLst>
          </a:prstGeom>
          <a:noFill/>
          <a:ln w="38100">
            <a:solidFill>
              <a:srgbClr val="13A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CA2F383-047E-4703-8F7F-FBDC5C0E40E3}"/>
              </a:ext>
            </a:extLst>
          </p:cNvPr>
          <p:cNvSpPr txBox="1"/>
          <p:nvPr/>
        </p:nvSpPr>
        <p:spPr>
          <a:xfrm>
            <a:off x="8264992" y="6227861"/>
            <a:ext cx="2768365"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NHS Transformation Directorate </a:t>
            </a:r>
          </a:p>
        </p:txBody>
      </p:sp>
      <p:sp>
        <p:nvSpPr>
          <p:cNvPr id="4" name="Rectangle: Rounded Corners 3">
            <a:extLst>
              <a:ext uri="{FF2B5EF4-FFF2-40B4-BE49-F238E27FC236}">
                <a16:creationId xmlns:a16="http://schemas.microsoft.com/office/drawing/2014/main" id="{C82186A5-AF76-4164-B7EE-5402F7D5E785}"/>
              </a:ext>
            </a:extLst>
          </p:cNvPr>
          <p:cNvSpPr/>
          <p:nvPr/>
        </p:nvSpPr>
        <p:spPr>
          <a:xfrm>
            <a:off x="314325" y="233907"/>
            <a:ext cx="7324725" cy="851943"/>
          </a:xfrm>
          <a:prstGeom prst="roundRect">
            <a:avLst>
              <a:gd name="adj" fmla="val 9187"/>
            </a:avLst>
          </a:prstGeom>
          <a:solidFill>
            <a:srgbClr val="13A7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BD2561-7582-4C23-A079-AC8C1C9C95CB}"/>
              </a:ext>
            </a:extLst>
          </p:cNvPr>
          <p:cNvSpPr txBox="1"/>
          <p:nvPr/>
        </p:nvSpPr>
        <p:spPr>
          <a:xfrm>
            <a:off x="403457" y="429045"/>
            <a:ext cx="8707413" cy="461665"/>
          </a:xfrm>
          <a:prstGeom prst="rect">
            <a:avLst/>
          </a:prstGeom>
          <a:noFill/>
        </p:spPr>
        <p:txBody>
          <a:bodyPr wrap="square" lIns="91440" tIns="45720" rIns="91440" bIns="45720" rtlCol="0" anchor="t">
            <a:spAutoFit/>
          </a:bodyPr>
          <a:lstStyle/>
          <a:p>
            <a:pPr>
              <a:defRPr/>
            </a:pPr>
            <a:r>
              <a:rPr kumimoji="0" lang="en-GB" sz="2400" b="1" i="0" u="none" strike="noStrike" kern="1200" cap="none" spc="0" normalizeH="0" baseline="0" noProof="0" dirty="0">
                <a:ln>
                  <a:noFill/>
                </a:ln>
                <a:solidFill>
                  <a:schemeClr val="bg1"/>
                </a:solidFill>
                <a:effectLst/>
                <a:uLnTx/>
                <a:uFillTx/>
                <a:latin typeface="Arial"/>
                <a:ea typeface="+mn-ea"/>
                <a:cs typeface="Arial"/>
              </a:rPr>
              <a:t>Action</a:t>
            </a:r>
            <a:endPar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B428E3C-CBCC-4430-9F34-D091D40F50B0}"/>
              </a:ext>
            </a:extLst>
          </p:cNvPr>
          <p:cNvSpPr txBox="1"/>
          <p:nvPr/>
        </p:nvSpPr>
        <p:spPr>
          <a:xfrm>
            <a:off x="1544715" y="1187501"/>
            <a:ext cx="10036524" cy="4247317"/>
          </a:xfrm>
          <a:prstGeom prst="rect">
            <a:avLst/>
          </a:prstGeom>
          <a:noFill/>
        </p:spPr>
        <p:txBody>
          <a:bodyPr wrap="square" lIns="91440" tIns="45720" rIns="91440" bIns="45720" rtlCol="0" anchor="t">
            <a:spAutoFit/>
          </a:bodyPr>
          <a:lstStyle/>
          <a:p>
            <a:r>
              <a:rPr lang="en-GB" sz="1800" dirty="0">
                <a:solidFill>
                  <a:srgbClr val="000000"/>
                </a:solidFill>
                <a:effectLst/>
                <a:latin typeface="Arial" panose="020B0604020202020204" pitchFamily="34" charset="0"/>
                <a:ea typeface="Calibri" panose="020F0502020204030204" pitchFamily="34" charset="0"/>
              </a:rPr>
              <a:t>There are implications for care providers and you should </a:t>
            </a:r>
            <a:r>
              <a:rPr lang="en-GB" sz="1800" b="1" dirty="0">
                <a:solidFill>
                  <a:srgbClr val="000000"/>
                </a:solidFill>
                <a:effectLst/>
                <a:latin typeface="Arial" panose="020B0604020202020204" pitchFamily="34" charset="0"/>
                <a:ea typeface="Calibri" panose="020F0502020204030204" pitchFamily="34" charset="0"/>
              </a:rPr>
              <a:t>discuss the digital switchover with your telephone provider</a:t>
            </a:r>
            <a:r>
              <a:rPr lang="en-GB" sz="1800" dirty="0">
                <a:solidFill>
                  <a:srgbClr val="000000"/>
                </a:solidFill>
                <a:effectLst/>
                <a:latin typeface="Arial" panose="020B0604020202020204" pitchFamily="34" charset="0"/>
                <a:ea typeface="Calibri" panose="020F0502020204030204" pitchFamily="34" charset="0"/>
              </a:rPr>
              <a:t> to :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get details of when your telephone lines may be </a:t>
            </a:r>
            <a:r>
              <a:rPr lang="en-GB" sz="1800" b="1" dirty="0">
                <a:solidFill>
                  <a:srgbClr val="000000"/>
                </a:solidFill>
                <a:effectLst/>
                <a:latin typeface="Arial" panose="020B0604020202020204" pitchFamily="34" charset="0"/>
                <a:ea typeface="Times New Roman" panose="02020603050405020304" pitchFamily="18" charset="0"/>
              </a:rPr>
              <a:t>migrated</a:t>
            </a:r>
            <a:r>
              <a:rPr lang="en-GB" sz="1800" dirty="0">
                <a:solidFill>
                  <a:srgbClr val="000000"/>
                </a:solidFill>
                <a:effectLst/>
                <a:latin typeface="Arial" panose="020B0604020202020204" pitchFamily="34" charset="0"/>
                <a:ea typeface="Times New Roman" panose="02020603050405020304" pitchFamily="18" charset="0"/>
              </a:rPr>
              <a:t> (if you are still using a landline telephone based system);</a:t>
            </a:r>
            <a:endParaRPr lang="en-GB" sz="1800" dirty="0">
              <a:solidFill>
                <a:srgbClr val="000000"/>
              </a:solidFill>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alert them if they are not aware, if you </a:t>
            </a:r>
            <a:r>
              <a:rPr lang="en-GB" sz="1800" b="1" dirty="0">
                <a:solidFill>
                  <a:srgbClr val="000000"/>
                </a:solidFill>
                <a:effectLst/>
                <a:latin typeface="Arial" panose="020B0604020202020204" pitchFamily="34" charset="0"/>
                <a:ea typeface="Times New Roman" panose="02020603050405020304" pitchFamily="18" charset="0"/>
              </a:rPr>
              <a:t>operate any form of analogue telecare support </a:t>
            </a:r>
            <a:r>
              <a:rPr lang="en-GB" sz="1800" dirty="0">
                <a:solidFill>
                  <a:srgbClr val="000000"/>
                </a:solidFill>
                <a:effectLst/>
                <a:latin typeface="Arial" panose="020B0604020202020204" pitchFamily="34" charset="0"/>
                <a:ea typeface="Times New Roman" panose="02020603050405020304" pitchFamily="18" charset="0"/>
              </a:rPr>
              <a:t>in your sheltered or grouped housing, or care home. </a:t>
            </a:r>
            <a:endParaRPr lang="en-GB" sz="1800" dirty="0">
              <a:solidFill>
                <a:srgbClr val="000000"/>
              </a:solidFill>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You will also want to </a:t>
            </a:r>
            <a:r>
              <a:rPr lang="en-GB" sz="1800" b="1" dirty="0">
                <a:solidFill>
                  <a:srgbClr val="000000"/>
                </a:solidFill>
                <a:effectLst/>
                <a:latin typeface="Arial" panose="020B0604020202020204" pitchFamily="34" charset="0"/>
                <a:ea typeface="Calibri" panose="020F0502020204030204" pitchFamily="34" charset="0"/>
              </a:rPr>
              <a:t>identify the equipment and systems</a:t>
            </a:r>
            <a:r>
              <a:rPr lang="en-GB" sz="1800" dirty="0">
                <a:solidFill>
                  <a:srgbClr val="000000"/>
                </a:solidFill>
                <a:effectLst/>
                <a:latin typeface="Arial" panose="020B0604020202020204" pitchFamily="34" charset="0"/>
                <a:ea typeface="Calibri" panose="020F0502020204030204" pitchFamily="34" charset="0"/>
              </a:rPr>
              <a:t> you operate that are connected to a telephone line.  </a:t>
            </a:r>
          </a:p>
          <a:p>
            <a:endParaRPr lang="en-GB" dirty="0">
              <a:solidFill>
                <a:srgbClr val="000000"/>
              </a:solidFill>
              <a:latin typeface="Arial" panose="020B060402020202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Discuss the switchover with your service providers or equipment suppliers, and in the case of telecare ask if their current monitoring or alarm receiving centre has the capability to receive digital protocol telecare alarm calls. </a:t>
            </a:r>
            <a:endParaRPr lang="en-GB" sz="1800" dirty="0">
              <a:effectLst/>
              <a:latin typeface="Calibri" panose="020F0502020204030204" pitchFamily="34" charset="0"/>
              <a:ea typeface="Calibri" panose="020F0502020204030204" pitchFamily="34" charset="0"/>
            </a:endParaRPr>
          </a:p>
        </p:txBody>
      </p:sp>
      <p:pic>
        <p:nvPicPr>
          <p:cNvPr id="9" name="Graphic 8" descr="Checklist with solid fill">
            <a:extLst>
              <a:ext uri="{FF2B5EF4-FFF2-40B4-BE49-F238E27FC236}">
                <a16:creationId xmlns:a16="http://schemas.microsoft.com/office/drawing/2014/main" id="{FD95EF7F-ABE2-1ED4-04F4-C3CC17973C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53882" y="5124447"/>
            <a:ext cx="1127357" cy="1127357"/>
          </a:xfrm>
          <a:prstGeom prst="rect">
            <a:avLst/>
          </a:prstGeom>
        </p:spPr>
      </p:pic>
    </p:spTree>
    <p:extLst>
      <p:ext uri="{BB962C8B-B14F-4D97-AF65-F5344CB8AC3E}">
        <p14:creationId xmlns:p14="http://schemas.microsoft.com/office/powerpoint/2010/main" val="159173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910610-46FC-4D1F-976F-DB7995FB2382}"/>
              </a:ext>
            </a:extLst>
          </p:cNvPr>
          <p:cNvSpPr/>
          <p:nvPr/>
        </p:nvSpPr>
        <p:spPr>
          <a:xfrm>
            <a:off x="657225" y="476250"/>
            <a:ext cx="11039475" cy="5934075"/>
          </a:xfrm>
          <a:prstGeom prst="roundRect">
            <a:avLst>
              <a:gd name="adj" fmla="val 3345"/>
            </a:avLst>
          </a:prstGeom>
          <a:noFill/>
          <a:ln w="38100">
            <a:solidFill>
              <a:srgbClr val="13A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CA2F383-047E-4703-8F7F-FBDC5C0E40E3}"/>
              </a:ext>
            </a:extLst>
          </p:cNvPr>
          <p:cNvSpPr txBox="1"/>
          <p:nvPr/>
        </p:nvSpPr>
        <p:spPr>
          <a:xfrm>
            <a:off x="8264992" y="6227861"/>
            <a:ext cx="2768365"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NHS Transformation Directorate </a:t>
            </a:r>
          </a:p>
        </p:txBody>
      </p:sp>
      <p:sp>
        <p:nvSpPr>
          <p:cNvPr id="4" name="Rectangle: Rounded Corners 3">
            <a:extLst>
              <a:ext uri="{FF2B5EF4-FFF2-40B4-BE49-F238E27FC236}">
                <a16:creationId xmlns:a16="http://schemas.microsoft.com/office/drawing/2014/main" id="{C82186A5-AF76-4164-B7EE-5402F7D5E785}"/>
              </a:ext>
            </a:extLst>
          </p:cNvPr>
          <p:cNvSpPr/>
          <p:nvPr/>
        </p:nvSpPr>
        <p:spPr>
          <a:xfrm>
            <a:off x="314325" y="233907"/>
            <a:ext cx="7324725" cy="851943"/>
          </a:xfrm>
          <a:prstGeom prst="roundRect">
            <a:avLst>
              <a:gd name="adj" fmla="val 9187"/>
            </a:avLst>
          </a:prstGeom>
          <a:solidFill>
            <a:srgbClr val="13A7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BD2561-7582-4C23-A079-AC8C1C9C95CB}"/>
              </a:ext>
            </a:extLst>
          </p:cNvPr>
          <p:cNvSpPr txBox="1"/>
          <p:nvPr/>
        </p:nvSpPr>
        <p:spPr>
          <a:xfrm>
            <a:off x="403457" y="429045"/>
            <a:ext cx="8707413" cy="461665"/>
          </a:xfrm>
          <a:prstGeom prst="rect">
            <a:avLst/>
          </a:prstGeom>
          <a:noFill/>
        </p:spPr>
        <p:txBody>
          <a:bodyPr wrap="square" lIns="91440" tIns="45720" rIns="91440" bIns="45720" rtlCol="0" anchor="t">
            <a:spAutoFit/>
          </a:bodyPr>
          <a:lstStyle/>
          <a:p>
            <a:pPr>
              <a:defRPr/>
            </a:pPr>
            <a:r>
              <a:rPr kumimoji="0" lang="en-GB" sz="2400" b="1" i="0" u="none" strike="noStrike" kern="1200" cap="none" spc="0" normalizeH="0" baseline="0" noProof="0" dirty="0">
                <a:ln>
                  <a:noFill/>
                </a:ln>
                <a:solidFill>
                  <a:schemeClr val="bg1"/>
                </a:solidFill>
                <a:effectLst/>
                <a:uLnTx/>
                <a:uFillTx/>
                <a:latin typeface="Arial"/>
                <a:ea typeface="+mn-ea"/>
                <a:cs typeface="Arial"/>
              </a:rPr>
              <a:t>Action</a:t>
            </a:r>
            <a:endPar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B428E3C-CBCC-4430-9F34-D091D40F50B0}"/>
              </a:ext>
            </a:extLst>
          </p:cNvPr>
          <p:cNvSpPr txBox="1"/>
          <p:nvPr/>
        </p:nvSpPr>
        <p:spPr>
          <a:xfrm>
            <a:off x="1092117" y="1643896"/>
            <a:ext cx="10169689" cy="341632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800" dirty="0">
                <a:solidFill>
                  <a:srgbClr val="000000"/>
                </a:solidFill>
                <a:effectLst/>
                <a:latin typeface="Arial" panose="020B0604020202020204" pitchFamily="34" charset="0"/>
                <a:ea typeface="Calibri" panose="020F0502020204030204" pitchFamily="34" charset="0"/>
              </a:rPr>
              <a:t>You should do this </a:t>
            </a:r>
            <a:r>
              <a:rPr lang="en-GB" sz="1800" b="1" dirty="0">
                <a:solidFill>
                  <a:srgbClr val="000000"/>
                </a:solidFill>
                <a:effectLst/>
                <a:latin typeface="Arial" panose="020B0604020202020204" pitchFamily="34" charset="0"/>
                <a:ea typeface="Calibri" panose="020F0502020204030204" pitchFamily="34" charset="0"/>
              </a:rPr>
              <a:t>now</a:t>
            </a:r>
            <a:r>
              <a:rPr lang="en-GB" sz="1800" dirty="0">
                <a:solidFill>
                  <a:srgbClr val="000000"/>
                </a:solidFill>
                <a:effectLst/>
                <a:latin typeface="Arial" panose="020B0604020202020204" pitchFamily="34" charset="0"/>
                <a:ea typeface="Calibri" panose="020F0502020204030204" pitchFamily="34" charset="0"/>
              </a:rPr>
              <a:t> as there may be a long lead in times to obtain new digital devices and have them installed.  </a:t>
            </a:r>
          </a:p>
          <a:p>
            <a:pPr marL="285750" indent="-285750">
              <a:buFont typeface="Arial" panose="020B0604020202020204" pitchFamily="34" charset="0"/>
              <a:buChar char="•"/>
            </a:pPr>
            <a:endParaRPr lang="en-GB" dirty="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sz="1800" b="1" dirty="0">
                <a:solidFill>
                  <a:srgbClr val="000000"/>
                </a:solidFill>
                <a:effectLst/>
                <a:latin typeface="Arial" panose="020B0604020202020204" pitchFamily="34" charset="0"/>
                <a:ea typeface="Calibri" panose="020F0502020204030204" pitchFamily="34" charset="0"/>
              </a:rPr>
              <a:t>Confirm a timeline </a:t>
            </a:r>
            <a:r>
              <a:rPr lang="en-GB" sz="1800" dirty="0">
                <a:solidFill>
                  <a:srgbClr val="000000"/>
                </a:solidFill>
                <a:effectLst/>
                <a:latin typeface="Arial" panose="020B0604020202020204" pitchFamily="34" charset="0"/>
                <a:ea typeface="Calibri" panose="020F0502020204030204" pitchFamily="34" charset="0"/>
              </a:rPr>
              <a:t>and set out your priorities for action.  </a:t>
            </a:r>
          </a:p>
          <a:p>
            <a:pPr marL="285750" indent="-285750">
              <a:buFont typeface="Arial" panose="020B0604020202020204" pitchFamily="34" charset="0"/>
              <a:buChar char="•"/>
            </a:pPr>
            <a:endParaRPr lang="en-GB" dirty="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sz="1800" dirty="0">
                <a:solidFill>
                  <a:srgbClr val="000000"/>
                </a:solidFill>
                <a:effectLst/>
                <a:latin typeface="Arial" panose="020B0604020202020204" pitchFamily="34" charset="0"/>
                <a:ea typeface="Calibri" panose="020F0502020204030204" pitchFamily="34" charset="0"/>
              </a:rPr>
              <a:t>Be aware of the </a:t>
            </a:r>
            <a:r>
              <a:rPr lang="en-GB" sz="1800" b="1" dirty="0">
                <a:solidFill>
                  <a:srgbClr val="000000"/>
                </a:solidFill>
                <a:effectLst/>
                <a:latin typeface="Arial" panose="020B0604020202020204" pitchFamily="34" charset="0"/>
                <a:ea typeface="Calibri" panose="020F0502020204030204" pitchFamily="34" charset="0"/>
              </a:rPr>
              <a:t>reduced longevity of the 3G and 2G mobile networks</a:t>
            </a:r>
            <a:r>
              <a:rPr lang="en-GB" sz="1800" dirty="0">
                <a:solidFill>
                  <a:srgbClr val="000000"/>
                </a:solidFill>
                <a:effectLst/>
                <a:latin typeface="Arial" panose="020B0604020202020204" pitchFamily="34" charset="0"/>
                <a:ea typeface="Calibri" panose="020F0502020204030204" pitchFamily="34" charset="0"/>
              </a:rPr>
              <a:t>, which are expected to start being switched off from </a:t>
            </a:r>
            <a:r>
              <a:rPr lang="en-GB" sz="1800" b="1" dirty="0">
                <a:solidFill>
                  <a:srgbClr val="000000"/>
                </a:solidFill>
                <a:effectLst/>
                <a:latin typeface="Arial" panose="020B0604020202020204" pitchFamily="34" charset="0"/>
                <a:ea typeface="Calibri" panose="020F0502020204030204" pitchFamily="34" charset="0"/>
              </a:rPr>
              <a:t>this year and 2033 </a:t>
            </a:r>
            <a:r>
              <a:rPr lang="en-GB" sz="1800" dirty="0">
                <a:solidFill>
                  <a:srgbClr val="000000"/>
                </a:solidFill>
                <a:effectLst/>
                <a:latin typeface="Arial" panose="020B0604020202020204" pitchFamily="34" charset="0"/>
                <a:ea typeface="Calibri" panose="020F0502020204030204" pitchFamily="34" charset="0"/>
              </a:rPr>
              <a:t>respectively (as some digital telecare equipment can use 2G and 3G connectivity).  </a:t>
            </a:r>
          </a:p>
          <a:p>
            <a:pPr marL="285750" indent="-285750">
              <a:buFont typeface="Arial" panose="020B0604020202020204" pitchFamily="34" charset="0"/>
              <a:buChar char="•"/>
            </a:pPr>
            <a:endParaRPr lang="en-GB" dirty="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sz="1800" dirty="0">
                <a:solidFill>
                  <a:srgbClr val="000000"/>
                </a:solidFill>
                <a:effectLst/>
                <a:latin typeface="Arial" panose="020B0604020202020204" pitchFamily="34" charset="0"/>
                <a:ea typeface="Calibri" panose="020F0502020204030204" pitchFamily="34" charset="0"/>
              </a:rPr>
              <a:t>Ask about the </a:t>
            </a:r>
            <a:r>
              <a:rPr lang="en-GB" sz="1800" b="1" dirty="0">
                <a:solidFill>
                  <a:srgbClr val="000000"/>
                </a:solidFill>
                <a:effectLst/>
                <a:latin typeface="Arial" panose="020B0604020202020204" pitchFamily="34" charset="0"/>
                <a:ea typeface="Calibri" panose="020F0502020204030204" pitchFamily="34" charset="0"/>
              </a:rPr>
              <a:t>digital transformation opportunities</a:t>
            </a:r>
            <a:r>
              <a:rPr lang="en-GB" sz="1800" dirty="0">
                <a:solidFill>
                  <a:srgbClr val="000000"/>
                </a:solidFill>
                <a:effectLst/>
                <a:latin typeface="Arial" panose="020B0604020202020204" pitchFamily="34" charset="0"/>
                <a:ea typeface="Calibri" panose="020F0502020204030204" pitchFamily="34" charset="0"/>
              </a:rPr>
              <a:t> associated with the move to digital so you are not getting a like for like purchase but at a higher cost.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pic>
        <p:nvPicPr>
          <p:cNvPr id="8" name="Graphic 7" descr="Work from home Wi-Fi with solid fill">
            <a:extLst>
              <a:ext uri="{FF2B5EF4-FFF2-40B4-BE49-F238E27FC236}">
                <a16:creationId xmlns:a16="http://schemas.microsoft.com/office/drawing/2014/main" id="{266EDBF2-E495-05D4-8607-58DF103555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2156" y="4835451"/>
            <a:ext cx="1267097" cy="1267097"/>
          </a:xfrm>
          <a:prstGeom prst="rect">
            <a:avLst/>
          </a:prstGeom>
        </p:spPr>
      </p:pic>
    </p:spTree>
    <p:extLst>
      <p:ext uri="{BB962C8B-B14F-4D97-AF65-F5344CB8AC3E}">
        <p14:creationId xmlns:p14="http://schemas.microsoft.com/office/powerpoint/2010/main" val="190594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8910610-46FC-4D1F-976F-DB7995FB2382}"/>
              </a:ext>
            </a:extLst>
          </p:cNvPr>
          <p:cNvSpPr/>
          <p:nvPr/>
        </p:nvSpPr>
        <p:spPr>
          <a:xfrm>
            <a:off x="657225" y="476250"/>
            <a:ext cx="11039475" cy="5934075"/>
          </a:xfrm>
          <a:prstGeom prst="roundRect">
            <a:avLst>
              <a:gd name="adj" fmla="val 3345"/>
            </a:avLst>
          </a:prstGeom>
          <a:noFill/>
          <a:ln w="38100">
            <a:solidFill>
              <a:srgbClr val="13A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CA2F383-047E-4703-8F7F-FBDC5C0E40E3}"/>
              </a:ext>
            </a:extLst>
          </p:cNvPr>
          <p:cNvSpPr txBox="1"/>
          <p:nvPr/>
        </p:nvSpPr>
        <p:spPr>
          <a:xfrm>
            <a:off x="8264992" y="6227861"/>
            <a:ext cx="2768365"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NHS Transformation Directorate </a:t>
            </a:r>
          </a:p>
        </p:txBody>
      </p:sp>
      <p:sp>
        <p:nvSpPr>
          <p:cNvPr id="4" name="Rectangle: Rounded Corners 3">
            <a:extLst>
              <a:ext uri="{FF2B5EF4-FFF2-40B4-BE49-F238E27FC236}">
                <a16:creationId xmlns:a16="http://schemas.microsoft.com/office/drawing/2014/main" id="{C82186A5-AF76-4164-B7EE-5402F7D5E785}"/>
              </a:ext>
            </a:extLst>
          </p:cNvPr>
          <p:cNvSpPr/>
          <p:nvPr/>
        </p:nvSpPr>
        <p:spPr>
          <a:xfrm>
            <a:off x="314325" y="233907"/>
            <a:ext cx="7324725" cy="851943"/>
          </a:xfrm>
          <a:prstGeom prst="roundRect">
            <a:avLst>
              <a:gd name="adj" fmla="val 9187"/>
            </a:avLst>
          </a:prstGeom>
          <a:solidFill>
            <a:srgbClr val="13A7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9BD2561-7582-4C23-A079-AC8C1C9C95CB}"/>
              </a:ext>
            </a:extLst>
          </p:cNvPr>
          <p:cNvSpPr txBox="1"/>
          <p:nvPr/>
        </p:nvSpPr>
        <p:spPr>
          <a:xfrm>
            <a:off x="403457" y="429045"/>
            <a:ext cx="8707413" cy="461665"/>
          </a:xfrm>
          <a:prstGeom prst="rect">
            <a:avLst/>
          </a:prstGeom>
          <a:noFill/>
        </p:spPr>
        <p:txBody>
          <a:bodyPr wrap="square" lIns="91440" tIns="45720" rIns="91440" bIns="45720" rtlCol="0" anchor="t">
            <a:spAutoFit/>
          </a:bodyPr>
          <a:lstStyle/>
          <a:p>
            <a:r>
              <a:rPr lang="en-GB" sz="2400" b="1" dirty="0">
                <a:solidFill>
                  <a:srgbClr val="000000"/>
                </a:solidFill>
                <a:effectLst/>
                <a:latin typeface="Arial" panose="020B0604020202020204" pitchFamily="34" charset="0"/>
                <a:ea typeface="Calibri" panose="020F0502020204030204" pitchFamily="34" charset="0"/>
              </a:rPr>
              <a:t>  </a:t>
            </a:r>
            <a:r>
              <a:rPr lang="en-GB" sz="1600" b="1" dirty="0">
                <a:solidFill>
                  <a:schemeClr val="bg1"/>
                </a:solidFill>
                <a:effectLst/>
                <a:latin typeface="Arial" panose="020B0604020202020204" pitchFamily="34" charset="0"/>
                <a:ea typeface="Calibri" panose="020F0502020204030204" pitchFamily="34" charset="0"/>
              </a:rPr>
              <a:t>Services which could be impacted (not an exhaustive list)</a:t>
            </a:r>
            <a:endParaRPr lang="en-GB" sz="1600" dirty="0">
              <a:solidFill>
                <a:schemeClr val="bg1"/>
              </a:solidFill>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B428E3C-CBCC-4430-9F34-D091D40F50B0}"/>
              </a:ext>
            </a:extLst>
          </p:cNvPr>
          <p:cNvSpPr txBox="1"/>
          <p:nvPr/>
        </p:nvSpPr>
        <p:spPr>
          <a:xfrm>
            <a:off x="1123189" y="1388360"/>
            <a:ext cx="10107546" cy="4524315"/>
          </a:xfrm>
          <a:prstGeom prst="rect">
            <a:avLst/>
          </a:prstGeom>
          <a:noFill/>
        </p:spPr>
        <p:txBody>
          <a:bodyPr wrap="square" lIns="91440" tIns="45720" rIns="91440" bIns="45720" rtlCol="0" anchor="t">
            <a:spAutoFit/>
          </a:bodyPr>
          <a:lstStyle/>
          <a:p>
            <a:r>
              <a:rPr lang="en-GB" sz="1600" b="1" dirty="0">
                <a:solidFill>
                  <a:srgbClr val="000000"/>
                </a:solidFill>
                <a:effectLst/>
                <a:latin typeface="Arial" panose="020B0604020202020204" pitchFamily="34" charset="0"/>
                <a:ea typeface="Calibri" panose="020F0502020204030204" pitchFamily="34" charset="0"/>
              </a:rPr>
              <a:t>Telecare devices</a:t>
            </a:r>
            <a:r>
              <a:rPr lang="en-GB" sz="1600" dirty="0">
                <a:solidFill>
                  <a:srgbClr val="000000"/>
                </a:solidFill>
                <a:effectLst/>
                <a:latin typeface="Arial" panose="020B0604020202020204" pitchFamily="34" charset="0"/>
                <a:ea typeface="Calibri" panose="020F0502020204030204" pitchFamily="34" charset="0"/>
              </a:rPr>
              <a:t> (also known as Warden Call systems) - The device sets off an alarm when the user needs assistance, for instance, if they have a fall.  The alarm signal travels over the PSTN to an alarm receiving centre, triggering a response from there or the emergency services.  </a:t>
            </a:r>
          </a:p>
          <a:p>
            <a:r>
              <a:rPr lang="en-GB" sz="1600" dirty="0">
                <a:solidFill>
                  <a:srgbClr val="000000"/>
                </a:solidFill>
                <a:effectLst/>
                <a:latin typeface="Arial" panose="020B060402020202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Arial" panose="020B0604020202020204" pitchFamily="34" charset="0"/>
                <a:ea typeface="Calibri" panose="020F0502020204030204" pitchFamily="34" charset="0"/>
              </a:rPr>
              <a:t>CCTV </a:t>
            </a:r>
            <a:r>
              <a:rPr lang="en-GB" sz="1600" dirty="0">
                <a:solidFill>
                  <a:srgbClr val="000000"/>
                </a:solidFill>
                <a:effectLst/>
                <a:latin typeface="Arial" panose="020B0604020202020204" pitchFamily="34" charset="0"/>
                <a:ea typeface="Calibri" panose="020F0502020204030204" pitchFamily="34" charset="0"/>
              </a:rPr>
              <a:t>- When CCTV cameras use the PSTN observe something unusual, a signal is sent through the PSTN network. The signal goes to a centre that receives and responds to similar home invasion threats but may not function as reliably when the telephone line is switched to digital.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Arial" panose="020B060402020202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Arial" panose="020B0604020202020204" pitchFamily="34" charset="0"/>
                <a:ea typeface="Calibri" panose="020F0502020204030204" pitchFamily="34" charset="0"/>
              </a:rPr>
              <a:t>Security and burglar alarms - </a:t>
            </a:r>
            <a:r>
              <a:rPr lang="en-GB" sz="1600" dirty="0">
                <a:solidFill>
                  <a:srgbClr val="000000"/>
                </a:solidFill>
                <a:effectLst/>
                <a:latin typeface="Arial" panose="020B0604020202020204" pitchFamily="34" charset="0"/>
                <a:ea typeface="Calibri" panose="020F0502020204030204" pitchFamily="34" charset="0"/>
              </a:rPr>
              <a:t>When existing burglar alarms are triggered there is a possibility they will not function as intended on digital lines.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Calibri" panose="020F050202020403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Arial" panose="020B0604020202020204" pitchFamily="34" charset="0"/>
                <a:ea typeface="Calibri" panose="020F0502020204030204" pitchFamily="34" charset="0"/>
              </a:rPr>
              <a:t>Fire alarms - </a:t>
            </a:r>
            <a:r>
              <a:rPr lang="en-GB" sz="1600" dirty="0">
                <a:solidFill>
                  <a:srgbClr val="000000"/>
                </a:solidFill>
                <a:effectLst/>
                <a:latin typeface="Arial" panose="020B0604020202020204" pitchFamily="34" charset="0"/>
                <a:ea typeface="Calibri" panose="020F0502020204030204" pitchFamily="34" charset="0"/>
              </a:rPr>
              <a:t>When existing fire alarms are triggered there is a possibility they will not function as intended on digital lines. </a:t>
            </a:r>
            <a:endParaRPr lang="en-GB" sz="1600" dirty="0">
              <a:effectLst/>
              <a:latin typeface="Calibri" panose="020F0502020204030204" pitchFamily="34" charset="0"/>
              <a:ea typeface="Calibri" panose="020F0502020204030204" pitchFamily="34" charset="0"/>
            </a:endParaRPr>
          </a:p>
          <a:p>
            <a:pPr algn="just" fontAlgn="base"/>
            <a:r>
              <a:rPr lang="en-GB" sz="1600" dirty="0">
                <a:solidFill>
                  <a:srgbClr val="000000"/>
                </a:solidFill>
                <a:effectLst/>
                <a:latin typeface="Arial" panose="020B060402020202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pPr algn="just" fontAlgn="base"/>
            <a:r>
              <a:rPr lang="en-GB" sz="1600" b="1" dirty="0">
                <a:solidFill>
                  <a:srgbClr val="000000"/>
                </a:solidFill>
                <a:effectLst/>
                <a:latin typeface="Arial" panose="020B0604020202020204" pitchFamily="34" charset="0"/>
                <a:ea typeface="Calibri" panose="020F0502020204030204" pitchFamily="34" charset="0"/>
              </a:rPr>
              <a:t>Lift Lines</a:t>
            </a:r>
            <a:r>
              <a:rPr lang="en-GB" sz="1600" dirty="0">
                <a:solidFill>
                  <a:srgbClr val="000000"/>
                </a:solidFill>
                <a:effectLst/>
                <a:latin typeface="Arial" panose="020B0604020202020204" pitchFamily="34" charset="0"/>
                <a:ea typeface="Calibri" panose="020F0502020204030204" pitchFamily="34" charset="0"/>
              </a:rPr>
              <a:t> – The emergency lines in lifts often rely on analogue telephone lines and may need replacing.</a:t>
            </a:r>
            <a:endParaRPr lang="en-GB"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r>
              <a:rPr lang="en-GB" sz="1600" b="1" dirty="0">
                <a:effectLst/>
                <a:latin typeface="Arial" panose="020B0604020202020204" pitchFamily="34" charset="0"/>
                <a:ea typeface="Calibri" panose="020F0502020204030204" pitchFamily="34" charset="0"/>
                <a:cs typeface="Arial" panose="020B0604020202020204" pitchFamily="34" charset="0"/>
              </a:rPr>
              <a:t>Door entry systems </a:t>
            </a:r>
            <a:r>
              <a:rPr lang="en-GB" sz="1600" dirty="0">
                <a:effectLst/>
                <a:latin typeface="Arial" panose="020B0604020202020204" pitchFamily="34" charset="0"/>
                <a:ea typeface="Calibri" panose="020F0502020204030204" pitchFamily="34" charset="0"/>
                <a:cs typeface="Arial" panose="020B0604020202020204" pitchFamily="34" charset="0"/>
              </a:rPr>
              <a:t>– Some buildings utilise the PSTN for this. Again they may not function as intended on digital lines.   </a:t>
            </a:r>
          </a:p>
        </p:txBody>
      </p:sp>
    </p:spTree>
    <p:extLst>
      <p:ext uri="{BB962C8B-B14F-4D97-AF65-F5344CB8AC3E}">
        <p14:creationId xmlns:p14="http://schemas.microsoft.com/office/powerpoint/2010/main" val="874661440"/>
      </p:ext>
    </p:extLst>
  </p:cSld>
  <p:clrMapOvr>
    <a:masterClrMapping/>
  </p:clrMapOvr>
</p:sld>
</file>

<file path=ppt/theme/theme1.xml><?xml version="1.0" encoding="utf-8"?>
<a:theme xmlns:a="http://schemas.openxmlformats.org/drawingml/2006/main" name="1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C4289294104D4490ADCBAAC977698D" ma:contentTypeVersion="17" ma:contentTypeDescription="Create a new document." ma:contentTypeScope="" ma:versionID="343a9d0f6fbd22a53e21b6fbf02de5ee">
  <xsd:schema xmlns:xsd="http://www.w3.org/2001/XMLSchema" xmlns:xs="http://www.w3.org/2001/XMLSchema" xmlns:p="http://schemas.microsoft.com/office/2006/metadata/properties" xmlns:ns1="http://schemas.microsoft.com/sharepoint/v3" xmlns:ns2="42f5b677-35f6-4617-8fed-9a19dc90052f" xmlns:ns3="f6aa80e5-d56c-4d46-9fae-88e3027e07ae" targetNamespace="http://schemas.microsoft.com/office/2006/metadata/properties" ma:root="true" ma:fieldsID="f038be59f6c5bd644ba9b25494d2369f" ns1:_="" ns2:_="" ns3:_="">
    <xsd:import namespace="http://schemas.microsoft.com/sharepoint/v3"/>
    <xsd:import namespace="42f5b677-35f6-4617-8fed-9a19dc90052f"/>
    <xsd:import namespace="f6aa80e5-d56c-4d46-9fae-88e3027e07ae"/>
    <xsd:element name="properties">
      <xsd:complexType>
        <xsd:sequence>
          <xsd:element name="documentManagement">
            <xsd:complexType>
              <xsd:all>
                <xsd:element ref="ns2:MigrationWizId" minOccurs="0"/>
                <xsd:element ref="ns2:MigrationWizIdPermissions" minOccurs="0"/>
                <xsd:element ref="ns2:MigrationWizIdVersion"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f5b677-35f6-4617-8fed-9a19dc90052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aa80e5-d56c-4d46-9fae-88e3027e07a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b13a044-4cac-4fa3-a7f5-e47a99d48003}" ma:internalName="TaxCatchAll" ma:showField="CatchAllData" ma:web="f6aa80e5-d56c-4d46-9fae-88e3027e07ae">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f6aa80e5-d56c-4d46-9fae-88e3027e07ae" xsi:nil="true"/>
    <lcf76f155ced4ddcb4097134ff3c332f xmlns="42f5b677-35f6-4617-8fed-9a19dc90052f">
      <Terms xmlns="http://schemas.microsoft.com/office/infopath/2007/PartnerControls"/>
    </lcf76f155ced4ddcb4097134ff3c332f>
    <MigrationWizId xmlns="42f5b677-35f6-4617-8fed-9a19dc90052f" xsi:nil="true"/>
    <MigrationWizIdPermissions xmlns="42f5b677-35f6-4617-8fed-9a19dc90052f" xsi:nil="true"/>
    <MigrationWizIdVersion xmlns="42f5b677-35f6-4617-8fed-9a19dc90052f" xsi:nil="true"/>
    <SharedWithUsers xmlns="f6aa80e5-d56c-4d46-9fae-88e3027e07ae">
      <UserInfo>
        <DisplayName>Alison Gracey</DisplayName>
        <AccountId>240</AccountId>
        <AccountType/>
      </UserInfo>
    </SharedWithUsers>
  </documentManagement>
</p:properties>
</file>

<file path=customXml/itemProps1.xml><?xml version="1.0" encoding="utf-8"?>
<ds:datastoreItem xmlns:ds="http://schemas.openxmlformats.org/officeDocument/2006/customXml" ds:itemID="{01A7A94A-7CF0-4BB4-812E-4E1C6E49264D}">
  <ds:schemaRefs>
    <ds:schemaRef ds:uri="42f5b677-35f6-4617-8fed-9a19dc90052f"/>
    <ds:schemaRef ds:uri="f6aa80e5-d56c-4d46-9fae-88e3027e07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70F50CE-FDAF-4D85-A1B6-2B292814B3CF}">
  <ds:schemaRefs>
    <ds:schemaRef ds:uri="http://schemas.microsoft.com/sharepoint/v3/contenttype/forms"/>
  </ds:schemaRefs>
</ds:datastoreItem>
</file>

<file path=customXml/itemProps3.xml><?xml version="1.0" encoding="utf-8"?>
<ds:datastoreItem xmlns:ds="http://schemas.openxmlformats.org/officeDocument/2006/customXml" ds:itemID="{1FD8FE55-1F36-4B00-B445-C5A60DDBB339}">
  <ds:schemaRefs>
    <ds:schemaRef ds:uri="42f5b677-35f6-4617-8fed-9a19dc90052f"/>
    <ds:schemaRef ds:uri="4d8bd070-5905-427d-a99b-5e010fa4b04c"/>
    <ds:schemaRef ds:uri="90d0c1d5-0a92-4660-a943-4a0646b53479"/>
    <ds:schemaRef ds:uri="f6aa80e5-d56c-4d46-9fae-88e3027e07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50</TotalTime>
  <Words>698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Symbol</vt:lpstr>
      <vt:lpstr>1_Office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Holland, Jordan</dc:creator>
  <cp:lastModifiedBy>Swaffield, Michael</cp:lastModifiedBy>
  <cp:revision>266</cp:revision>
  <dcterms:created xsi:type="dcterms:W3CDTF">2023-03-01T11:01:35Z</dcterms:created>
  <dcterms:modified xsi:type="dcterms:W3CDTF">2023-04-26T08:37:43Z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0x010100F0C4289294104D4490ADCBAAC977698D</vt:lpwstr>
  </property>
  <property fmtid="{D5CDD505-2E9C-101B-9397-08002B2CF9AE}" pid="3" name="MediaServiceImageTags">
    <vt:lpwstr/>
  </property>
</Properties>
</file>