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sldIdLst>
    <p:sldId id="305" r:id="rId2"/>
    <p:sldId id="293" r:id="rId3"/>
    <p:sldId id="285" r:id="rId4"/>
    <p:sldId id="301" r:id="rId5"/>
    <p:sldId id="299" r:id="rId6"/>
    <p:sldId id="304" r:id="rId7"/>
    <p:sldId id="308" r:id="rId8"/>
    <p:sldId id="307" r:id="rId9"/>
    <p:sldId id="30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617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5175A9-03BE-9840-A516-B0B0AF23E21C}" v="22" dt="2023-07-09T09:34:10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1"/>
  </p:normalViewPr>
  <p:slideViewPr>
    <p:cSldViewPr snapToGrid="0" snapToObjects="1">
      <p:cViewPr varScale="1">
        <p:scale>
          <a:sx n="105" d="100"/>
          <a:sy n="105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July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July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63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July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July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July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July 7,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3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July 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92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July 7,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21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July 7,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July 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July 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July 7,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6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790" r:id="rId7"/>
    <p:sldLayoutId id="2147483791" r:id="rId8"/>
    <p:sldLayoutId id="2147483792" r:id="rId9"/>
    <p:sldLayoutId id="2147483793" r:id="rId10"/>
    <p:sldLayoutId id="214748380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92CF0-A6EA-F354-761E-BC9D827A6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1C8CB-08DB-DD40-AB1B-563B39AD0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121" y="7047788"/>
            <a:ext cx="10846782" cy="1384378"/>
          </a:xfrm>
          <a:solidFill>
            <a:srgbClr val="BFBFBF">
              <a:alpha val="60000"/>
            </a:srgbClr>
          </a:solidFill>
          <a:ln>
            <a:solidFill>
              <a:srgbClr val="F7B617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Delivering Workforce sustainability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36928-387B-28C6-EFEA-A76B06909C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23" y="2970679"/>
            <a:ext cx="3571980" cy="1221441"/>
          </a:xfrm>
          <a:prstGeom prst="rect">
            <a:avLst/>
          </a:prstGeom>
          <a:ln w="19050">
            <a:solidFill>
              <a:srgbClr val="F7B617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00A702-05F8-A9F0-A2E3-FE02454EAE60}"/>
              </a:ext>
            </a:extLst>
          </p:cNvPr>
          <p:cNvSpPr txBox="1">
            <a:spLocks/>
          </p:cNvSpPr>
          <p:nvPr/>
        </p:nvSpPr>
        <p:spPr>
          <a:xfrm>
            <a:off x="577121" y="224282"/>
            <a:ext cx="5773150" cy="6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4000" cap="none" dirty="0">
                <a:solidFill>
                  <a:schemeClr val="bg1"/>
                </a:solidFill>
              </a:rPr>
              <a:t>Successfully onboarding new overseas team members.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AutoShape 4" descr="praxis care">
            <a:extLst>
              <a:ext uri="{FF2B5EF4-FFF2-40B4-BE49-F238E27FC236}">
                <a16:creationId xmlns:a16="http://schemas.microsoft.com/office/drawing/2014/main" id="{72182CFE-1AB8-5169-A8B9-A243360D1C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9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8304E7-27B9-4B32-B734-39819455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D278F6-3BB7-495D-ACAC-035E55A3F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3150" cy="6858000"/>
          </a:xfrm>
          <a:custGeom>
            <a:avLst/>
            <a:gdLst>
              <a:gd name="connsiteX0" fmla="*/ 0 w 5773150"/>
              <a:gd name="connsiteY0" fmla="*/ 0 h 6858000"/>
              <a:gd name="connsiteX1" fmla="*/ 5743678 w 5773150"/>
              <a:gd name="connsiteY1" fmla="*/ 0 h 6858000"/>
              <a:gd name="connsiteX2" fmla="*/ 5751391 w 5773150"/>
              <a:gd name="connsiteY2" fmla="*/ 30573 h 6858000"/>
              <a:gd name="connsiteX3" fmla="*/ 5766902 w 5773150"/>
              <a:gd name="connsiteY3" fmla="*/ 64019 h 6858000"/>
              <a:gd name="connsiteX4" fmla="*/ 5766384 w 5773150"/>
              <a:gd name="connsiteY4" fmla="*/ 102070 h 6858000"/>
              <a:gd name="connsiteX5" fmla="*/ 5761277 w 5773150"/>
              <a:gd name="connsiteY5" fmla="*/ 107443 h 6858000"/>
              <a:gd name="connsiteX6" fmla="*/ 5752316 w 5773150"/>
              <a:gd name="connsiteY6" fmla="*/ 295258 h 6858000"/>
              <a:gd name="connsiteX7" fmla="*/ 5746314 w 5773150"/>
              <a:gd name="connsiteY7" fmla="*/ 327740 h 6858000"/>
              <a:gd name="connsiteX8" fmla="*/ 5738881 w 5773150"/>
              <a:gd name="connsiteY8" fmla="*/ 351315 h 6858000"/>
              <a:gd name="connsiteX9" fmla="*/ 5736461 w 5773150"/>
              <a:gd name="connsiteY9" fmla="*/ 411657 h 6858000"/>
              <a:gd name="connsiteX10" fmla="*/ 5739349 w 5773150"/>
              <a:gd name="connsiteY10" fmla="*/ 511819 h 6858000"/>
              <a:gd name="connsiteX11" fmla="*/ 5738426 w 5773150"/>
              <a:gd name="connsiteY11" fmla="*/ 533052 h 6858000"/>
              <a:gd name="connsiteX12" fmla="*/ 5731528 w 5773150"/>
              <a:gd name="connsiteY12" fmla="*/ 550926 h 6858000"/>
              <a:gd name="connsiteX13" fmla="*/ 5724607 w 5773150"/>
              <a:gd name="connsiteY13" fmla="*/ 554743 h 6858000"/>
              <a:gd name="connsiteX14" fmla="*/ 5723119 w 5773150"/>
              <a:gd name="connsiteY14" fmla="*/ 566363 h 6858000"/>
              <a:gd name="connsiteX15" fmla="*/ 5721446 w 5773150"/>
              <a:gd name="connsiteY15" fmla="*/ 569374 h 6858000"/>
              <a:gd name="connsiteX16" fmla="*/ 5727098 w 5773150"/>
              <a:gd name="connsiteY16" fmla="*/ 625703 h 6858000"/>
              <a:gd name="connsiteX17" fmla="*/ 5718199 w 5773150"/>
              <a:gd name="connsiteY17" fmla="*/ 672062 h 6858000"/>
              <a:gd name="connsiteX18" fmla="*/ 5721559 w 5773150"/>
              <a:gd name="connsiteY18" fmla="*/ 799708 h 6858000"/>
              <a:gd name="connsiteX19" fmla="*/ 5706600 w 5773150"/>
              <a:gd name="connsiteY19" fmla="*/ 996786 h 6858000"/>
              <a:gd name="connsiteX20" fmla="*/ 5698779 w 5773150"/>
              <a:gd name="connsiteY20" fmla="*/ 1123394 h 6858000"/>
              <a:gd name="connsiteX21" fmla="*/ 5731557 w 5773150"/>
              <a:gd name="connsiteY21" fmla="*/ 1202870 h 6858000"/>
              <a:gd name="connsiteX22" fmla="*/ 5736580 w 5773150"/>
              <a:gd name="connsiteY22" fmla="*/ 1215292 h 6858000"/>
              <a:gd name="connsiteX23" fmla="*/ 5735505 w 5773150"/>
              <a:gd name="connsiteY23" fmla="*/ 1217172 h 6858000"/>
              <a:gd name="connsiteX24" fmla="*/ 5736321 w 5773150"/>
              <a:gd name="connsiteY24" fmla="*/ 1232680 h 6858000"/>
              <a:gd name="connsiteX25" fmla="*/ 5739880 w 5773150"/>
              <a:gd name="connsiteY25" fmla="*/ 1235358 h 6858000"/>
              <a:gd name="connsiteX26" fmla="*/ 5741500 w 5773150"/>
              <a:gd name="connsiteY26" fmla="*/ 1245773 h 6858000"/>
              <a:gd name="connsiteX27" fmla="*/ 5747543 w 5773150"/>
              <a:gd name="connsiteY27" fmla="*/ 1265687 h 6858000"/>
              <a:gd name="connsiteX28" fmla="*/ 5746000 w 5773150"/>
              <a:gd name="connsiteY28" fmla="*/ 1269978 h 6858000"/>
              <a:gd name="connsiteX29" fmla="*/ 5713210 w 5773150"/>
              <a:gd name="connsiteY29" fmla="*/ 1375228 h 6858000"/>
              <a:gd name="connsiteX30" fmla="*/ 5718231 w 5773150"/>
              <a:gd name="connsiteY30" fmla="*/ 1407489 h 6858000"/>
              <a:gd name="connsiteX31" fmla="*/ 5718549 w 5773150"/>
              <a:gd name="connsiteY31" fmla="*/ 1414144 h 6858000"/>
              <a:gd name="connsiteX32" fmla="*/ 5718270 w 5773150"/>
              <a:gd name="connsiteY32" fmla="*/ 1414342 h 6858000"/>
              <a:gd name="connsiteX33" fmla="*/ 5718039 w 5773150"/>
              <a:gd name="connsiteY33" fmla="*/ 1421494 h 6858000"/>
              <a:gd name="connsiteX34" fmla="*/ 5719130 w 5773150"/>
              <a:gd name="connsiteY34" fmla="*/ 1426276 h 6858000"/>
              <a:gd name="connsiteX35" fmla="*/ 5719749 w 5773150"/>
              <a:gd name="connsiteY35" fmla="*/ 1439183 h 6858000"/>
              <a:gd name="connsiteX36" fmla="*/ 5718068 w 5773150"/>
              <a:gd name="connsiteY36" fmla="*/ 1444070 h 6858000"/>
              <a:gd name="connsiteX37" fmla="*/ 5683760 w 5773150"/>
              <a:gd name="connsiteY37" fmla="*/ 1484872 h 6858000"/>
              <a:gd name="connsiteX38" fmla="*/ 5655213 w 5773150"/>
              <a:gd name="connsiteY38" fmla="*/ 1570335 h 6858000"/>
              <a:gd name="connsiteX39" fmla="*/ 5630336 w 5773150"/>
              <a:gd name="connsiteY39" fmla="*/ 1655809 h 6858000"/>
              <a:gd name="connsiteX40" fmla="*/ 5622971 w 5773150"/>
              <a:gd name="connsiteY40" fmla="*/ 1687176 h 6858000"/>
              <a:gd name="connsiteX41" fmla="*/ 5602601 w 5773150"/>
              <a:gd name="connsiteY41" fmla="*/ 1741240 h 6858000"/>
              <a:gd name="connsiteX42" fmla="*/ 5588781 w 5773150"/>
              <a:gd name="connsiteY42" fmla="*/ 1764858 h 6858000"/>
              <a:gd name="connsiteX43" fmla="*/ 5588947 w 5773150"/>
              <a:gd name="connsiteY43" fmla="*/ 1766091 h 6858000"/>
              <a:gd name="connsiteX44" fmla="*/ 5585214 w 5773150"/>
              <a:gd name="connsiteY44" fmla="*/ 1767564 h 6858000"/>
              <a:gd name="connsiteX45" fmla="*/ 5582552 w 5773150"/>
              <a:gd name="connsiteY45" fmla="*/ 1771907 h 6858000"/>
              <a:gd name="connsiteX46" fmla="*/ 5580211 w 5773150"/>
              <a:gd name="connsiteY46" fmla="*/ 1785016 h 6858000"/>
              <a:gd name="connsiteX47" fmla="*/ 5580144 w 5773150"/>
              <a:gd name="connsiteY47" fmla="*/ 1790155 h 6858000"/>
              <a:gd name="connsiteX48" fmla="*/ 5578316 w 5773150"/>
              <a:gd name="connsiteY48" fmla="*/ 1797230 h 6858000"/>
              <a:gd name="connsiteX49" fmla="*/ 5578012 w 5773150"/>
              <a:gd name="connsiteY49" fmla="*/ 1797341 h 6858000"/>
              <a:gd name="connsiteX50" fmla="*/ 5576805 w 5773150"/>
              <a:gd name="connsiteY50" fmla="*/ 1804097 h 6858000"/>
              <a:gd name="connsiteX51" fmla="*/ 5574175 w 5773150"/>
              <a:gd name="connsiteY51" fmla="*/ 1837992 h 6858000"/>
              <a:gd name="connsiteX52" fmla="*/ 5538573 w 5773150"/>
              <a:gd name="connsiteY52" fmla="*/ 1874590 h 6858000"/>
              <a:gd name="connsiteX53" fmla="*/ 5529775 w 5773150"/>
              <a:gd name="connsiteY53" fmla="*/ 1891237 h 6858000"/>
              <a:gd name="connsiteX54" fmla="*/ 5523694 w 5773150"/>
              <a:gd name="connsiteY54" fmla="*/ 1899776 h 6858000"/>
              <a:gd name="connsiteX55" fmla="*/ 5522424 w 5773150"/>
              <a:gd name="connsiteY55" fmla="*/ 1900078 h 6858000"/>
              <a:gd name="connsiteX56" fmla="*/ 5520031 w 5773150"/>
              <a:gd name="connsiteY56" fmla="*/ 1932606 h 6858000"/>
              <a:gd name="connsiteX57" fmla="*/ 5517631 w 5773150"/>
              <a:gd name="connsiteY57" fmla="*/ 1936394 h 6858000"/>
              <a:gd name="connsiteX58" fmla="*/ 5518736 w 5773150"/>
              <a:gd name="connsiteY58" fmla="*/ 1958275 h 6858000"/>
              <a:gd name="connsiteX59" fmla="*/ 5520575 w 5773150"/>
              <a:gd name="connsiteY59" fmla="*/ 1973057 h 6858000"/>
              <a:gd name="connsiteX60" fmla="*/ 5494788 w 5773150"/>
              <a:gd name="connsiteY60" fmla="*/ 2160875 h 6858000"/>
              <a:gd name="connsiteX61" fmla="*/ 5495547 w 5773150"/>
              <a:gd name="connsiteY61" fmla="*/ 2270995 h 6858000"/>
              <a:gd name="connsiteX62" fmla="*/ 5473327 w 5773150"/>
              <a:gd name="connsiteY62" fmla="*/ 2341361 h 6858000"/>
              <a:gd name="connsiteX63" fmla="*/ 5444557 w 5773150"/>
              <a:gd name="connsiteY63" fmla="*/ 2359357 h 6858000"/>
              <a:gd name="connsiteX64" fmla="*/ 5410799 w 5773150"/>
              <a:gd name="connsiteY64" fmla="*/ 2539631 h 6858000"/>
              <a:gd name="connsiteX65" fmla="*/ 5392086 w 5773150"/>
              <a:gd name="connsiteY65" fmla="*/ 2583107 h 6858000"/>
              <a:gd name="connsiteX66" fmla="*/ 5396221 w 5773150"/>
              <a:gd name="connsiteY66" fmla="*/ 2626625 h 6858000"/>
              <a:gd name="connsiteX67" fmla="*/ 5384605 w 5773150"/>
              <a:gd name="connsiteY67" fmla="*/ 2641276 h 6858000"/>
              <a:gd name="connsiteX68" fmla="*/ 5382375 w 5773150"/>
              <a:gd name="connsiteY68" fmla="*/ 2643748 h 6858000"/>
              <a:gd name="connsiteX69" fmla="*/ 5378376 w 5773150"/>
              <a:gd name="connsiteY69" fmla="*/ 2654882 h 6858000"/>
              <a:gd name="connsiteX70" fmla="*/ 5371098 w 5773150"/>
              <a:gd name="connsiteY70" fmla="*/ 2656453 h 6858000"/>
              <a:gd name="connsiteX71" fmla="*/ 5360670 w 5773150"/>
              <a:gd name="connsiteY71" fmla="*/ 2672090 h 6858000"/>
              <a:gd name="connsiteX72" fmla="*/ 5355023 w 5773150"/>
              <a:gd name="connsiteY72" fmla="*/ 2693024 h 6858000"/>
              <a:gd name="connsiteX73" fmla="*/ 5334290 w 5773150"/>
              <a:gd name="connsiteY73" fmla="*/ 2767224 h 6858000"/>
              <a:gd name="connsiteX74" fmla="*/ 5334675 w 5773150"/>
              <a:gd name="connsiteY74" fmla="*/ 2780287 h 6858000"/>
              <a:gd name="connsiteX75" fmla="*/ 5318729 w 5773150"/>
              <a:gd name="connsiteY75" fmla="*/ 2818533 h 6858000"/>
              <a:gd name="connsiteX76" fmla="*/ 5308395 w 5773150"/>
              <a:gd name="connsiteY76" fmla="*/ 2853605 h 6858000"/>
              <a:gd name="connsiteX77" fmla="*/ 5305322 w 5773150"/>
              <a:gd name="connsiteY77" fmla="*/ 2877253 h 6858000"/>
              <a:gd name="connsiteX78" fmla="*/ 5301489 w 5773150"/>
              <a:gd name="connsiteY78" fmla="*/ 2882681 h 6858000"/>
              <a:gd name="connsiteX79" fmla="*/ 5294118 w 5773150"/>
              <a:gd name="connsiteY79" fmla="*/ 2905402 h 6858000"/>
              <a:gd name="connsiteX80" fmla="*/ 5294526 w 5773150"/>
              <a:gd name="connsiteY80" fmla="*/ 2918038 h 6858000"/>
              <a:gd name="connsiteX81" fmla="*/ 5283716 w 5773150"/>
              <a:gd name="connsiteY81" fmla="*/ 2927650 h 6858000"/>
              <a:gd name="connsiteX82" fmla="*/ 5277240 w 5773150"/>
              <a:gd name="connsiteY82" fmla="*/ 2929023 h 6858000"/>
              <a:gd name="connsiteX83" fmla="*/ 5275633 w 5773150"/>
              <a:gd name="connsiteY83" fmla="*/ 2946120 h 6858000"/>
              <a:gd name="connsiteX84" fmla="*/ 5266576 w 5773150"/>
              <a:gd name="connsiteY84" fmla="*/ 2958163 h 6858000"/>
              <a:gd name="connsiteX85" fmla="*/ 5267255 w 5773150"/>
              <a:gd name="connsiteY85" fmla="*/ 2970848 h 6858000"/>
              <a:gd name="connsiteX86" fmla="*/ 5265185 w 5773150"/>
              <a:gd name="connsiteY86" fmla="*/ 2975513 h 6858000"/>
              <a:gd name="connsiteX87" fmla="*/ 5259313 w 5773150"/>
              <a:gd name="connsiteY87" fmla="*/ 2986924 h 6858000"/>
              <a:gd name="connsiteX88" fmla="*/ 5247802 w 5773150"/>
              <a:gd name="connsiteY88" fmla="*/ 3006258 h 6858000"/>
              <a:gd name="connsiteX89" fmla="*/ 5245279 w 5773150"/>
              <a:gd name="connsiteY89" fmla="*/ 3012562 h 6858000"/>
              <a:gd name="connsiteX90" fmla="*/ 5232206 w 5773150"/>
              <a:gd name="connsiteY90" fmla="*/ 3024355 h 6858000"/>
              <a:gd name="connsiteX91" fmla="*/ 5217115 w 5773150"/>
              <a:gd name="connsiteY91" fmla="*/ 3049786 h 6858000"/>
              <a:gd name="connsiteX92" fmla="*/ 5176572 w 5773150"/>
              <a:gd name="connsiteY92" fmla="*/ 3090998 h 6858000"/>
              <a:gd name="connsiteX93" fmla="*/ 5155861 w 5773150"/>
              <a:gd name="connsiteY93" fmla="*/ 3116019 h 6858000"/>
              <a:gd name="connsiteX94" fmla="*/ 5138549 w 5773150"/>
              <a:gd name="connsiteY94" fmla="*/ 3132106 h 6858000"/>
              <a:gd name="connsiteX95" fmla="*/ 5106546 w 5773150"/>
              <a:gd name="connsiteY95" fmla="*/ 3184456 h 6858000"/>
              <a:gd name="connsiteX96" fmla="*/ 5058542 w 5773150"/>
              <a:gd name="connsiteY96" fmla="*/ 3275999 h 6858000"/>
              <a:gd name="connsiteX97" fmla="*/ 5047232 w 5773150"/>
              <a:gd name="connsiteY97" fmla="*/ 3294370 h 6858000"/>
              <a:gd name="connsiteX98" fmla="*/ 5033169 w 5773150"/>
              <a:gd name="connsiteY98" fmla="*/ 3305717 h 6858000"/>
              <a:gd name="connsiteX99" fmla="*/ 5026122 w 5773150"/>
              <a:gd name="connsiteY99" fmla="*/ 3304478 h 6858000"/>
              <a:gd name="connsiteX100" fmla="*/ 5019204 w 5773150"/>
              <a:gd name="connsiteY100" fmla="*/ 3313868 h 6858000"/>
              <a:gd name="connsiteX101" fmla="*/ 5016458 w 5773150"/>
              <a:gd name="connsiteY101" fmla="*/ 3315437 h 6858000"/>
              <a:gd name="connsiteX102" fmla="*/ 5001612 w 5773150"/>
              <a:gd name="connsiteY102" fmla="*/ 3325366 h 6858000"/>
              <a:gd name="connsiteX103" fmla="*/ 4992447 w 5773150"/>
              <a:gd name="connsiteY103" fmla="*/ 3369627 h 6858000"/>
              <a:gd name="connsiteX104" fmla="*/ 4962640 w 5773150"/>
              <a:gd name="connsiteY104" fmla="*/ 3405111 h 6858000"/>
              <a:gd name="connsiteX105" fmla="*/ 4885437 w 5773150"/>
              <a:gd name="connsiteY105" fmla="*/ 3542476 h 6858000"/>
              <a:gd name="connsiteX106" fmla="*/ 4847328 w 5773150"/>
              <a:gd name="connsiteY106" fmla="*/ 3575653 h 6858000"/>
              <a:gd name="connsiteX107" fmla="*/ 4767104 w 5773150"/>
              <a:gd name="connsiteY107" fmla="*/ 3661469 h 6858000"/>
              <a:gd name="connsiteX108" fmla="*/ 4704780 w 5773150"/>
              <a:gd name="connsiteY108" fmla="*/ 3873639 h 6858000"/>
              <a:gd name="connsiteX109" fmla="*/ 4706808 w 5773150"/>
              <a:gd name="connsiteY109" fmla="*/ 3888925 h 6858000"/>
              <a:gd name="connsiteX110" fmla="*/ 4704311 w 5773150"/>
              <a:gd name="connsiteY110" fmla="*/ 3903419 h 6858000"/>
              <a:gd name="connsiteX111" fmla="*/ 4702575 w 5773150"/>
              <a:gd name="connsiteY111" fmla="*/ 3904376 h 6858000"/>
              <a:gd name="connsiteX112" fmla="*/ 4695419 w 5773150"/>
              <a:gd name="connsiteY112" fmla="*/ 3918796 h 6858000"/>
              <a:gd name="connsiteX113" fmla="*/ 4696713 w 5773150"/>
              <a:gd name="connsiteY113" fmla="*/ 3923588 h 6858000"/>
              <a:gd name="connsiteX114" fmla="*/ 4692700 w 5773150"/>
              <a:gd name="connsiteY114" fmla="*/ 3933994 h 6858000"/>
              <a:gd name="connsiteX115" fmla="*/ 4687213 w 5773150"/>
              <a:gd name="connsiteY115" fmla="*/ 3955874 h 6858000"/>
              <a:gd name="connsiteX116" fmla="*/ 4683919 w 5773150"/>
              <a:gd name="connsiteY116" fmla="*/ 3958674 h 6858000"/>
              <a:gd name="connsiteX117" fmla="*/ 4606919 w 5773150"/>
              <a:gd name="connsiteY117" fmla="*/ 4030764 h 6858000"/>
              <a:gd name="connsiteX118" fmla="*/ 4591395 w 5773150"/>
              <a:gd name="connsiteY118" fmla="*/ 4069165 h 6858000"/>
              <a:gd name="connsiteX119" fmla="*/ 4591089 w 5773150"/>
              <a:gd name="connsiteY119" fmla="*/ 4069157 h 6858000"/>
              <a:gd name="connsiteX120" fmla="*/ 4587337 w 5773150"/>
              <a:gd name="connsiteY120" fmla="*/ 4075398 h 6858000"/>
              <a:gd name="connsiteX121" fmla="*/ 4585754 w 5773150"/>
              <a:gd name="connsiteY121" fmla="*/ 4080409 h 6858000"/>
              <a:gd name="connsiteX122" fmla="*/ 4576058 w 5773150"/>
              <a:gd name="connsiteY122" fmla="*/ 4095613 h 6858000"/>
              <a:gd name="connsiteX123" fmla="*/ 4572245 w 5773150"/>
              <a:gd name="connsiteY123" fmla="*/ 4095632 h 6858000"/>
              <a:gd name="connsiteX124" fmla="*/ 4572030 w 5773150"/>
              <a:gd name="connsiteY124" fmla="*/ 4096903 h 6858000"/>
              <a:gd name="connsiteX125" fmla="*/ 4454298 w 5773150"/>
              <a:gd name="connsiteY125" fmla="*/ 4262280 h 6858000"/>
              <a:gd name="connsiteX126" fmla="*/ 4403153 w 5773150"/>
              <a:gd name="connsiteY126" fmla="*/ 4335179 h 6858000"/>
              <a:gd name="connsiteX127" fmla="*/ 4360039 w 5773150"/>
              <a:gd name="connsiteY127" fmla="*/ 4362080 h 6858000"/>
              <a:gd name="connsiteX128" fmla="*/ 4357068 w 5773150"/>
              <a:gd name="connsiteY128" fmla="*/ 4366231 h 6858000"/>
              <a:gd name="connsiteX129" fmla="*/ 4353801 w 5773150"/>
              <a:gd name="connsiteY129" fmla="*/ 4379126 h 6858000"/>
              <a:gd name="connsiteX130" fmla="*/ 4353370 w 5773150"/>
              <a:gd name="connsiteY130" fmla="*/ 4384233 h 6858000"/>
              <a:gd name="connsiteX131" fmla="*/ 4351043 w 5773150"/>
              <a:gd name="connsiteY131" fmla="*/ 4391157 h 6858000"/>
              <a:gd name="connsiteX132" fmla="*/ 4350731 w 5773150"/>
              <a:gd name="connsiteY132" fmla="*/ 4391247 h 6858000"/>
              <a:gd name="connsiteX133" fmla="*/ 4349047 w 5773150"/>
              <a:gd name="connsiteY133" fmla="*/ 4397893 h 6858000"/>
              <a:gd name="connsiteX134" fmla="*/ 4344022 w 5773150"/>
              <a:gd name="connsiteY134" fmla="*/ 4431453 h 6858000"/>
              <a:gd name="connsiteX135" fmla="*/ 4305819 w 5773150"/>
              <a:gd name="connsiteY135" fmla="*/ 4465595 h 6858000"/>
              <a:gd name="connsiteX136" fmla="*/ 4295842 w 5773150"/>
              <a:gd name="connsiteY136" fmla="*/ 4481597 h 6858000"/>
              <a:gd name="connsiteX137" fmla="*/ 4289154 w 5773150"/>
              <a:gd name="connsiteY137" fmla="*/ 4489703 h 6858000"/>
              <a:gd name="connsiteX138" fmla="*/ 4287862 w 5773150"/>
              <a:gd name="connsiteY138" fmla="*/ 4489926 h 6858000"/>
              <a:gd name="connsiteX139" fmla="*/ 4283172 w 5773150"/>
              <a:gd name="connsiteY139" fmla="*/ 4522137 h 6858000"/>
              <a:gd name="connsiteX140" fmla="*/ 4280503 w 5773150"/>
              <a:gd name="connsiteY140" fmla="*/ 4525754 h 6858000"/>
              <a:gd name="connsiteX141" fmla="*/ 4280064 w 5773150"/>
              <a:gd name="connsiteY141" fmla="*/ 4547595 h 6858000"/>
              <a:gd name="connsiteX142" fmla="*/ 4278441 w 5773150"/>
              <a:gd name="connsiteY142" fmla="*/ 4558429 h 6858000"/>
              <a:gd name="connsiteX143" fmla="*/ 4280863 w 5773150"/>
              <a:gd name="connsiteY143" fmla="*/ 4562417 h 6858000"/>
              <a:gd name="connsiteX144" fmla="*/ 4277004 w 5773150"/>
              <a:gd name="connsiteY144" fmla="*/ 4577939 h 6858000"/>
              <a:gd name="connsiteX145" fmla="*/ 4275476 w 5773150"/>
              <a:gd name="connsiteY145" fmla="*/ 4579371 h 6858000"/>
              <a:gd name="connsiteX146" fmla="*/ 4276334 w 5773150"/>
              <a:gd name="connsiteY146" fmla="*/ 4593473 h 6858000"/>
              <a:gd name="connsiteX147" fmla="*/ 4281939 w 5773150"/>
              <a:gd name="connsiteY147" fmla="*/ 4606870 h 6858000"/>
              <a:gd name="connsiteX148" fmla="*/ 4233839 w 5773150"/>
              <a:gd name="connsiteY148" fmla="*/ 4733904 h 6858000"/>
              <a:gd name="connsiteX149" fmla="*/ 4234794 w 5773150"/>
              <a:gd name="connsiteY149" fmla="*/ 4857271 h 6858000"/>
              <a:gd name="connsiteX150" fmla="*/ 4207596 w 5773150"/>
              <a:gd name="connsiteY150" fmla="*/ 4925868 h 6858000"/>
              <a:gd name="connsiteX151" fmla="*/ 4177540 w 5773150"/>
              <a:gd name="connsiteY151" fmla="*/ 4941939 h 6858000"/>
              <a:gd name="connsiteX152" fmla="*/ 4131041 w 5773150"/>
              <a:gd name="connsiteY152" fmla="*/ 5119156 h 6858000"/>
              <a:gd name="connsiteX153" fmla="*/ 4109250 w 5773150"/>
              <a:gd name="connsiteY153" fmla="*/ 5161219 h 6858000"/>
              <a:gd name="connsiteX154" fmla="*/ 4110314 w 5773150"/>
              <a:gd name="connsiteY154" fmla="*/ 5204785 h 6858000"/>
              <a:gd name="connsiteX155" fmla="*/ 4097659 w 5773150"/>
              <a:gd name="connsiteY155" fmla="*/ 5218622 h 6858000"/>
              <a:gd name="connsiteX156" fmla="*/ 4095256 w 5773150"/>
              <a:gd name="connsiteY156" fmla="*/ 5220937 h 6858000"/>
              <a:gd name="connsiteX157" fmla="*/ 4090467 w 5773150"/>
              <a:gd name="connsiteY157" fmla="*/ 5231761 h 6858000"/>
              <a:gd name="connsiteX158" fmla="*/ 4083075 w 5773150"/>
              <a:gd name="connsiteY158" fmla="*/ 5232862 h 6858000"/>
              <a:gd name="connsiteX159" fmla="*/ 4037326 w 5773150"/>
              <a:gd name="connsiteY159" fmla="*/ 5367558 h 6858000"/>
              <a:gd name="connsiteX160" fmla="*/ 4017249 w 5773150"/>
              <a:gd name="connsiteY160" fmla="*/ 5425813 h 6858000"/>
              <a:gd name="connsiteX161" fmla="*/ 4003539 w 5773150"/>
              <a:gd name="connsiteY161" fmla="*/ 5446090 h 6858000"/>
              <a:gd name="connsiteX162" fmla="*/ 3957205 w 5773150"/>
              <a:gd name="connsiteY162" fmla="*/ 5526392 h 6858000"/>
              <a:gd name="connsiteX163" fmla="*/ 3923369 w 5773150"/>
              <a:gd name="connsiteY163" fmla="*/ 5597055 h 6858000"/>
              <a:gd name="connsiteX164" fmla="*/ 3924699 w 5773150"/>
              <a:gd name="connsiteY164" fmla="*/ 5656420 h 6858000"/>
              <a:gd name="connsiteX165" fmla="*/ 3918490 w 5773150"/>
              <a:gd name="connsiteY165" fmla="*/ 5659739 h 6858000"/>
              <a:gd name="connsiteX166" fmla="*/ 3906741 w 5773150"/>
              <a:gd name="connsiteY166" fmla="*/ 5696859 h 6858000"/>
              <a:gd name="connsiteX167" fmla="*/ 3896975 w 5773150"/>
              <a:gd name="connsiteY167" fmla="*/ 5836200 h 6858000"/>
              <a:gd name="connsiteX168" fmla="*/ 3873147 w 5773150"/>
              <a:gd name="connsiteY168" fmla="*/ 5908482 h 6858000"/>
              <a:gd name="connsiteX169" fmla="*/ 3859627 w 5773150"/>
              <a:gd name="connsiteY169" fmla="*/ 5932636 h 6858000"/>
              <a:gd name="connsiteX170" fmla="*/ 3837289 w 5773150"/>
              <a:gd name="connsiteY170" fmla="*/ 5973195 h 6858000"/>
              <a:gd name="connsiteX171" fmla="*/ 3808128 w 5773150"/>
              <a:gd name="connsiteY171" fmla="*/ 5999815 h 6858000"/>
              <a:gd name="connsiteX172" fmla="*/ 3794389 w 5773150"/>
              <a:gd name="connsiteY172" fmla="*/ 6035197 h 6858000"/>
              <a:gd name="connsiteX173" fmla="*/ 3807321 w 5773150"/>
              <a:gd name="connsiteY173" fmla="*/ 6048196 h 6858000"/>
              <a:gd name="connsiteX174" fmla="*/ 3755396 w 5773150"/>
              <a:gd name="connsiteY174" fmla="*/ 6139024 h 6858000"/>
              <a:gd name="connsiteX175" fmla="*/ 3741103 w 5773150"/>
              <a:gd name="connsiteY175" fmla="*/ 6171711 h 6858000"/>
              <a:gd name="connsiteX176" fmla="*/ 3697544 w 5773150"/>
              <a:gd name="connsiteY176" fmla="*/ 6259653 h 6858000"/>
              <a:gd name="connsiteX177" fmla="*/ 3650470 w 5773150"/>
              <a:gd name="connsiteY177" fmla="*/ 6346715 h 6858000"/>
              <a:gd name="connsiteX178" fmla="*/ 3603128 w 5773150"/>
              <a:gd name="connsiteY178" fmla="*/ 6392515 h 6858000"/>
              <a:gd name="connsiteX179" fmla="*/ 3566534 w 5773150"/>
              <a:gd name="connsiteY179" fmla="*/ 6464704 h 6858000"/>
              <a:gd name="connsiteX180" fmla="*/ 3557558 w 5773150"/>
              <a:gd name="connsiteY180" fmla="*/ 6475940 h 6858000"/>
              <a:gd name="connsiteX181" fmla="*/ 3467778 w 5773150"/>
              <a:gd name="connsiteY181" fmla="*/ 6598594 h 6858000"/>
              <a:gd name="connsiteX182" fmla="*/ 3406680 w 5773150"/>
              <a:gd name="connsiteY182" fmla="*/ 6665163 h 6858000"/>
              <a:gd name="connsiteX183" fmla="*/ 3298660 w 5773150"/>
              <a:gd name="connsiteY183" fmla="*/ 6829172 h 6858000"/>
              <a:gd name="connsiteX184" fmla="*/ 3279359 w 5773150"/>
              <a:gd name="connsiteY184" fmla="*/ 6858000 h 6858000"/>
              <a:gd name="connsiteX185" fmla="*/ 0 w 5773150"/>
              <a:gd name="connsiteY18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773150" h="6858000">
                <a:moveTo>
                  <a:pt x="0" y="0"/>
                </a:moveTo>
                <a:lnTo>
                  <a:pt x="5743678" y="0"/>
                </a:lnTo>
                <a:lnTo>
                  <a:pt x="5751391" y="30573"/>
                </a:lnTo>
                <a:cubicBezTo>
                  <a:pt x="5755183" y="41656"/>
                  <a:pt x="5760175" y="52820"/>
                  <a:pt x="5766902" y="64019"/>
                </a:cubicBezTo>
                <a:cubicBezTo>
                  <a:pt x="5775432" y="73156"/>
                  <a:pt x="5775199" y="90194"/>
                  <a:pt x="5766384" y="102070"/>
                </a:cubicBezTo>
                <a:cubicBezTo>
                  <a:pt x="5764867" y="104110"/>
                  <a:pt x="5763145" y="105922"/>
                  <a:pt x="5761277" y="107443"/>
                </a:cubicBezTo>
                <a:cubicBezTo>
                  <a:pt x="5758933" y="139641"/>
                  <a:pt x="5754809" y="258542"/>
                  <a:pt x="5752316" y="295258"/>
                </a:cubicBezTo>
                <a:cubicBezTo>
                  <a:pt x="5738492" y="294758"/>
                  <a:pt x="5757608" y="318519"/>
                  <a:pt x="5746314" y="327740"/>
                </a:cubicBezTo>
                <a:cubicBezTo>
                  <a:pt x="5736871" y="333999"/>
                  <a:pt x="5740467" y="342667"/>
                  <a:pt x="5738881" y="351315"/>
                </a:cubicBezTo>
                <a:cubicBezTo>
                  <a:pt x="5730234" y="361036"/>
                  <a:pt x="5731385" y="400223"/>
                  <a:pt x="5736461" y="411657"/>
                </a:cubicBezTo>
                <a:cubicBezTo>
                  <a:pt x="5756734" y="441057"/>
                  <a:pt x="5724191" y="487822"/>
                  <a:pt x="5739349" y="511819"/>
                </a:cubicBezTo>
                <a:cubicBezTo>
                  <a:pt x="5740531" y="519425"/>
                  <a:pt x="5740006" y="526440"/>
                  <a:pt x="5738426" y="533052"/>
                </a:cubicBezTo>
                <a:lnTo>
                  <a:pt x="5731528" y="550926"/>
                </a:lnTo>
                <a:lnTo>
                  <a:pt x="5724607" y="554743"/>
                </a:lnTo>
                <a:lnTo>
                  <a:pt x="5723119" y="566363"/>
                </a:lnTo>
                <a:lnTo>
                  <a:pt x="5721446" y="569374"/>
                </a:lnTo>
                <a:cubicBezTo>
                  <a:pt x="5722109" y="579264"/>
                  <a:pt x="5727640" y="608589"/>
                  <a:pt x="5727098" y="625703"/>
                </a:cubicBezTo>
                <a:cubicBezTo>
                  <a:pt x="5720765" y="657876"/>
                  <a:pt x="5748028" y="639054"/>
                  <a:pt x="5718199" y="672062"/>
                </a:cubicBezTo>
                <a:cubicBezTo>
                  <a:pt x="5728541" y="727155"/>
                  <a:pt x="5696651" y="752273"/>
                  <a:pt x="5721559" y="799708"/>
                </a:cubicBezTo>
                <a:cubicBezTo>
                  <a:pt x="5723793" y="864308"/>
                  <a:pt x="5706512" y="931254"/>
                  <a:pt x="5706600" y="996786"/>
                </a:cubicBezTo>
                <a:cubicBezTo>
                  <a:pt x="5701422" y="1044681"/>
                  <a:pt x="5722027" y="1077722"/>
                  <a:pt x="5698779" y="1123394"/>
                </a:cubicBezTo>
                <a:cubicBezTo>
                  <a:pt x="5702808" y="1126021"/>
                  <a:pt x="5729183" y="1198935"/>
                  <a:pt x="5731557" y="1202870"/>
                </a:cubicBezTo>
                <a:lnTo>
                  <a:pt x="5736580" y="1215292"/>
                </a:lnTo>
                <a:lnTo>
                  <a:pt x="5735505" y="1217172"/>
                </a:lnTo>
                <a:cubicBezTo>
                  <a:pt x="5733380" y="1225092"/>
                  <a:pt x="5734203" y="1229635"/>
                  <a:pt x="5736321" y="1232680"/>
                </a:cubicBezTo>
                <a:lnTo>
                  <a:pt x="5739880" y="1235358"/>
                </a:lnTo>
                <a:lnTo>
                  <a:pt x="5741500" y="1245773"/>
                </a:lnTo>
                <a:lnTo>
                  <a:pt x="5747543" y="1265687"/>
                </a:lnTo>
                <a:lnTo>
                  <a:pt x="5746000" y="1269978"/>
                </a:lnTo>
                <a:lnTo>
                  <a:pt x="5713210" y="1375228"/>
                </a:lnTo>
                <a:cubicBezTo>
                  <a:pt x="5715338" y="1385493"/>
                  <a:pt x="5717065" y="1396315"/>
                  <a:pt x="5718231" y="1407489"/>
                </a:cubicBezTo>
                <a:lnTo>
                  <a:pt x="5718549" y="1414144"/>
                </a:lnTo>
                <a:lnTo>
                  <a:pt x="5718270" y="1414342"/>
                </a:lnTo>
                <a:cubicBezTo>
                  <a:pt x="5717731" y="1415932"/>
                  <a:pt x="5717607" y="1418173"/>
                  <a:pt x="5718039" y="1421494"/>
                </a:cubicBezTo>
                <a:lnTo>
                  <a:pt x="5719130" y="1426276"/>
                </a:lnTo>
                <a:lnTo>
                  <a:pt x="5719749" y="1439183"/>
                </a:lnTo>
                <a:lnTo>
                  <a:pt x="5718068" y="1444070"/>
                </a:lnTo>
                <a:cubicBezTo>
                  <a:pt x="5706546" y="1461201"/>
                  <a:pt x="5668509" y="1454838"/>
                  <a:pt x="5683760" y="1484872"/>
                </a:cubicBezTo>
                <a:cubicBezTo>
                  <a:pt x="5674680" y="1518718"/>
                  <a:pt x="5649677" y="1535628"/>
                  <a:pt x="5655213" y="1570335"/>
                </a:cubicBezTo>
                <a:cubicBezTo>
                  <a:pt x="5646629" y="1601999"/>
                  <a:pt x="5631412" y="1627433"/>
                  <a:pt x="5630336" y="1655809"/>
                </a:cubicBezTo>
                <a:cubicBezTo>
                  <a:pt x="5621171" y="1665112"/>
                  <a:pt x="5615969" y="1674755"/>
                  <a:pt x="5622971" y="1687176"/>
                </a:cubicBezTo>
                <a:cubicBezTo>
                  <a:pt x="5612223" y="1716027"/>
                  <a:pt x="5596756" y="1719733"/>
                  <a:pt x="5602601" y="1741240"/>
                </a:cubicBezTo>
                <a:cubicBezTo>
                  <a:pt x="5576295" y="1752284"/>
                  <a:pt x="5584462" y="1755416"/>
                  <a:pt x="5588781" y="1764858"/>
                </a:cubicBezTo>
                <a:lnTo>
                  <a:pt x="5588947" y="1766091"/>
                </a:lnTo>
                <a:lnTo>
                  <a:pt x="5585214" y="1767564"/>
                </a:lnTo>
                <a:lnTo>
                  <a:pt x="5582552" y="1771907"/>
                </a:lnTo>
                <a:lnTo>
                  <a:pt x="5580211" y="1785016"/>
                </a:lnTo>
                <a:lnTo>
                  <a:pt x="5580144" y="1790155"/>
                </a:lnTo>
                <a:cubicBezTo>
                  <a:pt x="5579795" y="1793615"/>
                  <a:pt x="5579174" y="1795816"/>
                  <a:pt x="5578316" y="1797230"/>
                </a:cubicBezTo>
                <a:lnTo>
                  <a:pt x="5578012" y="1797341"/>
                </a:lnTo>
                <a:lnTo>
                  <a:pt x="5576805" y="1804097"/>
                </a:lnTo>
                <a:cubicBezTo>
                  <a:pt x="5575363" y="1815650"/>
                  <a:pt x="5574518" y="1827037"/>
                  <a:pt x="5574175" y="1837992"/>
                </a:cubicBezTo>
                <a:cubicBezTo>
                  <a:pt x="5557462" y="1843069"/>
                  <a:pt x="5564796" y="1885741"/>
                  <a:pt x="5538573" y="1874590"/>
                </a:cubicBezTo>
                <a:cubicBezTo>
                  <a:pt x="5537299" y="1889161"/>
                  <a:pt x="5546475" y="1900511"/>
                  <a:pt x="5529775" y="1891237"/>
                </a:cubicBezTo>
                <a:cubicBezTo>
                  <a:pt x="5528841" y="1895903"/>
                  <a:pt x="5526597" y="1898352"/>
                  <a:pt x="5523694" y="1899776"/>
                </a:cubicBezTo>
                <a:lnTo>
                  <a:pt x="5522424" y="1900078"/>
                </a:lnTo>
                <a:lnTo>
                  <a:pt x="5520031" y="1932606"/>
                </a:lnTo>
                <a:lnTo>
                  <a:pt x="5517631" y="1936394"/>
                </a:lnTo>
                <a:lnTo>
                  <a:pt x="5518736" y="1958275"/>
                </a:lnTo>
                <a:lnTo>
                  <a:pt x="5520575" y="1973057"/>
                </a:lnTo>
                <a:lnTo>
                  <a:pt x="5494788" y="2160875"/>
                </a:lnTo>
                <a:cubicBezTo>
                  <a:pt x="5491310" y="2207647"/>
                  <a:pt x="5503036" y="2214838"/>
                  <a:pt x="5495547" y="2270995"/>
                </a:cubicBezTo>
                <a:cubicBezTo>
                  <a:pt x="5458835" y="2262012"/>
                  <a:pt x="5510792" y="2386959"/>
                  <a:pt x="5473327" y="2341361"/>
                </a:cubicBezTo>
                <a:cubicBezTo>
                  <a:pt x="5472407" y="2358369"/>
                  <a:pt x="5453871" y="2371442"/>
                  <a:pt x="5444557" y="2359357"/>
                </a:cubicBezTo>
                <a:cubicBezTo>
                  <a:pt x="5456929" y="2414891"/>
                  <a:pt x="5413654" y="2481170"/>
                  <a:pt x="5410799" y="2539631"/>
                </a:cubicBezTo>
                <a:cubicBezTo>
                  <a:pt x="5375706" y="2562954"/>
                  <a:pt x="5405218" y="2552984"/>
                  <a:pt x="5392086" y="2583107"/>
                </a:cubicBezTo>
                <a:cubicBezTo>
                  <a:pt x="5419473" y="2580934"/>
                  <a:pt x="5368223" y="2617657"/>
                  <a:pt x="5396221" y="2626625"/>
                </a:cubicBezTo>
                <a:cubicBezTo>
                  <a:pt x="5392944" y="2631822"/>
                  <a:pt x="5388887" y="2636576"/>
                  <a:pt x="5384605" y="2641276"/>
                </a:cubicBezTo>
                <a:lnTo>
                  <a:pt x="5382375" y="2643748"/>
                </a:lnTo>
                <a:lnTo>
                  <a:pt x="5378376" y="2654882"/>
                </a:lnTo>
                <a:lnTo>
                  <a:pt x="5371098" y="2656453"/>
                </a:lnTo>
                <a:lnTo>
                  <a:pt x="5360670" y="2672090"/>
                </a:lnTo>
                <a:cubicBezTo>
                  <a:pt x="5357715" y="2678188"/>
                  <a:pt x="5355645" y="2685034"/>
                  <a:pt x="5355023" y="2693024"/>
                </a:cubicBezTo>
                <a:cubicBezTo>
                  <a:pt x="5361493" y="2714719"/>
                  <a:pt x="5340211" y="2740505"/>
                  <a:pt x="5334290" y="2767224"/>
                </a:cubicBezTo>
                <a:lnTo>
                  <a:pt x="5334675" y="2780287"/>
                </a:lnTo>
                <a:lnTo>
                  <a:pt x="5318729" y="2818533"/>
                </a:lnTo>
                <a:cubicBezTo>
                  <a:pt x="5314717" y="2829555"/>
                  <a:pt x="5311133" y="2841142"/>
                  <a:pt x="5308395" y="2853605"/>
                </a:cubicBezTo>
                <a:lnTo>
                  <a:pt x="5305322" y="2877253"/>
                </a:lnTo>
                <a:lnTo>
                  <a:pt x="5301489" y="2882681"/>
                </a:lnTo>
                <a:cubicBezTo>
                  <a:pt x="5299075" y="2893219"/>
                  <a:pt x="5303638" y="2909145"/>
                  <a:pt x="5294118" y="2905402"/>
                </a:cubicBezTo>
                <a:lnTo>
                  <a:pt x="5294526" y="2918038"/>
                </a:lnTo>
                <a:lnTo>
                  <a:pt x="5283716" y="2927650"/>
                </a:lnTo>
                <a:cubicBezTo>
                  <a:pt x="5281569" y="2928458"/>
                  <a:pt x="5279386" y="2928919"/>
                  <a:pt x="5277240" y="2929023"/>
                </a:cubicBezTo>
                <a:lnTo>
                  <a:pt x="5275633" y="2946120"/>
                </a:lnTo>
                <a:lnTo>
                  <a:pt x="5266576" y="2958163"/>
                </a:lnTo>
                <a:lnTo>
                  <a:pt x="5267255" y="2970848"/>
                </a:lnTo>
                <a:lnTo>
                  <a:pt x="5265185" y="2975513"/>
                </a:lnTo>
                <a:lnTo>
                  <a:pt x="5259313" y="2986924"/>
                </a:lnTo>
                <a:cubicBezTo>
                  <a:pt x="5255780" y="2992640"/>
                  <a:pt x="5251658" y="2998994"/>
                  <a:pt x="5247802" y="3006258"/>
                </a:cubicBezTo>
                <a:lnTo>
                  <a:pt x="5245279" y="3012562"/>
                </a:lnTo>
                <a:lnTo>
                  <a:pt x="5232206" y="3024355"/>
                </a:lnTo>
                <a:cubicBezTo>
                  <a:pt x="5222427" y="3032866"/>
                  <a:pt x="5215538" y="3039771"/>
                  <a:pt x="5217115" y="3049786"/>
                </a:cubicBezTo>
                <a:cubicBezTo>
                  <a:pt x="5203961" y="3062817"/>
                  <a:pt x="5175346" y="3066969"/>
                  <a:pt x="5176572" y="3090998"/>
                </a:cubicBezTo>
                <a:cubicBezTo>
                  <a:pt x="5166573" y="3081252"/>
                  <a:pt x="5168849" y="3115369"/>
                  <a:pt x="5155861" y="3116019"/>
                </a:cubicBezTo>
                <a:cubicBezTo>
                  <a:pt x="5145726" y="3115265"/>
                  <a:pt x="5144054" y="3125438"/>
                  <a:pt x="5138549" y="3132106"/>
                </a:cubicBezTo>
                <a:cubicBezTo>
                  <a:pt x="5127269" y="3134983"/>
                  <a:pt x="5108506" y="3170815"/>
                  <a:pt x="5106546" y="3184456"/>
                </a:cubicBezTo>
                <a:cubicBezTo>
                  <a:pt x="5106861" y="3224391"/>
                  <a:pt x="5059318" y="3244332"/>
                  <a:pt x="5058542" y="3275999"/>
                </a:cubicBezTo>
                <a:cubicBezTo>
                  <a:pt x="5055611" y="3283596"/>
                  <a:pt x="5051712" y="3289520"/>
                  <a:pt x="5047232" y="3294370"/>
                </a:cubicBezTo>
                <a:lnTo>
                  <a:pt x="5033169" y="3305717"/>
                </a:lnTo>
                <a:cubicBezTo>
                  <a:pt x="5030820" y="3305304"/>
                  <a:pt x="5028471" y="3304890"/>
                  <a:pt x="5026122" y="3304478"/>
                </a:cubicBezTo>
                <a:lnTo>
                  <a:pt x="5019204" y="3313868"/>
                </a:lnTo>
                <a:lnTo>
                  <a:pt x="5016458" y="3315437"/>
                </a:lnTo>
                <a:cubicBezTo>
                  <a:pt x="5011193" y="3318413"/>
                  <a:pt x="5006115" y="3321522"/>
                  <a:pt x="5001612" y="3325366"/>
                </a:cubicBezTo>
                <a:cubicBezTo>
                  <a:pt x="5024263" y="3344866"/>
                  <a:pt x="4967044" y="3361287"/>
                  <a:pt x="4992447" y="3369627"/>
                </a:cubicBezTo>
                <a:cubicBezTo>
                  <a:pt x="4971645" y="3394149"/>
                  <a:pt x="5001283" y="3395653"/>
                  <a:pt x="4962640" y="3405111"/>
                </a:cubicBezTo>
                <a:cubicBezTo>
                  <a:pt x="4942726" y="3461354"/>
                  <a:pt x="4890717" y="3483285"/>
                  <a:pt x="4885437" y="3542476"/>
                </a:cubicBezTo>
                <a:cubicBezTo>
                  <a:pt x="4880600" y="3527061"/>
                  <a:pt x="4853204" y="3559326"/>
                  <a:pt x="4847328" y="3575653"/>
                </a:cubicBezTo>
                <a:cubicBezTo>
                  <a:pt x="4826975" y="3516612"/>
                  <a:pt x="4797633" y="3684316"/>
                  <a:pt x="4767104" y="3661469"/>
                </a:cubicBezTo>
                <a:cubicBezTo>
                  <a:pt x="4743347" y="3711133"/>
                  <a:pt x="4721374" y="3831513"/>
                  <a:pt x="4704780" y="3873639"/>
                </a:cubicBezTo>
                <a:cubicBezTo>
                  <a:pt x="4706450" y="3878699"/>
                  <a:pt x="4707018" y="3883808"/>
                  <a:pt x="4706808" y="3888925"/>
                </a:cubicBezTo>
                <a:lnTo>
                  <a:pt x="4704311" y="3903419"/>
                </a:lnTo>
                <a:lnTo>
                  <a:pt x="4702575" y="3904376"/>
                </a:lnTo>
                <a:cubicBezTo>
                  <a:pt x="4697037" y="3910030"/>
                  <a:pt x="4695370" y="3914647"/>
                  <a:pt x="4695419" y="3918796"/>
                </a:cubicBezTo>
                <a:lnTo>
                  <a:pt x="4696713" y="3923588"/>
                </a:lnTo>
                <a:lnTo>
                  <a:pt x="4692700" y="3933994"/>
                </a:lnTo>
                <a:lnTo>
                  <a:pt x="4687213" y="3955874"/>
                </a:lnTo>
                <a:lnTo>
                  <a:pt x="4683919" y="3958674"/>
                </a:lnTo>
                <a:cubicBezTo>
                  <a:pt x="4670537" y="3971156"/>
                  <a:pt x="4621823" y="4013377"/>
                  <a:pt x="4606919" y="4030764"/>
                </a:cubicBezTo>
                <a:lnTo>
                  <a:pt x="4591395" y="4069165"/>
                </a:lnTo>
                <a:cubicBezTo>
                  <a:pt x="4591293" y="4069162"/>
                  <a:pt x="4591190" y="4069159"/>
                  <a:pt x="4591089" y="4069157"/>
                </a:cubicBezTo>
                <a:cubicBezTo>
                  <a:pt x="4589894" y="4070214"/>
                  <a:pt x="4588680" y="4072136"/>
                  <a:pt x="4587337" y="4075398"/>
                </a:cubicBezTo>
                <a:lnTo>
                  <a:pt x="4585754" y="4080409"/>
                </a:lnTo>
                <a:lnTo>
                  <a:pt x="4576058" y="4095613"/>
                </a:lnTo>
                <a:lnTo>
                  <a:pt x="4572245" y="4095632"/>
                </a:lnTo>
                <a:lnTo>
                  <a:pt x="4572030" y="4096903"/>
                </a:lnTo>
                <a:lnTo>
                  <a:pt x="4454298" y="4262280"/>
                </a:lnTo>
                <a:cubicBezTo>
                  <a:pt x="4449015" y="4298433"/>
                  <a:pt x="4421396" y="4305460"/>
                  <a:pt x="4403153" y="4335179"/>
                </a:cubicBezTo>
                <a:cubicBezTo>
                  <a:pt x="4408038" y="4370465"/>
                  <a:pt x="4375534" y="4349684"/>
                  <a:pt x="4360039" y="4362080"/>
                </a:cubicBezTo>
                <a:lnTo>
                  <a:pt x="4357068" y="4366231"/>
                </a:lnTo>
                <a:lnTo>
                  <a:pt x="4353801" y="4379126"/>
                </a:lnTo>
                <a:lnTo>
                  <a:pt x="4353370" y="4384233"/>
                </a:lnTo>
                <a:cubicBezTo>
                  <a:pt x="4352777" y="4387655"/>
                  <a:pt x="4352001" y="4389806"/>
                  <a:pt x="4351043" y="4391157"/>
                </a:cubicBezTo>
                <a:cubicBezTo>
                  <a:pt x="4350939" y="4391187"/>
                  <a:pt x="4350835" y="4391216"/>
                  <a:pt x="4350731" y="4391247"/>
                </a:cubicBezTo>
                <a:lnTo>
                  <a:pt x="4349047" y="4397893"/>
                </a:lnTo>
                <a:cubicBezTo>
                  <a:pt x="4346788" y="4409298"/>
                  <a:pt x="4345141" y="4420572"/>
                  <a:pt x="4344022" y="4431453"/>
                </a:cubicBezTo>
                <a:cubicBezTo>
                  <a:pt x="4326944" y="4435435"/>
                  <a:pt x="4331268" y="4478362"/>
                  <a:pt x="4305819" y="4465595"/>
                </a:cubicBezTo>
                <a:cubicBezTo>
                  <a:pt x="4303516" y="4480014"/>
                  <a:pt x="4311896" y="4491890"/>
                  <a:pt x="4295842" y="4481597"/>
                </a:cubicBezTo>
                <a:cubicBezTo>
                  <a:pt x="4294579" y="4486180"/>
                  <a:pt x="4292159" y="4488473"/>
                  <a:pt x="4289154" y="4489703"/>
                </a:cubicBezTo>
                <a:lnTo>
                  <a:pt x="4287862" y="4489926"/>
                </a:lnTo>
                <a:lnTo>
                  <a:pt x="4283172" y="4522137"/>
                </a:lnTo>
                <a:lnTo>
                  <a:pt x="4280503" y="4525754"/>
                </a:lnTo>
                <a:lnTo>
                  <a:pt x="4280064" y="4547595"/>
                </a:lnTo>
                <a:lnTo>
                  <a:pt x="4278441" y="4558429"/>
                </a:lnTo>
                <a:lnTo>
                  <a:pt x="4280863" y="4562417"/>
                </a:lnTo>
                <a:cubicBezTo>
                  <a:pt x="4281877" y="4566212"/>
                  <a:pt x="4281272" y="4570986"/>
                  <a:pt x="4277004" y="4577939"/>
                </a:cubicBezTo>
                <a:lnTo>
                  <a:pt x="4275476" y="4579371"/>
                </a:lnTo>
                <a:lnTo>
                  <a:pt x="4276334" y="4593473"/>
                </a:lnTo>
                <a:cubicBezTo>
                  <a:pt x="4277315" y="4598241"/>
                  <a:pt x="4279075" y="4602753"/>
                  <a:pt x="4281939" y="4606870"/>
                </a:cubicBezTo>
                <a:cubicBezTo>
                  <a:pt x="4247382" y="4642774"/>
                  <a:pt x="4252718" y="4688912"/>
                  <a:pt x="4233839" y="4733904"/>
                </a:cubicBezTo>
                <a:cubicBezTo>
                  <a:pt x="4195436" y="4743589"/>
                  <a:pt x="4207804" y="4835870"/>
                  <a:pt x="4234794" y="4857271"/>
                </a:cubicBezTo>
                <a:cubicBezTo>
                  <a:pt x="4198696" y="4845991"/>
                  <a:pt x="4241862" y="4973625"/>
                  <a:pt x="4207596" y="4925868"/>
                </a:cubicBezTo>
                <a:cubicBezTo>
                  <a:pt x="4205472" y="4942730"/>
                  <a:pt x="4186007" y="4954558"/>
                  <a:pt x="4177540" y="4941939"/>
                </a:cubicBezTo>
                <a:cubicBezTo>
                  <a:pt x="4185998" y="4997982"/>
                  <a:pt x="4138024" y="5061170"/>
                  <a:pt x="4131041" y="5119156"/>
                </a:cubicBezTo>
                <a:cubicBezTo>
                  <a:pt x="4094285" y="5140124"/>
                  <a:pt x="4124516" y="5132087"/>
                  <a:pt x="4109250" y="5161219"/>
                </a:cubicBezTo>
                <a:cubicBezTo>
                  <a:pt x="4136804" y="5160804"/>
                  <a:pt x="4082938" y="5194076"/>
                  <a:pt x="4110314" y="5204785"/>
                </a:cubicBezTo>
                <a:cubicBezTo>
                  <a:pt x="4106672" y="5209749"/>
                  <a:pt x="4102276" y="5214217"/>
                  <a:pt x="4097659" y="5218622"/>
                </a:cubicBezTo>
                <a:lnTo>
                  <a:pt x="4095256" y="5220937"/>
                </a:lnTo>
                <a:lnTo>
                  <a:pt x="4090467" y="5231761"/>
                </a:lnTo>
                <a:lnTo>
                  <a:pt x="4083075" y="5232862"/>
                </a:lnTo>
                <a:lnTo>
                  <a:pt x="4037326" y="5367558"/>
                </a:lnTo>
                <a:cubicBezTo>
                  <a:pt x="4038526" y="5380711"/>
                  <a:pt x="4027950" y="5419583"/>
                  <a:pt x="4017249" y="5425813"/>
                </a:cubicBezTo>
                <a:cubicBezTo>
                  <a:pt x="4013252" y="5433685"/>
                  <a:pt x="4013934" y="5443563"/>
                  <a:pt x="4003539" y="5446090"/>
                </a:cubicBezTo>
                <a:cubicBezTo>
                  <a:pt x="3993532" y="5462854"/>
                  <a:pt x="3970565" y="5501232"/>
                  <a:pt x="3957205" y="5526392"/>
                </a:cubicBezTo>
                <a:cubicBezTo>
                  <a:pt x="3965043" y="5543786"/>
                  <a:pt x="3935859" y="5560520"/>
                  <a:pt x="3923369" y="5597055"/>
                </a:cubicBezTo>
                <a:cubicBezTo>
                  <a:pt x="3932664" y="5616273"/>
                  <a:pt x="3914767" y="5621631"/>
                  <a:pt x="3924699" y="5656420"/>
                </a:cubicBezTo>
                <a:cubicBezTo>
                  <a:pt x="3922559" y="5657197"/>
                  <a:pt x="3920468" y="5658315"/>
                  <a:pt x="3918490" y="5659739"/>
                </a:cubicBezTo>
                <a:cubicBezTo>
                  <a:pt x="3906998" y="5668014"/>
                  <a:pt x="3901738" y="5684633"/>
                  <a:pt x="3906741" y="5696859"/>
                </a:cubicBezTo>
                <a:cubicBezTo>
                  <a:pt x="3917787" y="5751077"/>
                  <a:pt x="3903894" y="5794137"/>
                  <a:pt x="3896975" y="5836200"/>
                </a:cubicBezTo>
                <a:cubicBezTo>
                  <a:pt x="3886327" y="5883020"/>
                  <a:pt x="3866333" y="5844567"/>
                  <a:pt x="3873147" y="5908482"/>
                </a:cubicBezTo>
                <a:cubicBezTo>
                  <a:pt x="3861187" y="5911886"/>
                  <a:pt x="3858506" y="5919033"/>
                  <a:pt x="3859627" y="5932636"/>
                </a:cubicBezTo>
                <a:cubicBezTo>
                  <a:pt x="3853699" y="5955178"/>
                  <a:pt x="3828855" y="5946431"/>
                  <a:pt x="3837289" y="5973195"/>
                </a:cubicBezTo>
                <a:cubicBezTo>
                  <a:pt x="3824885" y="5965382"/>
                  <a:pt x="3819167" y="6014054"/>
                  <a:pt x="3808128" y="5999815"/>
                </a:cubicBezTo>
                <a:cubicBezTo>
                  <a:pt x="3791300" y="6010907"/>
                  <a:pt x="3809561" y="6023761"/>
                  <a:pt x="3794389" y="6035197"/>
                </a:cubicBezTo>
                <a:cubicBezTo>
                  <a:pt x="3786929" y="6050774"/>
                  <a:pt x="3811790" y="6029898"/>
                  <a:pt x="3807321" y="6048196"/>
                </a:cubicBezTo>
                <a:lnTo>
                  <a:pt x="3755396" y="6139024"/>
                </a:lnTo>
                <a:cubicBezTo>
                  <a:pt x="3759254" y="6154301"/>
                  <a:pt x="3752042" y="6163661"/>
                  <a:pt x="3741103" y="6171711"/>
                </a:cubicBezTo>
                <a:cubicBezTo>
                  <a:pt x="3733535" y="6202598"/>
                  <a:pt x="3713075" y="6226925"/>
                  <a:pt x="3697544" y="6259653"/>
                </a:cubicBezTo>
                <a:cubicBezTo>
                  <a:pt x="3694865" y="6299045"/>
                  <a:pt x="3666977" y="6311715"/>
                  <a:pt x="3650470" y="6346715"/>
                </a:cubicBezTo>
                <a:cubicBezTo>
                  <a:pt x="3659289" y="6388489"/>
                  <a:pt x="3612267" y="6361702"/>
                  <a:pt x="3603128" y="6392515"/>
                </a:cubicBezTo>
                <a:cubicBezTo>
                  <a:pt x="3605217" y="6447506"/>
                  <a:pt x="3586565" y="6386444"/>
                  <a:pt x="3566534" y="6464704"/>
                </a:cubicBezTo>
                <a:cubicBezTo>
                  <a:pt x="3568262" y="6469951"/>
                  <a:pt x="3561663" y="6478219"/>
                  <a:pt x="3557558" y="6475940"/>
                </a:cubicBezTo>
                <a:cubicBezTo>
                  <a:pt x="3553344" y="6493136"/>
                  <a:pt x="3470845" y="6573200"/>
                  <a:pt x="3467778" y="6598594"/>
                </a:cubicBezTo>
                <a:cubicBezTo>
                  <a:pt x="3438927" y="6641625"/>
                  <a:pt x="3422129" y="6632408"/>
                  <a:pt x="3406680" y="6665163"/>
                </a:cubicBezTo>
                <a:cubicBezTo>
                  <a:pt x="3378055" y="6699949"/>
                  <a:pt x="3355790" y="6770233"/>
                  <a:pt x="3298660" y="6829172"/>
                </a:cubicBezTo>
                <a:lnTo>
                  <a:pt x="327935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2B24BD-9F4D-BE41-8549-A80E50A6D2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100" y="440667"/>
            <a:ext cx="2323293" cy="794452"/>
          </a:xfrm>
          <a:prstGeom prst="rect">
            <a:avLst/>
          </a:prstGeom>
          <a:ln w="19050">
            <a:solidFill>
              <a:srgbClr val="F7B617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BC7346-0E44-12A6-1059-3B9A4378C317}"/>
              </a:ext>
            </a:extLst>
          </p:cNvPr>
          <p:cNvSpPr txBox="1">
            <a:spLocks/>
          </p:cNvSpPr>
          <p:nvPr/>
        </p:nvSpPr>
        <p:spPr>
          <a:xfrm>
            <a:off x="6021360" y="1675786"/>
            <a:ext cx="5599986" cy="44124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4100" cap="none" spc="0" dirty="0">
                <a:solidFill>
                  <a:srgbClr val="F7B617"/>
                </a:solidFill>
                <a:latin typeface="+mn-lt"/>
              </a:rPr>
              <a:t>Richard Canavan 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100" cap="none" spc="0" dirty="0">
                <a:latin typeface="+mn-lt"/>
              </a:rPr>
              <a:t>UK Director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br>
              <a:rPr lang="en-GB" sz="2500" cap="none" spc="0" dirty="0">
                <a:latin typeface="+mn-lt"/>
              </a:rPr>
            </a:br>
            <a:r>
              <a:rPr lang="en-GB" sz="2500" cap="none" spc="0" dirty="0" err="1">
                <a:latin typeface="+mn-lt"/>
              </a:rPr>
              <a:t>uk@ba-healthcare.org</a:t>
            </a:r>
            <a:endParaRPr lang="en-GB" sz="2500" cap="none" spc="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400" cap="none" spc="0" dirty="0">
                <a:latin typeface="+mn-lt"/>
              </a:rPr>
              <a:t>0114 3830979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endParaRPr lang="en-GB" sz="2400" cap="none" spc="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endParaRPr lang="en-GB" sz="2400" cap="none" spc="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GB" sz="2400" cap="none" spc="0" dirty="0" err="1">
                <a:latin typeface="+mn-lt"/>
              </a:rPr>
              <a:t>www.ba-healthcare.org</a:t>
            </a:r>
            <a:br>
              <a:rPr lang="en-GB" sz="2400" cap="none" spc="0" dirty="0">
                <a:latin typeface="+mn-lt"/>
              </a:rPr>
            </a:br>
            <a:endParaRPr lang="en-GB" sz="900" dirty="0"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E6C7FB-3A22-FA41-F44E-683FA2A39514}"/>
              </a:ext>
            </a:extLst>
          </p:cNvPr>
          <p:cNvSpPr txBox="1">
            <a:spLocks/>
          </p:cNvSpPr>
          <p:nvPr/>
        </p:nvSpPr>
        <p:spPr>
          <a:xfrm>
            <a:off x="247804" y="376682"/>
            <a:ext cx="5773150" cy="6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4000" cap="none" dirty="0">
                <a:solidFill>
                  <a:schemeClr val="bg1"/>
                </a:solidFill>
                <a:latin typeface="+mn-lt"/>
              </a:rPr>
              <a:t>Affordable,</a:t>
            </a:r>
            <a:br>
              <a:rPr lang="en-GB" sz="4000" cap="none" dirty="0">
                <a:solidFill>
                  <a:schemeClr val="bg1"/>
                </a:solidFill>
                <a:latin typeface="+mn-lt"/>
              </a:rPr>
            </a:br>
            <a:r>
              <a:rPr lang="en-GB" sz="4000" cap="none" dirty="0">
                <a:solidFill>
                  <a:schemeClr val="bg1"/>
                </a:solidFill>
                <a:latin typeface="+mn-lt"/>
              </a:rPr>
              <a:t>ethical</a:t>
            </a:r>
            <a:br>
              <a:rPr lang="en-GB" sz="4000" cap="none" dirty="0">
                <a:solidFill>
                  <a:srgbClr val="F7B617"/>
                </a:solidFill>
                <a:latin typeface="+mn-lt"/>
              </a:rPr>
            </a:br>
            <a:r>
              <a:rPr lang="en-GB" sz="4000" cap="none" dirty="0">
                <a:solidFill>
                  <a:srgbClr val="F7B617"/>
                </a:solidFill>
                <a:latin typeface="+mn-lt"/>
              </a:rPr>
              <a:t>intelligent</a:t>
            </a:r>
            <a:br>
              <a:rPr lang="en-GB" sz="4000" cap="none" dirty="0">
                <a:solidFill>
                  <a:srgbClr val="F7B617"/>
                </a:solidFill>
                <a:latin typeface="+mn-lt"/>
              </a:rPr>
            </a:br>
            <a:r>
              <a:rPr lang="en-GB" sz="4000" cap="none" dirty="0">
                <a:solidFill>
                  <a:schemeClr val="bg1"/>
                </a:solidFill>
                <a:latin typeface="+mn-lt"/>
              </a:rPr>
              <a:t>international </a:t>
            </a:r>
            <a:br>
              <a:rPr lang="en-GB" sz="4000" cap="none" dirty="0">
                <a:solidFill>
                  <a:schemeClr val="bg1"/>
                </a:solidFill>
                <a:latin typeface="+mn-lt"/>
              </a:rPr>
            </a:br>
            <a:r>
              <a:rPr lang="en-GB" sz="4000" cap="none" dirty="0">
                <a:solidFill>
                  <a:schemeClr val="bg1"/>
                </a:solidFill>
                <a:latin typeface="+mn-lt"/>
              </a:rPr>
              <a:t>recruitment.</a:t>
            </a:r>
            <a:endParaRPr lang="en-GB" sz="1800" dirty="0">
              <a:latin typeface="+mn-lt"/>
            </a:endParaRPr>
          </a:p>
        </p:txBody>
      </p:sp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441048E-377C-7695-AF96-87E057C4A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606" y="5182214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4432-8467-B247-97F4-413BECC4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15" y="553488"/>
            <a:ext cx="5767340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F7B617"/>
                </a:solidFill>
              </a:rPr>
              <a:t>BA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9979-D37B-8B40-9530-DA6F410D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80" y="1769512"/>
            <a:ext cx="6137299" cy="480381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20+ years serving UK health and social care.</a:t>
            </a:r>
          </a:p>
          <a:p>
            <a:pPr>
              <a:spcAft>
                <a:spcPts val="1200"/>
              </a:spcAft>
            </a:pPr>
            <a:r>
              <a:rPr lang="en-US" dirty="0"/>
              <a:t>Expert knowledge of immigration and recruitment. </a:t>
            </a:r>
          </a:p>
          <a:p>
            <a:pPr>
              <a:spcAft>
                <a:spcPts val="1200"/>
              </a:spcAft>
            </a:pPr>
            <a:r>
              <a:rPr lang="en-US" dirty="0"/>
              <a:t>9,000+ UK placements – across the country, across all types of providers.</a:t>
            </a:r>
          </a:p>
          <a:p>
            <a:pPr>
              <a:spcAft>
                <a:spcPts val="1200"/>
              </a:spcAft>
            </a:pPr>
            <a:r>
              <a:rPr lang="en-US" dirty="0"/>
              <a:t>NHS approved ethical recruiter. </a:t>
            </a:r>
          </a:p>
          <a:p>
            <a:pPr>
              <a:spcAft>
                <a:spcPts val="1200"/>
              </a:spcAft>
            </a:pPr>
            <a:r>
              <a:rPr lang="en-US" dirty="0"/>
              <a:t>Members of Care England, Care Forum Wales and Scottish Care. </a:t>
            </a:r>
          </a:p>
          <a:p>
            <a:pPr>
              <a:spcAft>
                <a:spcPts val="1200"/>
              </a:spcAft>
            </a:pPr>
            <a:r>
              <a:rPr lang="en-US" dirty="0"/>
              <a:t>The only provider of international healthcare staff approved by the National Care Forum and the Institute of Healthcare Management.</a:t>
            </a:r>
          </a:p>
          <a:p>
            <a:pPr>
              <a:spcAft>
                <a:spcPts val="1200"/>
              </a:spcAft>
            </a:pPr>
            <a:r>
              <a:rPr lang="en-US" dirty="0"/>
              <a:t>Bases in the UK, Dubai, Hong Kong &amp; Malaysia.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12045-85D0-9F46-9373-FD3401DF2194}"/>
              </a:ext>
            </a:extLst>
          </p:cNvPr>
          <p:cNvSpPr/>
          <p:nvPr/>
        </p:nvSpPr>
        <p:spPr>
          <a:xfrm>
            <a:off x="10524226" y="0"/>
            <a:ext cx="1667774" cy="6857999"/>
          </a:xfrm>
          <a:prstGeom prst="rect">
            <a:avLst/>
          </a:prstGeom>
          <a:solidFill>
            <a:srgbClr val="F7B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4FA1D-DB74-A14A-B57E-999A9949E024}"/>
              </a:ext>
            </a:extLst>
          </p:cNvPr>
          <p:cNvSpPr/>
          <p:nvPr/>
        </p:nvSpPr>
        <p:spPr>
          <a:xfrm>
            <a:off x="11141121" y="-1"/>
            <a:ext cx="216992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5940D4-9C1D-BE42-BFE8-65CABA5B01A8}"/>
              </a:ext>
            </a:extLst>
          </p:cNvPr>
          <p:cNvSpPr/>
          <p:nvPr/>
        </p:nvSpPr>
        <p:spPr>
          <a:xfrm>
            <a:off x="10895450" y="-2"/>
            <a:ext cx="45719" cy="6857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DD986E-02DD-394E-B857-314C1E4EBF7C}"/>
              </a:ext>
            </a:extLst>
          </p:cNvPr>
          <p:cNvSpPr/>
          <p:nvPr/>
        </p:nvSpPr>
        <p:spPr>
          <a:xfrm>
            <a:off x="9064924" y="1"/>
            <a:ext cx="1667774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983D31-9D8D-C947-A4C8-EE7B4BD8CB40}"/>
              </a:ext>
            </a:extLst>
          </p:cNvPr>
          <p:cNvSpPr/>
          <p:nvPr/>
        </p:nvSpPr>
        <p:spPr>
          <a:xfrm>
            <a:off x="8277521" y="-3"/>
            <a:ext cx="1667774" cy="6857999"/>
          </a:xfrm>
          <a:prstGeom prst="rect">
            <a:avLst/>
          </a:prstGeom>
          <a:solidFill>
            <a:srgbClr val="F7B617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7B5B8-E0FA-254D-9C1E-E387122CA585}"/>
              </a:ext>
            </a:extLst>
          </p:cNvPr>
          <p:cNvSpPr/>
          <p:nvPr/>
        </p:nvSpPr>
        <p:spPr>
          <a:xfrm>
            <a:off x="6940160" y="1"/>
            <a:ext cx="1611487" cy="6857999"/>
          </a:xfrm>
          <a:prstGeom prst="rect">
            <a:avLst/>
          </a:prstGeom>
          <a:solidFill>
            <a:srgbClr val="F7B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42166B-EDD6-324D-B669-60B47A974F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390" y="820387"/>
            <a:ext cx="2323293" cy="794452"/>
          </a:xfrm>
          <a:prstGeom prst="rect">
            <a:avLst/>
          </a:prstGeom>
          <a:ln w="19050">
            <a:solidFill>
              <a:srgbClr val="F7B617"/>
            </a:solidFill>
          </a:ln>
        </p:spPr>
      </p:pic>
    </p:spTree>
    <p:extLst>
      <p:ext uri="{BB962C8B-B14F-4D97-AF65-F5344CB8AC3E}">
        <p14:creationId xmlns:p14="http://schemas.microsoft.com/office/powerpoint/2010/main" val="7493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B4D2C-B4F7-558F-F86E-2EEC499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967181" cy="121602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7B617"/>
                </a:solidFill>
              </a:rPr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5E2EC-D657-A0B4-6746-E8DFBBCD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6967181" cy="4107021"/>
          </a:xfrm>
        </p:spPr>
        <p:txBody>
          <a:bodyPr anchor="ctr">
            <a:normAutofit/>
          </a:bodyPr>
          <a:lstStyle/>
          <a:p>
            <a:r>
              <a:rPr lang="en-GB" sz="2800" dirty="0">
                <a:cs typeface="Gill Sans" panose="020B0502020104020203" pitchFamily="34" charset="-79"/>
              </a:rPr>
              <a:t>Why is on-boarding so important?</a:t>
            </a:r>
          </a:p>
          <a:p>
            <a:r>
              <a:rPr lang="en-GB" sz="2800" dirty="0">
                <a:cs typeface="Gill Sans" panose="020B0502020104020203" pitchFamily="34" charset="-79"/>
              </a:rPr>
              <a:t>What does good on-boarding look like?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u="none" strike="noStrike" dirty="0">
                <a:effectLst/>
                <a:cs typeface="Gill Sans" panose="020B0502020104020203" pitchFamily="34" charset="-79"/>
              </a:rPr>
              <a:t>Key takeaways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group of people standing on a bridge&#10;&#10;Description automatically generated">
            <a:extLst>
              <a:ext uri="{FF2B5EF4-FFF2-40B4-BE49-F238E27FC236}">
                <a16:creationId xmlns:a16="http://schemas.microsoft.com/office/drawing/2014/main" id="{1154ED45-7252-278D-747C-F74A23AEF1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22" y="2"/>
            <a:ext cx="4223778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2046CD-11A0-0F0D-41D1-7390F824E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100" y="440667"/>
            <a:ext cx="2323293" cy="794452"/>
          </a:xfrm>
          <a:prstGeom prst="rect">
            <a:avLst/>
          </a:prstGeom>
          <a:ln w="19050">
            <a:solidFill>
              <a:srgbClr val="F7B617"/>
            </a:solidFill>
          </a:ln>
        </p:spPr>
      </p:pic>
    </p:spTree>
    <p:extLst>
      <p:ext uri="{BB962C8B-B14F-4D97-AF65-F5344CB8AC3E}">
        <p14:creationId xmlns:p14="http://schemas.microsoft.com/office/powerpoint/2010/main" val="406772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6B6E-89DF-4C47-954B-3DD7A1C1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7B617"/>
                </a:solidFill>
              </a:rPr>
              <a:t>Why is good On-boarding </a:t>
            </a:r>
            <a:br>
              <a:rPr lang="en-US" dirty="0">
                <a:solidFill>
                  <a:srgbClr val="F7B617"/>
                </a:solidFill>
              </a:rPr>
            </a:br>
            <a:r>
              <a:rPr lang="en-US" dirty="0">
                <a:solidFill>
                  <a:srgbClr val="F7B617"/>
                </a:solidFill>
              </a:rPr>
              <a:t>so important?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A6374-573F-6C41-41E3-59AEF551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994559"/>
            <a:ext cx="9810604" cy="4709288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Usually left behind friends, family, community now isolated and a long way from home. </a:t>
            </a:r>
          </a:p>
          <a:p>
            <a:r>
              <a:rPr lang="en-GB" sz="2200" dirty="0"/>
              <a:t>Moving half way round the world is hard!</a:t>
            </a:r>
          </a:p>
          <a:p>
            <a:r>
              <a:rPr lang="en-GB" sz="2200" dirty="0"/>
              <a:t>Often highly skilled and experienced but may know very little about how health and social care works is delivered in the UK.</a:t>
            </a:r>
          </a:p>
          <a:p>
            <a:r>
              <a:rPr lang="en-GB" sz="2200" dirty="0"/>
              <a:t>May have limited understanding of the system overall. </a:t>
            </a:r>
          </a:p>
          <a:p>
            <a:r>
              <a:rPr lang="en-GB" sz="2200" dirty="0"/>
              <a:t>May have limited understanding of the cultural context of care.</a:t>
            </a:r>
          </a:p>
          <a:p>
            <a:r>
              <a:rPr lang="en-GB" sz="2200" dirty="0"/>
              <a:t>Central part of ethical recruitment.  </a:t>
            </a:r>
          </a:p>
          <a:p>
            <a:r>
              <a:rPr lang="en-GB" sz="2200" dirty="0"/>
              <a:t>Poor un-boarding has a direct link to </a:t>
            </a:r>
          </a:p>
          <a:p>
            <a:r>
              <a:rPr lang="en-GB" sz="2200" dirty="0"/>
              <a:t>Overseas recruitment is an investment - you need this to work, right?!</a:t>
            </a:r>
          </a:p>
          <a:p>
            <a:r>
              <a:rPr lang="en-GB" sz="2200" dirty="0"/>
              <a:t>It’s the right thing to do. 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8520E-569B-E75E-3A36-2B7E3E0E8A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100" y="440667"/>
            <a:ext cx="2323293" cy="794452"/>
          </a:xfrm>
          <a:prstGeom prst="rect">
            <a:avLst/>
          </a:prstGeom>
          <a:ln w="19050">
            <a:solidFill>
              <a:srgbClr val="F7B617"/>
            </a:solidFill>
          </a:ln>
        </p:spPr>
      </p:pic>
    </p:spTree>
    <p:extLst>
      <p:ext uri="{BB962C8B-B14F-4D97-AF65-F5344CB8AC3E}">
        <p14:creationId xmlns:p14="http://schemas.microsoft.com/office/powerpoint/2010/main" val="16098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F6B6E-89DF-4C47-954B-3DD7A1C1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609601"/>
            <a:ext cx="5683623" cy="12160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>
                <a:solidFill>
                  <a:srgbClr val="F7B617"/>
                </a:solidFill>
              </a:rPr>
              <a:t>What does good on-boarding look like?</a:t>
            </a:r>
          </a:p>
        </p:txBody>
      </p:sp>
      <p:pic>
        <p:nvPicPr>
          <p:cNvPr id="7" name="Picture 6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6EB8BEA1-ADAD-17C7-06CA-0E2D40B7E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A6374-573F-6C41-41E3-59AEF551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9" y="2147356"/>
            <a:ext cx="5683624" cy="4107021"/>
          </a:xfrm>
        </p:spPr>
        <p:txBody>
          <a:bodyPr>
            <a:normAutofit/>
          </a:bodyPr>
          <a:lstStyle/>
          <a:p>
            <a:r>
              <a:rPr lang="en-GB" dirty="0"/>
              <a:t>It starts early. </a:t>
            </a:r>
          </a:p>
          <a:p>
            <a:r>
              <a:rPr lang="en-GB" dirty="0"/>
              <a:t>Its part of a process that runs from interview to being fully embedded. </a:t>
            </a:r>
          </a:p>
          <a:p>
            <a:r>
              <a:rPr lang="en-GB" dirty="0"/>
              <a:t>It needs thinking about and planning when you decide to recruit from overseas.  </a:t>
            </a:r>
          </a:p>
          <a:p>
            <a:r>
              <a:rPr lang="en-GB" dirty="0"/>
              <a:t>Important to distinguish between bringing people into the UK and recruiting overseas workers who are already here.   </a:t>
            </a:r>
          </a:p>
          <a:p>
            <a:r>
              <a:rPr lang="en-GB" dirty="0"/>
              <a:t>Important to understand the system and environment your international team have come from.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C865D3-F656-6662-4C28-EF8B031BA2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24" y="160317"/>
            <a:ext cx="3091953" cy="1057296"/>
          </a:xfrm>
          <a:prstGeom prst="rect">
            <a:avLst/>
          </a:prstGeom>
          <a:ln w="19050">
            <a:solidFill>
              <a:srgbClr val="F7B617"/>
            </a:solidFill>
          </a:ln>
        </p:spPr>
      </p:pic>
    </p:spTree>
    <p:extLst>
      <p:ext uri="{BB962C8B-B14F-4D97-AF65-F5344CB8AC3E}">
        <p14:creationId xmlns:p14="http://schemas.microsoft.com/office/powerpoint/2010/main" val="28050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6B6E-89DF-4C47-954B-3DD7A1C1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7B617"/>
                </a:solidFill>
              </a:rPr>
              <a:t>Pre-arrival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A6374-573F-6C41-41E3-59AEF551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/>
              <a:t>Make it seem real, keep up the pace and make it seem exciting not daunting:</a:t>
            </a:r>
          </a:p>
          <a:p>
            <a:r>
              <a:rPr lang="en-GB" sz="1800" dirty="0"/>
              <a:t>Candidates will be wary, will have heard horror stories, or it may just not seem real.  </a:t>
            </a:r>
          </a:p>
          <a:p>
            <a:r>
              <a:rPr lang="en-GB" sz="1800" dirty="0"/>
              <a:t>Pre-interview/pre-offer – make it real, make sure they know who you are, what’s your story?</a:t>
            </a:r>
          </a:p>
          <a:p>
            <a:r>
              <a:rPr lang="en-GB" sz="1800" dirty="0"/>
              <a:t>Sell yourself as an employer.  Don’t fall into the trap of thinking they’re lucky to work for you.  </a:t>
            </a:r>
          </a:p>
          <a:p>
            <a:r>
              <a:rPr lang="en-GB" sz="1800" dirty="0"/>
              <a:t>Process job offers quickly.  </a:t>
            </a:r>
          </a:p>
          <a:p>
            <a:r>
              <a:rPr lang="en-GB" sz="1800" dirty="0"/>
              <a:t>Keep in contact – use social media to build community and keep new team members positive.</a:t>
            </a:r>
          </a:p>
          <a:p>
            <a:r>
              <a:rPr lang="en-GB" sz="1800" dirty="0"/>
              <a:t>Prioritise visa support – keep things moving, keep them motivated and responsive.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Don’t give good people opportunities to worry they’ve made a mistake in accepting a job offer.  You want them to arrive excited!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8520E-569B-E75E-3A36-2B7E3E0E8A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100" y="440667"/>
            <a:ext cx="2323293" cy="794452"/>
          </a:xfrm>
          <a:prstGeom prst="rect">
            <a:avLst/>
          </a:prstGeom>
          <a:ln w="19050">
            <a:solidFill>
              <a:srgbClr val="F7B617"/>
            </a:solidFill>
          </a:ln>
        </p:spPr>
      </p:pic>
    </p:spTree>
    <p:extLst>
      <p:ext uri="{BB962C8B-B14F-4D97-AF65-F5344CB8AC3E}">
        <p14:creationId xmlns:p14="http://schemas.microsoft.com/office/powerpoint/2010/main" val="13822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6B6E-89DF-4C47-954B-3DD7A1C1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7B617"/>
                </a:solidFill>
              </a:rPr>
              <a:t>Step into your new </a:t>
            </a:r>
            <a:br>
              <a:rPr lang="en-US" dirty="0">
                <a:solidFill>
                  <a:srgbClr val="F7B617"/>
                </a:solidFill>
              </a:rPr>
            </a:br>
            <a:r>
              <a:rPr lang="en-US" dirty="0">
                <a:solidFill>
                  <a:srgbClr val="F7B617"/>
                </a:solidFill>
              </a:rPr>
              <a:t>team members’ shoes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A6374-573F-6C41-41E3-59AEF551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429247"/>
            <a:ext cx="9810604" cy="442875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/>
              <a:t>If you were moving to work in The Philippines what would you want to know? </a:t>
            </a:r>
          </a:p>
          <a:p>
            <a:r>
              <a:rPr lang="en-GB" sz="1800" dirty="0"/>
              <a:t>Have a plan! </a:t>
            </a:r>
          </a:p>
          <a:p>
            <a:r>
              <a:rPr lang="en-GB" sz="1800" dirty="0"/>
              <a:t>Make sure they feel a part of things - set up and maintain a </a:t>
            </a:r>
            <a:r>
              <a:rPr lang="en-GB" sz="1800" dirty="0" err="1"/>
              <a:t>Whatsapp</a:t>
            </a:r>
            <a:r>
              <a:rPr lang="en-GB" sz="1800" dirty="0"/>
              <a:t> or Facebook group and be active.  </a:t>
            </a:r>
          </a:p>
          <a:p>
            <a:r>
              <a:rPr lang="en-GB" sz="1800" dirty="0"/>
              <a:t>Tell them about the local area, share links and stories, share stories about what is happening in the place they are coming to work.  </a:t>
            </a:r>
          </a:p>
          <a:p>
            <a:r>
              <a:rPr lang="en-GB" sz="1800" dirty="0"/>
              <a:t>Don’t leave housing/accommodation until the last minute – this is critical.</a:t>
            </a:r>
          </a:p>
          <a:p>
            <a:r>
              <a:rPr lang="en-GB" sz="1800" dirty="0"/>
              <a:t>Connect your new arrivals with local amenities or an ex-pat community.   </a:t>
            </a:r>
          </a:p>
          <a:p>
            <a:r>
              <a:rPr lang="en-GB" sz="1800" dirty="0"/>
              <a:t>When and where will they arrive?  </a:t>
            </a:r>
          </a:p>
          <a:p>
            <a:r>
              <a:rPr lang="en-GB" sz="1800" dirty="0"/>
              <a:t>Who will meet them?  </a:t>
            </a:r>
          </a:p>
          <a:p>
            <a:r>
              <a:rPr lang="en-GB" sz="1800" dirty="0"/>
              <a:t>How will they get to where they need to be?</a:t>
            </a:r>
          </a:p>
          <a:p>
            <a:r>
              <a:rPr lang="en-GB" sz="1800" dirty="0"/>
              <a:t>Will they have everything they need? Cash, bank account, warm clothes, bedding, etc. </a:t>
            </a:r>
          </a:p>
          <a:p>
            <a:r>
              <a:rPr lang="en-GB" sz="1800" dirty="0"/>
              <a:t>Don’t assume anything!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8520E-569B-E75E-3A36-2B7E3E0E8A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100" y="440667"/>
            <a:ext cx="2323293" cy="794452"/>
          </a:xfrm>
          <a:prstGeom prst="rect">
            <a:avLst/>
          </a:prstGeom>
          <a:ln w="19050">
            <a:solidFill>
              <a:srgbClr val="F7B617"/>
            </a:solidFill>
          </a:ln>
        </p:spPr>
      </p:pic>
    </p:spTree>
    <p:extLst>
      <p:ext uri="{BB962C8B-B14F-4D97-AF65-F5344CB8AC3E}">
        <p14:creationId xmlns:p14="http://schemas.microsoft.com/office/powerpoint/2010/main" val="142779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DD68B093-D5D0-413E-B63F-4E732B9D0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AD476645-8D91-4AA1-99AA-A41FB389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29883" cy="6858000"/>
          </a:xfrm>
          <a:custGeom>
            <a:avLst/>
            <a:gdLst>
              <a:gd name="connsiteX0" fmla="*/ 0 w 8829883"/>
              <a:gd name="connsiteY0" fmla="*/ 0 h 6858000"/>
              <a:gd name="connsiteX1" fmla="*/ 723900 w 8829883"/>
              <a:gd name="connsiteY1" fmla="*/ 0 h 6858000"/>
              <a:gd name="connsiteX2" fmla="*/ 2899611 w 8829883"/>
              <a:gd name="connsiteY2" fmla="*/ 0 h 6858000"/>
              <a:gd name="connsiteX3" fmla="*/ 2899611 w 8829883"/>
              <a:gd name="connsiteY3" fmla="*/ 454 h 6858000"/>
              <a:gd name="connsiteX4" fmla="*/ 7893368 w 8829883"/>
              <a:gd name="connsiteY4" fmla="*/ 1496 h 6858000"/>
              <a:gd name="connsiteX5" fmla="*/ 7869582 w 8829883"/>
              <a:gd name="connsiteY5" fmla="*/ 71879 h 6858000"/>
              <a:gd name="connsiteX6" fmla="*/ 7886895 w 8829883"/>
              <a:gd name="connsiteY6" fmla="*/ 187470 h 6858000"/>
              <a:gd name="connsiteX7" fmla="*/ 7882119 w 8829883"/>
              <a:gd name="connsiteY7" fmla="*/ 277365 h 6858000"/>
              <a:gd name="connsiteX8" fmla="*/ 7895991 w 8829883"/>
              <a:gd name="connsiteY8" fmla="*/ 346246 h 6858000"/>
              <a:gd name="connsiteX9" fmla="*/ 7891335 w 8829883"/>
              <a:gd name="connsiteY9" fmla="*/ 373517 h 6858000"/>
              <a:gd name="connsiteX10" fmla="*/ 7881842 w 8829883"/>
              <a:gd name="connsiteY10" fmla="*/ 408648 h 6858000"/>
              <a:gd name="connsiteX11" fmla="*/ 7868532 w 8829883"/>
              <a:gd name="connsiteY11" fmla="*/ 474050 h 6858000"/>
              <a:gd name="connsiteX12" fmla="*/ 7835844 w 8829883"/>
              <a:gd name="connsiteY12" fmla="*/ 527194 h 6858000"/>
              <a:gd name="connsiteX13" fmla="*/ 7808260 w 8829883"/>
              <a:gd name="connsiteY13" fmla="*/ 569723 h 6858000"/>
              <a:gd name="connsiteX14" fmla="*/ 7805612 w 8829883"/>
              <a:gd name="connsiteY14" fmla="*/ 629088 h 6858000"/>
              <a:gd name="connsiteX15" fmla="*/ 7837166 w 8829883"/>
              <a:gd name="connsiteY15" fmla="*/ 676108 h 6858000"/>
              <a:gd name="connsiteX16" fmla="*/ 7851045 w 8829883"/>
              <a:gd name="connsiteY16" fmla="*/ 771520 h 6858000"/>
              <a:gd name="connsiteX17" fmla="*/ 7872025 w 8829883"/>
              <a:gd name="connsiteY17" fmla="*/ 826741 h 6858000"/>
              <a:gd name="connsiteX18" fmla="*/ 7875013 w 8829883"/>
              <a:gd name="connsiteY18" fmla="*/ 871450 h 6858000"/>
              <a:gd name="connsiteX19" fmla="*/ 7872432 w 8829883"/>
              <a:gd name="connsiteY19" fmla="*/ 930795 h 6858000"/>
              <a:gd name="connsiteX20" fmla="*/ 7875655 w 8829883"/>
              <a:gd name="connsiteY20" fmla="*/ 1039090 h 6858000"/>
              <a:gd name="connsiteX21" fmla="*/ 7838078 w 8829883"/>
              <a:gd name="connsiteY21" fmla="*/ 1138030 h 6858000"/>
              <a:gd name="connsiteX22" fmla="*/ 7821448 w 8829883"/>
              <a:gd name="connsiteY22" fmla="*/ 1219394 h 6858000"/>
              <a:gd name="connsiteX23" fmla="*/ 7822973 w 8829883"/>
              <a:gd name="connsiteY23" fmla="*/ 1272242 h 6858000"/>
              <a:gd name="connsiteX24" fmla="*/ 7818282 w 8829883"/>
              <a:gd name="connsiteY24" fmla="*/ 1341591 h 6858000"/>
              <a:gd name="connsiteX25" fmla="*/ 7836258 w 8829883"/>
              <a:gd name="connsiteY25" fmla="*/ 1426833 h 6858000"/>
              <a:gd name="connsiteX26" fmla="*/ 7826152 w 8829883"/>
              <a:gd name="connsiteY26" fmla="*/ 1461933 h 6858000"/>
              <a:gd name="connsiteX27" fmla="*/ 7831768 w 8829883"/>
              <a:gd name="connsiteY27" fmla="*/ 1474139 h 6858000"/>
              <a:gd name="connsiteX28" fmla="*/ 7817196 w 8829883"/>
              <a:gd name="connsiteY28" fmla="*/ 1609254 h 6858000"/>
              <a:gd name="connsiteX29" fmla="*/ 7770505 w 8829883"/>
              <a:gd name="connsiteY29" fmla="*/ 1767407 h 6858000"/>
              <a:gd name="connsiteX30" fmla="*/ 7762919 w 8829883"/>
              <a:gd name="connsiteY30" fmla="*/ 1904844 h 6858000"/>
              <a:gd name="connsiteX31" fmla="*/ 7766866 w 8829883"/>
              <a:gd name="connsiteY31" fmla="*/ 1957179 h 6858000"/>
              <a:gd name="connsiteX32" fmla="*/ 7773064 w 8829883"/>
              <a:gd name="connsiteY32" fmla="*/ 2044640 h 6858000"/>
              <a:gd name="connsiteX33" fmla="*/ 7794047 w 8829883"/>
              <a:gd name="connsiteY33" fmla="*/ 2118761 h 6858000"/>
              <a:gd name="connsiteX34" fmla="*/ 7798133 w 8829883"/>
              <a:gd name="connsiteY34" fmla="*/ 2140040 h 6858000"/>
              <a:gd name="connsiteX35" fmla="*/ 7771312 w 8829883"/>
              <a:gd name="connsiteY35" fmla="*/ 2193292 h 6858000"/>
              <a:gd name="connsiteX36" fmla="*/ 7771054 w 8829883"/>
              <a:gd name="connsiteY36" fmla="*/ 2250961 h 6858000"/>
              <a:gd name="connsiteX37" fmla="*/ 7756583 w 8829883"/>
              <a:gd name="connsiteY37" fmla="*/ 2337555 h 6858000"/>
              <a:gd name="connsiteX38" fmla="*/ 7742362 w 8829883"/>
              <a:gd name="connsiteY38" fmla="*/ 2411360 h 6858000"/>
              <a:gd name="connsiteX39" fmla="*/ 7717009 w 8829883"/>
              <a:gd name="connsiteY39" fmla="*/ 2529941 h 6858000"/>
              <a:gd name="connsiteX40" fmla="*/ 7709959 w 8829883"/>
              <a:gd name="connsiteY40" fmla="*/ 2601138 h 6858000"/>
              <a:gd name="connsiteX41" fmla="*/ 7690720 w 8829883"/>
              <a:gd name="connsiteY41" fmla="*/ 2640695 h 6858000"/>
              <a:gd name="connsiteX42" fmla="*/ 7704675 w 8829883"/>
              <a:gd name="connsiteY42" fmla="*/ 2880990 h 6858000"/>
              <a:gd name="connsiteX43" fmla="*/ 7680571 w 8829883"/>
              <a:gd name="connsiteY43" fmla="*/ 3041883 h 6858000"/>
              <a:gd name="connsiteX44" fmla="*/ 7680501 w 8829883"/>
              <a:gd name="connsiteY44" fmla="*/ 3120847 h 6858000"/>
              <a:gd name="connsiteX45" fmla="*/ 7679792 w 8829883"/>
              <a:gd name="connsiteY45" fmla="*/ 3213223 h 6858000"/>
              <a:gd name="connsiteX46" fmla="*/ 7663577 w 8829883"/>
              <a:gd name="connsiteY46" fmla="*/ 3257980 h 6858000"/>
              <a:gd name="connsiteX47" fmla="*/ 7670372 w 8829883"/>
              <a:gd name="connsiteY47" fmla="*/ 3319870 h 6858000"/>
              <a:gd name="connsiteX48" fmla="*/ 7659210 w 8829883"/>
              <a:gd name="connsiteY48" fmla="*/ 3336975 h 6858000"/>
              <a:gd name="connsiteX49" fmla="*/ 7663790 w 8829883"/>
              <a:gd name="connsiteY49" fmla="*/ 3375005 h 6858000"/>
              <a:gd name="connsiteX50" fmla="*/ 7660235 w 8829883"/>
              <a:gd name="connsiteY50" fmla="*/ 3426516 h 6858000"/>
              <a:gd name="connsiteX51" fmla="*/ 7665486 w 8829883"/>
              <a:gd name="connsiteY51" fmla="*/ 3483295 h 6858000"/>
              <a:gd name="connsiteX52" fmla="*/ 7666126 w 8829883"/>
              <a:gd name="connsiteY52" fmla="*/ 3554065 h 6858000"/>
              <a:gd name="connsiteX53" fmla="*/ 7672381 w 8829883"/>
              <a:gd name="connsiteY53" fmla="*/ 3603550 h 6858000"/>
              <a:gd name="connsiteX54" fmla="*/ 7667729 w 8829883"/>
              <a:gd name="connsiteY54" fmla="*/ 3620698 h 6858000"/>
              <a:gd name="connsiteX55" fmla="*/ 7716596 w 8829883"/>
              <a:gd name="connsiteY55" fmla="*/ 3697238 h 6858000"/>
              <a:gd name="connsiteX56" fmla="*/ 7747466 w 8829883"/>
              <a:gd name="connsiteY56" fmla="*/ 3874032 h 6858000"/>
              <a:gd name="connsiteX57" fmla="*/ 7834319 w 8829883"/>
              <a:gd name="connsiteY57" fmla="*/ 4110321 h 6858000"/>
              <a:gd name="connsiteX58" fmla="*/ 7867564 w 8829883"/>
              <a:gd name="connsiteY58" fmla="*/ 4394443 h 6858000"/>
              <a:gd name="connsiteX59" fmla="*/ 7889499 w 8829883"/>
              <a:gd name="connsiteY59" fmla="*/ 4481516 h 6858000"/>
              <a:gd name="connsiteX60" fmla="*/ 7896009 w 8829883"/>
              <a:gd name="connsiteY60" fmla="*/ 4570151 h 6858000"/>
              <a:gd name="connsiteX61" fmla="*/ 7921149 w 8829883"/>
              <a:gd name="connsiteY61" fmla="*/ 4609273 h 6858000"/>
              <a:gd name="connsiteX62" fmla="*/ 7990345 w 8829883"/>
              <a:gd name="connsiteY62" fmla="*/ 4720709 h 6858000"/>
              <a:gd name="connsiteX63" fmla="*/ 8042196 w 8829883"/>
              <a:gd name="connsiteY63" fmla="*/ 4823185 h 6858000"/>
              <a:gd name="connsiteX64" fmla="*/ 8055295 w 8829883"/>
              <a:gd name="connsiteY64" fmla="*/ 4829890 h 6858000"/>
              <a:gd name="connsiteX65" fmla="*/ 8064976 w 8829883"/>
              <a:gd name="connsiteY65" fmla="*/ 4839887 h 6858000"/>
              <a:gd name="connsiteX66" fmla="*/ 8064641 w 8829883"/>
              <a:gd name="connsiteY66" fmla="*/ 4841844 h 6858000"/>
              <a:gd name="connsiteX67" fmla="*/ 8095025 w 8829883"/>
              <a:gd name="connsiteY67" fmla="*/ 4882737 h 6858000"/>
              <a:gd name="connsiteX68" fmla="*/ 8095152 w 8829883"/>
              <a:gd name="connsiteY68" fmla="*/ 4886987 h 6858000"/>
              <a:gd name="connsiteX69" fmla="*/ 8111844 w 8829883"/>
              <a:gd name="connsiteY69" fmla="*/ 4913701 h 6858000"/>
              <a:gd name="connsiteX70" fmla="*/ 8112706 w 8829883"/>
              <a:gd name="connsiteY70" fmla="*/ 4942285 h 6858000"/>
              <a:gd name="connsiteX71" fmla="*/ 8120594 w 8829883"/>
              <a:gd name="connsiteY71" fmla="*/ 5017893 h 6858000"/>
              <a:gd name="connsiteX72" fmla="*/ 8123257 w 8829883"/>
              <a:gd name="connsiteY72" fmla="*/ 5024073 h 6858000"/>
              <a:gd name="connsiteX73" fmla="*/ 8125768 w 8829883"/>
              <a:gd name="connsiteY73" fmla="*/ 5030584 h 6858000"/>
              <a:gd name="connsiteX74" fmla="*/ 8128671 w 8829883"/>
              <a:gd name="connsiteY74" fmla="*/ 5034636 h 6858000"/>
              <a:gd name="connsiteX75" fmla="*/ 8134221 w 8829883"/>
              <a:gd name="connsiteY75" fmla="*/ 5046141 h 6858000"/>
              <a:gd name="connsiteX76" fmla="*/ 8134444 w 8829883"/>
              <a:gd name="connsiteY76" fmla="*/ 5050962 h 6858000"/>
              <a:gd name="connsiteX77" fmla="*/ 8132097 w 8829883"/>
              <a:gd name="connsiteY77" fmla="*/ 5054116 h 6858000"/>
              <a:gd name="connsiteX78" fmla="*/ 8132949 w 8829883"/>
              <a:gd name="connsiteY78" fmla="*/ 5054989 h 6858000"/>
              <a:gd name="connsiteX79" fmla="*/ 8144485 w 8829883"/>
              <a:gd name="connsiteY79" fmla="*/ 5116013 h 6858000"/>
              <a:gd name="connsiteX80" fmla="*/ 8144659 w 8829883"/>
              <a:gd name="connsiteY80" fmla="*/ 5116809 h 6858000"/>
              <a:gd name="connsiteX81" fmla="*/ 8162234 w 8829883"/>
              <a:gd name="connsiteY81" fmla="*/ 5129105 h 6858000"/>
              <a:gd name="connsiteX82" fmla="*/ 8226967 w 8829883"/>
              <a:gd name="connsiteY82" fmla="*/ 5202821 h 6858000"/>
              <a:gd name="connsiteX83" fmla="*/ 8360194 w 8829883"/>
              <a:gd name="connsiteY83" fmla="*/ 5397075 h 6858000"/>
              <a:gd name="connsiteX84" fmla="*/ 8384145 w 8829883"/>
              <a:gd name="connsiteY84" fmla="*/ 5467080 h 6858000"/>
              <a:gd name="connsiteX85" fmla="*/ 8416773 w 8829883"/>
              <a:gd name="connsiteY85" fmla="*/ 5493882 h 6858000"/>
              <a:gd name="connsiteX86" fmla="*/ 8429667 w 8829883"/>
              <a:gd name="connsiteY86" fmla="*/ 5590605 h 6858000"/>
              <a:gd name="connsiteX87" fmla="*/ 8506235 w 8829883"/>
              <a:gd name="connsiteY87" fmla="*/ 5685507 h 6858000"/>
              <a:gd name="connsiteX88" fmla="*/ 8537925 w 8829883"/>
              <a:gd name="connsiteY88" fmla="*/ 5756235 h 6858000"/>
              <a:gd name="connsiteX89" fmla="*/ 8592162 w 8829883"/>
              <a:gd name="connsiteY89" fmla="*/ 5913062 h 6858000"/>
              <a:gd name="connsiteX90" fmla="*/ 8629162 w 8829883"/>
              <a:gd name="connsiteY90" fmla="*/ 5968992 h 6858000"/>
              <a:gd name="connsiteX91" fmla="*/ 8626026 w 8829883"/>
              <a:gd name="connsiteY91" fmla="*/ 5975711 h 6858000"/>
              <a:gd name="connsiteX92" fmla="*/ 8638741 w 8829883"/>
              <a:gd name="connsiteY92" fmla="*/ 6017877 h 6858000"/>
              <a:gd name="connsiteX93" fmla="*/ 8687880 w 8829883"/>
              <a:gd name="connsiteY93" fmla="*/ 6149197 h 6858000"/>
              <a:gd name="connsiteX94" fmla="*/ 8738885 w 8829883"/>
              <a:gd name="connsiteY94" fmla="*/ 6239177 h 6858000"/>
              <a:gd name="connsiteX95" fmla="*/ 8742293 w 8829883"/>
              <a:gd name="connsiteY95" fmla="*/ 6269973 h 6858000"/>
              <a:gd name="connsiteX96" fmla="*/ 8748318 w 8829883"/>
              <a:gd name="connsiteY96" fmla="*/ 6321477 h 6858000"/>
              <a:gd name="connsiteX97" fmla="*/ 8740264 w 8829883"/>
              <a:gd name="connsiteY97" fmla="*/ 6363570 h 6858000"/>
              <a:gd name="connsiteX98" fmla="*/ 8750282 w 8829883"/>
              <a:gd name="connsiteY98" fmla="*/ 6405211 h 6858000"/>
              <a:gd name="connsiteX99" fmla="*/ 8780770 w 8829883"/>
              <a:gd name="connsiteY99" fmla="*/ 6526653 h 6858000"/>
              <a:gd name="connsiteX100" fmla="*/ 8788697 w 8829883"/>
              <a:gd name="connsiteY100" fmla="*/ 6566039 h 6858000"/>
              <a:gd name="connsiteX101" fmla="*/ 8805801 w 8829883"/>
              <a:gd name="connsiteY101" fmla="*/ 6674924 h 6858000"/>
              <a:gd name="connsiteX102" fmla="*/ 8819458 w 8829883"/>
              <a:gd name="connsiteY102" fmla="*/ 6784979 h 6858000"/>
              <a:gd name="connsiteX103" fmla="*/ 8807945 w 8829883"/>
              <a:gd name="connsiteY103" fmla="*/ 6855780 h 6858000"/>
              <a:gd name="connsiteX104" fmla="*/ 8808350 w 8829883"/>
              <a:gd name="connsiteY104" fmla="*/ 6856508 h 6858000"/>
              <a:gd name="connsiteX105" fmla="*/ 2899611 w 8829883"/>
              <a:gd name="connsiteY105" fmla="*/ 6857599 h 6858000"/>
              <a:gd name="connsiteX106" fmla="*/ 2899611 w 8829883"/>
              <a:gd name="connsiteY106" fmla="*/ 6858000 h 6858000"/>
              <a:gd name="connsiteX107" fmla="*/ 723900 w 8829883"/>
              <a:gd name="connsiteY107" fmla="*/ 6858000 h 6858000"/>
              <a:gd name="connsiteX108" fmla="*/ 0 w 8829883"/>
              <a:gd name="connsiteY1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8829883" h="6858000">
                <a:moveTo>
                  <a:pt x="0" y="0"/>
                </a:moveTo>
                <a:lnTo>
                  <a:pt x="723900" y="0"/>
                </a:lnTo>
                <a:lnTo>
                  <a:pt x="2899611" y="0"/>
                </a:lnTo>
                <a:lnTo>
                  <a:pt x="2899611" y="454"/>
                </a:lnTo>
                <a:lnTo>
                  <a:pt x="7893368" y="1496"/>
                </a:lnTo>
                <a:lnTo>
                  <a:pt x="7869582" y="71879"/>
                </a:lnTo>
                <a:lnTo>
                  <a:pt x="7886895" y="187470"/>
                </a:lnTo>
                <a:lnTo>
                  <a:pt x="7882119" y="277365"/>
                </a:lnTo>
                <a:cubicBezTo>
                  <a:pt x="7875900" y="290114"/>
                  <a:pt x="7902243" y="330262"/>
                  <a:pt x="7895991" y="346246"/>
                </a:cubicBezTo>
                <a:cubicBezTo>
                  <a:pt x="7893456" y="355592"/>
                  <a:pt x="7887147" y="361969"/>
                  <a:pt x="7891335" y="373517"/>
                </a:cubicBezTo>
                <a:cubicBezTo>
                  <a:pt x="7895602" y="389016"/>
                  <a:pt x="7871592" y="401168"/>
                  <a:pt x="7881842" y="408648"/>
                </a:cubicBezTo>
                <a:cubicBezTo>
                  <a:pt x="7865065" y="417648"/>
                  <a:pt x="7872620" y="452979"/>
                  <a:pt x="7868532" y="474050"/>
                </a:cubicBezTo>
                <a:cubicBezTo>
                  <a:pt x="7853778" y="479060"/>
                  <a:pt x="7850935" y="489514"/>
                  <a:pt x="7835844" y="527194"/>
                </a:cubicBezTo>
                <a:cubicBezTo>
                  <a:pt x="7819198" y="532133"/>
                  <a:pt x="7834612" y="554318"/>
                  <a:pt x="7808260" y="569723"/>
                </a:cubicBezTo>
                <a:lnTo>
                  <a:pt x="7805612" y="629088"/>
                </a:lnTo>
                <a:cubicBezTo>
                  <a:pt x="7822181" y="658375"/>
                  <a:pt x="7843286" y="628668"/>
                  <a:pt x="7837166" y="676108"/>
                </a:cubicBezTo>
                <a:lnTo>
                  <a:pt x="7851045" y="771520"/>
                </a:lnTo>
                <a:cubicBezTo>
                  <a:pt x="7845014" y="794446"/>
                  <a:pt x="7876752" y="798773"/>
                  <a:pt x="7872025" y="826741"/>
                </a:cubicBezTo>
                <a:cubicBezTo>
                  <a:pt x="7871325" y="842533"/>
                  <a:pt x="7862429" y="855601"/>
                  <a:pt x="7875013" y="871450"/>
                </a:cubicBezTo>
                <a:cubicBezTo>
                  <a:pt x="7889412" y="893399"/>
                  <a:pt x="7850435" y="924300"/>
                  <a:pt x="7872432" y="930795"/>
                </a:cubicBezTo>
                <a:cubicBezTo>
                  <a:pt x="7845414" y="953175"/>
                  <a:pt x="7887863" y="999760"/>
                  <a:pt x="7875655" y="1039090"/>
                </a:cubicBezTo>
                <a:cubicBezTo>
                  <a:pt x="7850663" y="1054257"/>
                  <a:pt x="7849862" y="1071925"/>
                  <a:pt x="7838078" y="1138030"/>
                </a:cubicBezTo>
                <a:cubicBezTo>
                  <a:pt x="7809579" y="1154037"/>
                  <a:pt x="7863353" y="1182266"/>
                  <a:pt x="7821448" y="1219394"/>
                </a:cubicBezTo>
                <a:cubicBezTo>
                  <a:pt x="7823834" y="1223017"/>
                  <a:pt x="7823501" y="1251876"/>
                  <a:pt x="7822973" y="1272242"/>
                </a:cubicBezTo>
                <a:cubicBezTo>
                  <a:pt x="7822445" y="1292609"/>
                  <a:pt x="7831941" y="1316014"/>
                  <a:pt x="7818282" y="1341591"/>
                </a:cubicBezTo>
                <a:lnTo>
                  <a:pt x="7836258" y="1426833"/>
                </a:lnTo>
                <a:cubicBezTo>
                  <a:pt x="7835968" y="1439455"/>
                  <a:pt x="7833304" y="1451564"/>
                  <a:pt x="7826152" y="1461933"/>
                </a:cubicBezTo>
                <a:cubicBezTo>
                  <a:pt x="7828269" y="1465582"/>
                  <a:pt x="7833261" y="1449588"/>
                  <a:pt x="7831768" y="1474139"/>
                </a:cubicBezTo>
                <a:cubicBezTo>
                  <a:pt x="7830277" y="1498693"/>
                  <a:pt x="7829014" y="1596424"/>
                  <a:pt x="7817196" y="1609254"/>
                </a:cubicBezTo>
                <a:cubicBezTo>
                  <a:pt x="7777782" y="1679005"/>
                  <a:pt x="7783023" y="1695437"/>
                  <a:pt x="7770505" y="1767407"/>
                </a:cubicBezTo>
                <a:cubicBezTo>
                  <a:pt x="7760010" y="1850911"/>
                  <a:pt x="7802143" y="1815467"/>
                  <a:pt x="7762919" y="1904844"/>
                </a:cubicBezTo>
                <a:cubicBezTo>
                  <a:pt x="7775200" y="1923814"/>
                  <a:pt x="7774829" y="1937779"/>
                  <a:pt x="7766866" y="1957179"/>
                </a:cubicBezTo>
                <a:cubicBezTo>
                  <a:pt x="7762749" y="1998306"/>
                  <a:pt x="7796000" y="2013648"/>
                  <a:pt x="7773064" y="2044640"/>
                </a:cubicBezTo>
                <a:cubicBezTo>
                  <a:pt x="7791355" y="2047050"/>
                  <a:pt x="7774207" y="2127691"/>
                  <a:pt x="7794047" y="2118761"/>
                </a:cubicBezTo>
                <a:cubicBezTo>
                  <a:pt x="7797595" y="2127828"/>
                  <a:pt x="7801922" y="2127617"/>
                  <a:pt x="7798133" y="2140040"/>
                </a:cubicBezTo>
                <a:cubicBezTo>
                  <a:pt x="7794343" y="2152462"/>
                  <a:pt x="7775825" y="2174806"/>
                  <a:pt x="7771312" y="2193292"/>
                </a:cubicBezTo>
                <a:lnTo>
                  <a:pt x="7771054" y="2250961"/>
                </a:lnTo>
                <a:cubicBezTo>
                  <a:pt x="7764859" y="2272200"/>
                  <a:pt x="7766040" y="2310822"/>
                  <a:pt x="7756583" y="2337555"/>
                </a:cubicBezTo>
                <a:cubicBezTo>
                  <a:pt x="7732413" y="2374423"/>
                  <a:pt x="7752131" y="2384352"/>
                  <a:pt x="7742362" y="2411360"/>
                </a:cubicBezTo>
                <a:cubicBezTo>
                  <a:pt x="7734510" y="2465717"/>
                  <a:pt x="7719828" y="2495902"/>
                  <a:pt x="7717009" y="2529941"/>
                </a:cubicBezTo>
                <a:cubicBezTo>
                  <a:pt x="7714517" y="2530459"/>
                  <a:pt x="7714340" y="2582679"/>
                  <a:pt x="7709959" y="2601138"/>
                </a:cubicBezTo>
                <a:cubicBezTo>
                  <a:pt x="7705578" y="2619597"/>
                  <a:pt x="7682467" y="2614253"/>
                  <a:pt x="7690720" y="2640695"/>
                </a:cubicBezTo>
                <a:cubicBezTo>
                  <a:pt x="7688598" y="2718827"/>
                  <a:pt x="7707530" y="2807257"/>
                  <a:pt x="7704675" y="2880990"/>
                </a:cubicBezTo>
                <a:cubicBezTo>
                  <a:pt x="7690578" y="2882059"/>
                  <a:pt x="7692748" y="2990697"/>
                  <a:pt x="7680571" y="3041883"/>
                </a:cubicBezTo>
                <a:cubicBezTo>
                  <a:pt x="7673737" y="3101494"/>
                  <a:pt x="7687176" y="3075461"/>
                  <a:pt x="7680501" y="3120847"/>
                </a:cubicBezTo>
                <a:cubicBezTo>
                  <a:pt x="7674028" y="3148030"/>
                  <a:pt x="7682121" y="3179271"/>
                  <a:pt x="7679792" y="3213223"/>
                </a:cubicBezTo>
                <a:cubicBezTo>
                  <a:pt x="7674578" y="3247046"/>
                  <a:pt x="7687119" y="3253869"/>
                  <a:pt x="7663577" y="3257980"/>
                </a:cubicBezTo>
                <a:lnTo>
                  <a:pt x="7670372" y="3319870"/>
                </a:lnTo>
                <a:cubicBezTo>
                  <a:pt x="7670391" y="3319962"/>
                  <a:pt x="7659190" y="3336883"/>
                  <a:pt x="7659210" y="3336975"/>
                </a:cubicBezTo>
                <a:cubicBezTo>
                  <a:pt x="7659238" y="3341028"/>
                  <a:pt x="7664538" y="3368519"/>
                  <a:pt x="7663790" y="3375005"/>
                </a:cubicBezTo>
                <a:lnTo>
                  <a:pt x="7660235" y="3426516"/>
                </a:lnTo>
                <a:lnTo>
                  <a:pt x="7665486" y="3483295"/>
                </a:lnTo>
                <a:cubicBezTo>
                  <a:pt x="7672077" y="3506423"/>
                  <a:pt x="7661238" y="3533087"/>
                  <a:pt x="7666126" y="3554065"/>
                </a:cubicBezTo>
                <a:cubicBezTo>
                  <a:pt x="7678048" y="3573925"/>
                  <a:pt x="7661821" y="3583827"/>
                  <a:pt x="7672381" y="3603550"/>
                </a:cubicBezTo>
                <a:lnTo>
                  <a:pt x="7667729" y="3620698"/>
                </a:lnTo>
                <a:cubicBezTo>
                  <a:pt x="7671207" y="3633994"/>
                  <a:pt x="7713118" y="3683942"/>
                  <a:pt x="7716596" y="3697238"/>
                </a:cubicBezTo>
                <a:cubicBezTo>
                  <a:pt x="7723056" y="3722704"/>
                  <a:pt x="7743331" y="3846484"/>
                  <a:pt x="7747466" y="3874032"/>
                </a:cubicBezTo>
                <a:cubicBezTo>
                  <a:pt x="7767087" y="3942879"/>
                  <a:pt x="7813563" y="3991196"/>
                  <a:pt x="7834319" y="4110321"/>
                </a:cubicBezTo>
                <a:cubicBezTo>
                  <a:pt x="7877657" y="4189421"/>
                  <a:pt x="7855454" y="4256910"/>
                  <a:pt x="7867564" y="4394443"/>
                </a:cubicBezTo>
                <a:lnTo>
                  <a:pt x="7889499" y="4481516"/>
                </a:lnTo>
                <a:lnTo>
                  <a:pt x="7896009" y="4570151"/>
                </a:lnTo>
                <a:cubicBezTo>
                  <a:pt x="7901673" y="4583061"/>
                  <a:pt x="7909607" y="4596194"/>
                  <a:pt x="7921149" y="4609273"/>
                </a:cubicBezTo>
                <a:cubicBezTo>
                  <a:pt x="7949863" y="4633217"/>
                  <a:pt x="7959858" y="4695621"/>
                  <a:pt x="7990345" y="4720709"/>
                </a:cubicBezTo>
                <a:cubicBezTo>
                  <a:pt x="8003610" y="4765212"/>
                  <a:pt x="8047493" y="4776306"/>
                  <a:pt x="8042196" y="4823185"/>
                </a:cubicBezTo>
                <a:cubicBezTo>
                  <a:pt x="8047150" y="4824577"/>
                  <a:pt x="8051460" y="4826909"/>
                  <a:pt x="8055295" y="4829890"/>
                </a:cubicBezTo>
                <a:lnTo>
                  <a:pt x="8064976" y="4839887"/>
                </a:lnTo>
                <a:cubicBezTo>
                  <a:pt x="8064864" y="4840539"/>
                  <a:pt x="8064753" y="4841192"/>
                  <a:pt x="8064641" y="4841844"/>
                </a:cubicBezTo>
                <a:lnTo>
                  <a:pt x="8095025" y="4882737"/>
                </a:lnTo>
                <a:cubicBezTo>
                  <a:pt x="8095067" y="4884154"/>
                  <a:pt x="8095110" y="4885570"/>
                  <a:pt x="8095152" y="4886987"/>
                </a:cubicBezTo>
                <a:lnTo>
                  <a:pt x="8111844" y="4913701"/>
                </a:lnTo>
                <a:cubicBezTo>
                  <a:pt x="8114770" y="4922917"/>
                  <a:pt x="8111248" y="4924920"/>
                  <a:pt x="8112706" y="4942285"/>
                </a:cubicBezTo>
                <a:cubicBezTo>
                  <a:pt x="8114364" y="4957841"/>
                  <a:pt x="8118802" y="5004304"/>
                  <a:pt x="8120594" y="5017893"/>
                </a:cubicBezTo>
                <a:lnTo>
                  <a:pt x="8123257" y="5024073"/>
                </a:lnTo>
                <a:cubicBezTo>
                  <a:pt x="8123336" y="5025637"/>
                  <a:pt x="8124072" y="5027691"/>
                  <a:pt x="8125768" y="5030584"/>
                </a:cubicBezTo>
                <a:lnTo>
                  <a:pt x="8128671" y="5034636"/>
                </a:lnTo>
                <a:lnTo>
                  <a:pt x="8134221" y="5046141"/>
                </a:lnTo>
                <a:cubicBezTo>
                  <a:pt x="8134294" y="5047750"/>
                  <a:pt x="8134368" y="5049356"/>
                  <a:pt x="8134444" y="5050962"/>
                </a:cubicBezTo>
                <a:lnTo>
                  <a:pt x="8132097" y="5054116"/>
                </a:lnTo>
                <a:lnTo>
                  <a:pt x="8132949" y="5054989"/>
                </a:lnTo>
                <a:cubicBezTo>
                  <a:pt x="8134991" y="5064981"/>
                  <a:pt x="8140128" y="5094378"/>
                  <a:pt x="8144485" y="5116013"/>
                </a:cubicBezTo>
                <a:cubicBezTo>
                  <a:pt x="8144542" y="5116278"/>
                  <a:pt x="8144601" y="5116544"/>
                  <a:pt x="8144659" y="5116809"/>
                </a:cubicBezTo>
                <a:lnTo>
                  <a:pt x="8162234" y="5129105"/>
                </a:lnTo>
                <a:cubicBezTo>
                  <a:pt x="8162232" y="5129757"/>
                  <a:pt x="8226967" y="5202170"/>
                  <a:pt x="8226967" y="5202821"/>
                </a:cubicBezTo>
                <a:cubicBezTo>
                  <a:pt x="8260797" y="5252507"/>
                  <a:pt x="8333998" y="5353032"/>
                  <a:pt x="8360194" y="5397075"/>
                </a:cubicBezTo>
                <a:lnTo>
                  <a:pt x="8384145" y="5467080"/>
                </a:lnTo>
                <a:lnTo>
                  <a:pt x="8416773" y="5493882"/>
                </a:lnTo>
                <a:lnTo>
                  <a:pt x="8429667" y="5590605"/>
                </a:lnTo>
                <a:cubicBezTo>
                  <a:pt x="8456281" y="5637839"/>
                  <a:pt x="8467805" y="5631761"/>
                  <a:pt x="8506235" y="5685507"/>
                </a:cubicBezTo>
                <a:lnTo>
                  <a:pt x="8537925" y="5756235"/>
                </a:lnTo>
                <a:cubicBezTo>
                  <a:pt x="8552246" y="5794160"/>
                  <a:pt x="8576956" y="5877603"/>
                  <a:pt x="8592162" y="5913062"/>
                </a:cubicBezTo>
                <a:cubicBezTo>
                  <a:pt x="8611481" y="5926101"/>
                  <a:pt x="8599899" y="5941450"/>
                  <a:pt x="8629162" y="5968992"/>
                </a:cubicBezTo>
                <a:cubicBezTo>
                  <a:pt x="8627859" y="5970958"/>
                  <a:pt x="8626802" y="5973221"/>
                  <a:pt x="8626026" y="5975711"/>
                </a:cubicBezTo>
                <a:cubicBezTo>
                  <a:pt x="8621513" y="5990186"/>
                  <a:pt x="8627206" y="6009062"/>
                  <a:pt x="8638741" y="6017877"/>
                </a:cubicBezTo>
                <a:cubicBezTo>
                  <a:pt x="8680674" y="6063338"/>
                  <a:pt x="8668174" y="6105074"/>
                  <a:pt x="8687880" y="6149197"/>
                </a:cubicBezTo>
                <a:cubicBezTo>
                  <a:pt x="8707372" y="6199997"/>
                  <a:pt x="8694593" y="6182037"/>
                  <a:pt x="8738885" y="6239177"/>
                </a:cubicBezTo>
                <a:cubicBezTo>
                  <a:pt x="8731039" y="6249266"/>
                  <a:pt x="8733140" y="6257624"/>
                  <a:pt x="8742293" y="6269973"/>
                </a:cubicBezTo>
                <a:cubicBezTo>
                  <a:pt x="8751015" y="6294889"/>
                  <a:pt x="8725150" y="6300739"/>
                  <a:pt x="8748318" y="6321477"/>
                </a:cubicBezTo>
                <a:cubicBezTo>
                  <a:pt x="8733321" y="6321103"/>
                  <a:pt x="8758015" y="6370854"/>
                  <a:pt x="8740264" y="6363570"/>
                </a:cubicBezTo>
                <a:cubicBezTo>
                  <a:pt x="8733034" y="6383780"/>
                  <a:pt x="8755930" y="6385615"/>
                  <a:pt x="8750282" y="6405211"/>
                </a:cubicBezTo>
                <a:cubicBezTo>
                  <a:pt x="8757033" y="6432391"/>
                  <a:pt x="8774368" y="6499849"/>
                  <a:pt x="8780770" y="6526653"/>
                </a:cubicBezTo>
                <a:cubicBezTo>
                  <a:pt x="8793202" y="6539039"/>
                  <a:pt x="8792888" y="6552099"/>
                  <a:pt x="8788697" y="6566039"/>
                </a:cubicBezTo>
                <a:cubicBezTo>
                  <a:pt x="8801108" y="6599864"/>
                  <a:pt x="8798873" y="6634791"/>
                  <a:pt x="8805801" y="6674924"/>
                </a:cubicBezTo>
                <a:cubicBezTo>
                  <a:pt x="8827401" y="6714075"/>
                  <a:pt x="8811965" y="6742117"/>
                  <a:pt x="8819458" y="6784979"/>
                </a:cubicBezTo>
                <a:cubicBezTo>
                  <a:pt x="8852022" y="6819829"/>
                  <a:pt x="8796882" y="6821130"/>
                  <a:pt x="8807945" y="6855780"/>
                </a:cubicBezTo>
                <a:lnTo>
                  <a:pt x="8808350" y="6856508"/>
                </a:lnTo>
                <a:lnTo>
                  <a:pt x="2899611" y="6857599"/>
                </a:lnTo>
                <a:lnTo>
                  <a:pt x="2899611" y="6858000"/>
                </a:lnTo>
                <a:lnTo>
                  <a:pt x="723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F6B6E-89DF-4C47-954B-3DD7A1C1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427006" cy="12160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solidFill>
                  <a:srgbClr val="F7B617"/>
                </a:solidFill>
              </a:rPr>
              <a:t>POST-arrival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A6374-573F-6C41-41E3-59AEF551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1647484"/>
            <a:ext cx="6922690" cy="4972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first few weeks are usually the most difficult time.  </a:t>
            </a:r>
          </a:p>
          <a:p>
            <a:r>
              <a:rPr lang="en-GB" dirty="0"/>
              <a:t>Its not just induction.</a:t>
            </a:r>
          </a:p>
          <a:p>
            <a:r>
              <a:rPr lang="en-GB" dirty="0"/>
              <a:t>Show them round,  </a:t>
            </a:r>
          </a:p>
          <a:p>
            <a:r>
              <a:rPr lang="en-GB" dirty="0"/>
              <a:t>Make sure they have clear points of contact.  </a:t>
            </a:r>
          </a:p>
          <a:p>
            <a:r>
              <a:rPr lang="en-GB" dirty="0"/>
              <a:t>Do existing staff also need support or training? </a:t>
            </a:r>
          </a:p>
          <a:p>
            <a:r>
              <a:rPr lang="en-GB" dirty="0"/>
              <a:t>Ensure there is some provision for pastoral and accommodation support.</a:t>
            </a:r>
          </a:p>
          <a:p>
            <a:r>
              <a:rPr lang="en-GB" dirty="0"/>
              <a:t>Think about gestures to make people feel welcome. </a:t>
            </a:r>
          </a:p>
          <a:p>
            <a:r>
              <a:rPr lang="en-GB" dirty="0"/>
              <a:t>Help them to manage money.  </a:t>
            </a:r>
          </a:p>
          <a:p>
            <a:r>
              <a:rPr lang="en-GB" dirty="0"/>
              <a:t>Is your induction appropriate – what needs to be added to provide foundational knowledge of the service you provide and the sector? </a:t>
            </a:r>
          </a:p>
          <a:p>
            <a:endParaRPr lang="en-GB" dirty="0"/>
          </a:p>
        </p:txBody>
      </p:sp>
      <p:pic>
        <p:nvPicPr>
          <p:cNvPr id="6" name="Picture 5" descr="A selfie of a person with a group of people behind him&#10;&#10;Description automatically generated">
            <a:extLst>
              <a:ext uri="{FF2B5EF4-FFF2-40B4-BE49-F238E27FC236}">
                <a16:creationId xmlns:a16="http://schemas.microsoft.com/office/drawing/2014/main" id="{8CFE3533-184C-22DB-D168-02AB92A162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311" y="1384569"/>
            <a:ext cx="2732518" cy="1537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D8520E-569B-E75E-3A36-2B7E3E0E8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311" y="4293323"/>
            <a:ext cx="2732518" cy="9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F6B6E-89DF-4C47-954B-3DD7A1C1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967181" cy="12160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solidFill>
                  <a:srgbClr val="F7B617"/>
                </a:solidFill>
              </a:rPr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A6374-573F-6C41-41E3-59AEF551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6967181" cy="4107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high quality on-boarding experience is the right thing to </a:t>
            </a:r>
          </a:p>
          <a:p>
            <a:pPr marL="0" indent="0">
              <a:buNone/>
            </a:pPr>
            <a:r>
              <a:rPr lang="en-GB" dirty="0"/>
              <a:t>do – for you and your team.  </a:t>
            </a:r>
          </a:p>
          <a:p>
            <a:pPr marL="0" indent="0">
              <a:buNone/>
            </a:pPr>
            <a:r>
              <a:rPr lang="en-GB" dirty="0"/>
              <a:t>Have a plan that covers the full process – take some time, </a:t>
            </a:r>
          </a:p>
          <a:p>
            <a:pPr marL="0" indent="0">
              <a:buNone/>
            </a:pPr>
            <a:r>
              <a:rPr lang="en-GB" dirty="0"/>
              <a:t>think about it.  </a:t>
            </a:r>
          </a:p>
          <a:p>
            <a:pPr marL="0" indent="0">
              <a:buNone/>
            </a:pPr>
            <a:r>
              <a:rPr lang="en-GB" dirty="0"/>
              <a:t>Try and see your service and your location from the perspective of someone who has no experience of the UK at all.   </a:t>
            </a:r>
          </a:p>
          <a:p>
            <a:pPr marL="0" indent="0">
              <a:buNone/>
            </a:pPr>
            <a:r>
              <a:rPr lang="en-GB" dirty="0"/>
              <a:t>If you work with a good partner, they should do a lot of this for you.  </a:t>
            </a:r>
          </a:p>
          <a:p>
            <a:pPr marL="0" indent="0">
              <a:buNone/>
            </a:pPr>
            <a:r>
              <a:rPr lang="en-GB" dirty="0"/>
              <a:t>Invest time and energy – it will pay dividends!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AB4451-77B6-E377-3D3E-F8E5B104A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22" y="2"/>
            <a:ext cx="4223778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6D0262-CD97-9940-ACC6-5A4CB3330E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106" y="5614123"/>
            <a:ext cx="2732518" cy="9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20665</TotalTime>
  <Words>784</Words>
  <Application>Microsoft Macintosh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Bembo</vt:lpstr>
      <vt:lpstr>ArchiveVTI</vt:lpstr>
      <vt:lpstr>Delivering Workforce sustainability </vt:lpstr>
      <vt:lpstr>BA Healthcare</vt:lpstr>
      <vt:lpstr>Today’s session</vt:lpstr>
      <vt:lpstr>Why is good On-boarding  so important? </vt:lpstr>
      <vt:lpstr>What does good on-boarding look like?</vt:lpstr>
      <vt:lpstr>Pre-arrival</vt:lpstr>
      <vt:lpstr>Step into your new  team members’ shoes</vt:lpstr>
      <vt:lpstr>POST-arrival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&amp; work in  the UK </dc:title>
  <dc:creator>Rick Canavan</dc:creator>
  <cp:lastModifiedBy>Rick Canavan</cp:lastModifiedBy>
  <cp:revision>30</cp:revision>
  <cp:lastPrinted>2023-07-08T18:02:49Z</cp:lastPrinted>
  <dcterms:created xsi:type="dcterms:W3CDTF">2021-08-07T12:18:46Z</dcterms:created>
  <dcterms:modified xsi:type="dcterms:W3CDTF">2023-07-09T09:34:11Z</dcterms:modified>
</cp:coreProperties>
</file>