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7" r:id="rId5"/>
    <p:sldId id="265" r:id="rId6"/>
    <p:sldId id="260" r:id="rId7"/>
    <p:sldId id="264" r:id="rId8"/>
    <p:sldId id="262" r:id="rId9"/>
    <p:sldId id="267"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AD3904-7041-1053-1E2F-4785CFDFBAE6}" name="Bloy, Hannah" initials="BH" userId="S::hannah.bloy@dhsc.gov.uk::67761ab6-aa59-4ae6-b971-d9d363c8d4e6" providerId="AD"/>
  <p188:author id="{07AB6A85-B524-F398-2B74-D150514FB204}" name="Irshad, Aisha" initials="IA" userId="S::aisha.irshad@dhsc.gov.uk::4f4c29ee-dfa8-4d4e-8e43-c3fd104866fb" providerId="AD"/>
  <p188:author id="{5E1841B6-118E-58C7-CCEA-12B5E9A3F384}" name="Bates, Laura" initials="BL" userId="S::Laura.Bates1@dhsc.gov.uk::ccd07297-faec-45ca-8dc0-699ccd34bb47" providerId="AD"/>
  <p188:author id="{81E968B6-8F31-24FA-62C9-288E4A42C39E}" name="Grewal, Tarlochan" initials="GT" userId="Grewal, Tarlochan" providerId="None"/>
  <p188:author id="{A62DB4FC-305E-9CE1-48D6-25AE23FD00BC}" name="Grewal, Tarlochan" initials="GT" userId="S::tarlochan.grewal@dhsc.gov.uk::8de032be-5d6e-4258-8f6d-d3f29eef737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3AD2E-406B-42E5-B812-3FFB28863E9B}" type="datetimeFigureOut">
              <a:rPr lang="en-GB" smtClean="0"/>
              <a:t>13/06/2023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ECE33-D4E0-4306-B652-EF50AED28EC5}" type="slidenum">
              <a:rPr lang="en-GB" smtClean="0"/>
              <a:t>‹#›</a:t>
            </a:fld>
            <a:endParaRPr lang="en-GB"/>
          </a:p>
        </p:txBody>
      </p:sp>
    </p:spTree>
    <p:extLst>
      <p:ext uri="{BB962C8B-B14F-4D97-AF65-F5344CB8AC3E}">
        <p14:creationId xmlns:p14="http://schemas.microsoft.com/office/powerpoint/2010/main" val="129800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A91B-0A7F-4390-13CE-1215E8FB7C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069D55-16F7-44A8-E543-DAE5CFDBA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CDB14-82A5-2E8A-F07D-B9116850F21F}"/>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FBB54350-3681-A7FB-9AC6-DD6B1649FD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B708C3-D9F9-1E32-333D-C36E73F358ED}"/>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275375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707D-49BE-8CF7-A9CA-29D2AB184A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0DA303-E67E-8F0F-89D0-35BBD75A8B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19132B-BBD7-677B-994B-7F179C9F20E3}"/>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F0F63164-DFBD-9CE6-29DB-801F38552F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7450CE-6289-F018-9FD5-F14B5950FBD0}"/>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33480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C9E938-202C-6D27-EF58-F60DB5DBB2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A94D0C-5529-8B4D-C469-F9C16BABE5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5E3851-4ECB-4DAD-58A3-758174F84498}"/>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354C5285-AC02-6E04-9C58-D8D2BFDB34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AF6C7E-2305-8210-CE7E-7FA71D7F2062}"/>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2584962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238EAD4-0F86-44D9-8EBA-19BED9B0A6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4" name="Date Placeholder 3">
            <a:extLst>
              <a:ext uri="{FF2B5EF4-FFF2-40B4-BE49-F238E27FC236}">
                <a16:creationId xmlns:a16="http://schemas.microsoft.com/office/drawing/2014/main" id="{4ECDB241-D260-4A33-A73C-8D4CC173F51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58CCF616-E4F0-40AF-BFE8-B55DA7C6A8EF}"/>
              </a:ext>
            </a:extLst>
          </p:cNvPr>
          <p:cNvSpPr>
            <a:spLocks noGrp="1"/>
          </p:cNvSpPr>
          <p:nvPr>
            <p:ph type="ftr" sz="quarter" idx="11"/>
          </p:nvPr>
        </p:nvSpPr>
        <p:spPr/>
        <p:txBody>
          <a:bodyPr/>
          <a:lstStyle/>
          <a:p>
            <a:r>
              <a:rPr lang="en-GB"/>
              <a:t>Official - Sensitive</a:t>
            </a:r>
          </a:p>
        </p:txBody>
      </p:sp>
      <p:sp>
        <p:nvSpPr>
          <p:cNvPr id="6" name="Slide Number Placeholder 5">
            <a:extLst>
              <a:ext uri="{FF2B5EF4-FFF2-40B4-BE49-F238E27FC236}">
                <a16:creationId xmlns:a16="http://schemas.microsoft.com/office/drawing/2014/main" id="{7D4EE80B-E64F-47B9-B158-D669737C6F65}"/>
              </a:ext>
            </a:extLst>
          </p:cNvPr>
          <p:cNvSpPr>
            <a:spLocks noGrp="1"/>
          </p:cNvSpPr>
          <p:nvPr>
            <p:ph type="sldNum" sz="quarter" idx="12"/>
          </p:nvPr>
        </p:nvSpPr>
        <p:spPr/>
        <p:txBody>
          <a:bodyPr/>
          <a:lstStyle/>
          <a:p>
            <a:fld id="{6E49E076-1AEC-4E9C-A259-FF58912DE80D}" type="slidenum">
              <a:rPr lang="en-GB" smtClean="0"/>
              <a:t>‹#›</a:t>
            </a:fld>
            <a:endParaRPr lang="en-GB"/>
          </a:p>
        </p:txBody>
      </p:sp>
      <p:sp>
        <p:nvSpPr>
          <p:cNvPr id="8" name="Title 1">
            <a:extLst>
              <a:ext uri="{FF2B5EF4-FFF2-40B4-BE49-F238E27FC236}">
                <a16:creationId xmlns:a16="http://schemas.microsoft.com/office/drawing/2014/main" id="{21EE521B-D76E-4972-B3A8-82FE3C520A7F}"/>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9" name="Subtitle 2">
            <a:extLst>
              <a:ext uri="{FF2B5EF4-FFF2-40B4-BE49-F238E27FC236}">
                <a16:creationId xmlns:a16="http://schemas.microsoft.com/office/drawing/2014/main" id="{82E75DC4-755A-4493-8ACB-5175E0A9B42B}"/>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0" name="Text Placeholder 10">
            <a:extLst>
              <a:ext uri="{FF2B5EF4-FFF2-40B4-BE49-F238E27FC236}">
                <a16:creationId xmlns:a16="http://schemas.microsoft.com/office/drawing/2014/main" id="{4F099B50-3313-493B-977C-E87F648E6FB9}"/>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spTree>
    <p:extLst>
      <p:ext uri="{BB962C8B-B14F-4D97-AF65-F5344CB8AC3E}">
        <p14:creationId xmlns:p14="http://schemas.microsoft.com/office/powerpoint/2010/main" val="334854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870B-C035-7F24-738B-3B4A27FDA0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28495-B5BB-9F92-A5A2-7B377D0BE3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966B20-F162-2896-457E-0C09E55F2916}"/>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79E8D273-87B7-A831-0521-0001C06D5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37D63B-5825-C028-1755-66DBDB9013B6}"/>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313133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E41E1-7CFA-A9C1-5231-007BDD162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DA00A9-9987-2FDD-88B3-8D42CD8ED9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B80301-283C-EB0A-8071-88E785739E0E}"/>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A704794D-0545-A3B7-D7D9-FCE7ADA012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BFDC7-7259-9D54-F678-2F525C11CE3B}"/>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310750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A3669-E55A-3E10-B964-0FBBE9DC67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F7E141-895C-CADF-9670-44D85E3874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EAA04B-D4BE-9483-0C2D-02FB78FD7E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0A0FAF-C7AD-4EBF-2DFF-9CCECD98C416}"/>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6" name="Footer Placeholder 5">
            <a:extLst>
              <a:ext uri="{FF2B5EF4-FFF2-40B4-BE49-F238E27FC236}">
                <a16:creationId xmlns:a16="http://schemas.microsoft.com/office/drawing/2014/main" id="{59E47583-34C1-AD74-09B9-A0BD6EFC21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9C41F1-682A-7267-707C-B4FDC4F33AF2}"/>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1016645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B03D0-6DA0-6AB6-37FA-08A0BB832C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68A784-4045-9801-4C50-FF63611673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75A6AE-379E-EE1A-A270-94DA60F447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1DD446-6640-9A5A-05E2-8D6FD782F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D69404-D9A0-6AD6-5BC9-7E17927C38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B8B475-FBD3-F6CF-AC10-70E29FDE19F1}"/>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8" name="Footer Placeholder 7">
            <a:extLst>
              <a:ext uri="{FF2B5EF4-FFF2-40B4-BE49-F238E27FC236}">
                <a16:creationId xmlns:a16="http://schemas.microsoft.com/office/drawing/2014/main" id="{8B782981-E8F5-E36E-F1DB-81F06325E4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1513D7-DE70-C387-2F56-8D5AF88AE17B}"/>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58155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204F-F7C2-564D-1BA6-88C76D6ABB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B09564-6169-02F9-DDCF-370900612CEF}"/>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4" name="Footer Placeholder 3">
            <a:extLst>
              <a:ext uri="{FF2B5EF4-FFF2-40B4-BE49-F238E27FC236}">
                <a16:creationId xmlns:a16="http://schemas.microsoft.com/office/drawing/2014/main" id="{467B1222-EC22-17C6-DB55-BD8674802F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8A402C-D32E-3C13-F2FB-FBD4EFBE221A}"/>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78424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E357C5-0C12-61DF-239D-EAC12FE2AD77}"/>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3" name="Footer Placeholder 2">
            <a:extLst>
              <a:ext uri="{FF2B5EF4-FFF2-40B4-BE49-F238E27FC236}">
                <a16:creationId xmlns:a16="http://schemas.microsoft.com/office/drawing/2014/main" id="{42C73DA7-2B58-142E-1A5A-D9432A1552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724018-6631-93D0-54DE-3BBB08CBF200}"/>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129151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F632-37AB-F2A8-E372-19C161606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01620D-57D0-30CA-4131-588DC6D17C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1BC3B87-286E-7388-BE62-C6FE8EE2E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ED6EF-0EF9-2F76-323D-AF2B1B31F551}"/>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6" name="Footer Placeholder 5">
            <a:extLst>
              <a:ext uri="{FF2B5EF4-FFF2-40B4-BE49-F238E27FC236}">
                <a16:creationId xmlns:a16="http://schemas.microsoft.com/office/drawing/2014/main" id="{1DE0D54D-ED96-6613-CDC2-D9F9A2FC9F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D55D8-388B-4528-9B60-8A58A312E5A2}"/>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175088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5A47D-403A-B8FA-4901-89A19A357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C3B46A-3446-571B-CA2A-5E1AA36972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5EF61E-B3A6-399B-520E-7E19AA2E0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508880-C0B6-6FA6-71F2-FD15E385A38C}"/>
              </a:ext>
            </a:extLst>
          </p:cNvPr>
          <p:cNvSpPr>
            <a:spLocks noGrp="1"/>
          </p:cNvSpPr>
          <p:nvPr>
            <p:ph type="dt" sz="half" idx="10"/>
          </p:nvPr>
        </p:nvSpPr>
        <p:spPr/>
        <p:txBody>
          <a:bodyPr/>
          <a:lstStyle/>
          <a:p>
            <a:fld id="{4219B3D9-7A3F-46EC-812A-B62C8F3A6A5E}" type="datetimeFigureOut">
              <a:rPr lang="en-GB" smtClean="0"/>
              <a:t>13/06/2023</a:t>
            </a:fld>
            <a:endParaRPr lang="en-GB"/>
          </a:p>
        </p:txBody>
      </p:sp>
      <p:sp>
        <p:nvSpPr>
          <p:cNvPr id="6" name="Footer Placeholder 5">
            <a:extLst>
              <a:ext uri="{FF2B5EF4-FFF2-40B4-BE49-F238E27FC236}">
                <a16:creationId xmlns:a16="http://schemas.microsoft.com/office/drawing/2014/main" id="{F8AF53A4-427F-E822-8699-8E97380211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57AFE7-E1A3-5D1D-714C-CCA75E100CCA}"/>
              </a:ext>
            </a:extLst>
          </p:cNvPr>
          <p:cNvSpPr>
            <a:spLocks noGrp="1"/>
          </p:cNvSpPr>
          <p:nvPr>
            <p:ph type="sldNum" sz="quarter" idx="12"/>
          </p:nvPr>
        </p:nvSpPr>
        <p:spPr/>
        <p:txBody>
          <a:bodyPr/>
          <a:lstStyle/>
          <a:p>
            <a:fld id="{702D1261-A661-44BE-A47B-4EEC1C909337}" type="slidenum">
              <a:rPr lang="en-GB" smtClean="0"/>
              <a:t>‹#›</a:t>
            </a:fld>
            <a:endParaRPr lang="en-GB"/>
          </a:p>
        </p:txBody>
      </p:sp>
    </p:spTree>
    <p:extLst>
      <p:ext uri="{BB962C8B-B14F-4D97-AF65-F5344CB8AC3E}">
        <p14:creationId xmlns:p14="http://schemas.microsoft.com/office/powerpoint/2010/main" val="194820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62A6F2-A46F-7DCE-4F06-BD1B33B2F3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9BD356-B4DF-C389-C080-FB59247232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286D69-54D6-D720-235D-172F5D5791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9B3D9-7A3F-46EC-812A-B62C8F3A6A5E}" type="datetimeFigureOut">
              <a:rPr lang="en-GB" smtClean="0"/>
              <a:t>13/06/2023</a:t>
            </a:fld>
            <a:endParaRPr lang="en-GB"/>
          </a:p>
        </p:txBody>
      </p:sp>
      <p:sp>
        <p:nvSpPr>
          <p:cNvPr id="5" name="Footer Placeholder 4">
            <a:extLst>
              <a:ext uri="{FF2B5EF4-FFF2-40B4-BE49-F238E27FC236}">
                <a16:creationId xmlns:a16="http://schemas.microsoft.com/office/drawing/2014/main" id="{4C4E8724-5051-8B36-B1B6-021F0118D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58C7C7-9B07-A080-54DF-0147C12D4E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D1261-A661-44BE-A47B-4EEC1C909337}" type="slidenum">
              <a:rPr lang="en-GB" smtClean="0"/>
              <a:t>‹#›</a:t>
            </a:fld>
            <a:endParaRPr lang="en-GB"/>
          </a:p>
        </p:txBody>
      </p:sp>
    </p:spTree>
    <p:extLst>
      <p:ext uri="{BB962C8B-B14F-4D97-AF65-F5344CB8AC3E}">
        <p14:creationId xmlns:p14="http://schemas.microsoft.com/office/powerpoint/2010/main" val="299468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EC98-9AB7-4603-9B04-960FE760DBB2}"/>
              </a:ext>
            </a:extLst>
          </p:cNvPr>
          <p:cNvSpPr>
            <a:spLocks noGrp="1"/>
          </p:cNvSpPr>
          <p:nvPr>
            <p:ph type="ctrTitle"/>
          </p:nvPr>
        </p:nvSpPr>
        <p:spPr>
          <a:xfrm>
            <a:off x="1524000" y="2937163"/>
            <a:ext cx="9144000" cy="1034129"/>
          </a:xfrm>
        </p:spPr>
        <p:txBody>
          <a:bodyPr/>
          <a:lstStyle/>
          <a:p>
            <a:r>
              <a:rPr lang="en-GB"/>
              <a:t>Review of Section 75 pooled budget arrangements</a:t>
            </a:r>
          </a:p>
        </p:txBody>
      </p:sp>
      <p:sp>
        <p:nvSpPr>
          <p:cNvPr id="4" name="Footer Placeholder 3">
            <a:extLst>
              <a:ext uri="{FF2B5EF4-FFF2-40B4-BE49-F238E27FC236}">
                <a16:creationId xmlns:a16="http://schemas.microsoft.com/office/drawing/2014/main" id="{E0A705A4-4C69-48BD-86E3-027E74956BC4}"/>
              </a:ext>
            </a:extLst>
          </p:cNvPr>
          <p:cNvSpPr>
            <a:spLocks noGrp="1"/>
          </p:cNvSpPr>
          <p:nvPr>
            <p:ph type="ftr" sz="quarter" idx="11"/>
          </p:nvPr>
        </p:nvSpPr>
        <p:spPr/>
        <p:txBody>
          <a:bodyPr/>
          <a:lstStyle/>
          <a:p>
            <a:r>
              <a:rPr lang="en-GB"/>
              <a:t>Official - Sensitive</a:t>
            </a:r>
          </a:p>
        </p:txBody>
      </p:sp>
    </p:spTree>
    <p:extLst>
      <p:ext uri="{BB962C8B-B14F-4D97-AF65-F5344CB8AC3E}">
        <p14:creationId xmlns:p14="http://schemas.microsoft.com/office/powerpoint/2010/main" val="137109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240352-0F89-EB1B-0A9E-3A7E229F9C11}"/>
              </a:ext>
            </a:extLst>
          </p:cNvPr>
          <p:cNvSpPr>
            <a:spLocks noGrp="1"/>
          </p:cNvSpPr>
          <p:nvPr>
            <p:ph type="subTitle" idx="1"/>
          </p:nvPr>
        </p:nvSpPr>
        <p:spPr>
          <a:xfrm>
            <a:off x="815636" y="2336655"/>
            <a:ext cx="10061913" cy="3649204"/>
          </a:xfrm>
        </p:spPr>
        <p:txBody>
          <a:bodyPr vert="horz" wrap="square" lIns="91440" tIns="45720" rIns="91440" bIns="45720" rtlCol="0" anchor="t">
            <a:spAutoFit/>
          </a:bodyPr>
          <a:lstStyle/>
          <a:p>
            <a:r>
              <a:rPr lang="en-GB" sz="1600" b="0"/>
              <a:t>Section 75 of the NHS Act 2006 enables NHS bodies and local authorities to enter into partnership arrangements which are prescribed in legislation. This allows:</a:t>
            </a:r>
            <a:endParaRPr lang="en-GB" sz="1600" b="0">
              <a:ea typeface="Calibri"/>
              <a:cs typeface="Calibri"/>
            </a:endParaRPr>
          </a:p>
          <a:p>
            <a:pPr marL="342900" indent="-342900">
              <a:buFont typeface="Arial" panose="020B0604020202020204" pitchFamily="34" charset="0"/>
              <a:buChar char="•"/>
            </a:pPr>
            <a:r>
              <a:rPr lang="en-GB" sz="1600" b="0"/>
              <a:t>NHS bodies to carry out certain local authorities’ health-related functions together with their NHS functions.</a:t>
            </a:r>
            <a:endParaRPr lang="en-GB" sz="1600" b="0">
              <a:ea typeface="Calibri"/>
              <a:cs typeface="Calibri"/>
            </a:endParaRPr>
          </a:p>
          <a:p>
            <a:pPr marL="342900" indent="-342900">
              <a:buFont typeface="Arial" panose="020B0604020202020204" pitchFamily="34" charset="0"/>
              <a:buChar char="•"/>
            </a:pPr>
            <a:r>
              <a:rPr lang="en-GB" sz="1600" b="0"/>
              <a:t>Local authorities to carry out certain NHS functions together with their local authority health-related functions.</a:t>
            </a:r>
            <a:endParaRPr lang="en-GB" sz="1600" b="0">
              <a:ea typeface="Calibri"/>
              <a:cs typeface="Calibri"/>
            </a:endParaRPr>
          </a:p>
          <a:p>
            <a:pPr marL="342900" indent="-342900">
              <a:buFont typeface="Arial" panose="020B0604020202020204" pitchFamily="34" charset="0"/>
              <a:buChar char="•"/>
            </a:pPr>
            <a:r>
              <a:rPr lang="en-GB" sz="1600" b="0"/>
              <a:t>The establishment and running of a pooled fund which is made up of contributions by the partners, and out of which payments may be made towards carrying out the functions that are within the scope of the arrangements.</a:t>
            </a:r>
            <a:endParaRPr lang="en-GB" sz="1600" b="0">
              <a:ea typeface="Calibri"/>
              <a:cs typeface="Calibri"/>
            </a:endParaRPr>
          </a:p>
          <a:p>
            <a:pPr marL="342900" indent="-342900">
              <a:buFont typeface="Arial" panose="020B0604020202020204" pitchFamily="34" charset="0"/>
              <a:buChar char="•"/>
            </a:pPr>
            <a:r>
              <a:rPr lang="en-GB" sz="1600" b="0"/>
              <a:t>Such arrangements can only be formed if it is likely to lead to an improvement in the way in which the functions are exercised.</a:t>
            </a:r>
            <a:endParaRPr lang="en-GB" sz="1600" b="0">
              <a:ea typeface="Calibri"/>
              <a:cs typeface="Calibri"/>
            </a:endParaRPr>
          </a:p>
          <a:p>
            <a:pPr marL="342900" indent="-342900">
              <a:buFont typeface="Arial" panose="020B0604020202020204" pitchFamily="34" charset="0"/>
              <a:buChar char="•"/>
            </a:pPr>
            <a:r>
              <a:rPr lang="en-GB" sz="1600" b="0"/>
              <a:t>Any partnership arrangements entered into under s.75 of the NHS Act 2006 do not affect the liability and accountability of NHS bodies or local authorities for the exercise of any of their functions.</a:t>
            </a:r>
            <a:endParaRPr lang="en-GB" sz="1600" b="0">
              <a:ea typeface="Calibri"/>
              <a:cs typeface="Calibri"/>
            </a:endParaRPr>
          </a:p>
          <a:p>
            <a:pPr marL="342900" indent="-342900">
              <a:buFont typeface="Arial" panose="020B0604020202020204" pitchFamily="34" charset="0"/>
              <a:buChar char="•"/>
            </a:pPr>
            <a:r>
              <a:rPr lang="en-GB" sz="1600" b="0"/>
              <a:t>Partners can also just pay each other for services, without a pooled fund being in place. </a:t>
            </a:r>
            <a:endParaRPr lang="en-GB" sz="1600" b="0">
              <a:cs typeface="Calibri"/>
            </a:endParaRPr>
          </a:p>
          <a:p>
            <a:pPr marL="342900" indent="-342900">
              <a:buFont typeface="Arial" panose="020B0604020202020204" pitchFamily="34" charset="0"/>
              <a:buChar char="•"/>
            </a:pPr>
            <a:endParaRPr lang="en-GB" sz="1600"/>
          </a:p>
        </p:txBody>
      </p:sp>
      <p:sp>
        <p:nvSpPr>
          <p:cNvPr id="4" name="TextBox 3">
            <a:extLst>
              <a:ext uri="{FF2B5EF4-FFF2-40B4-BE49-F238E27FC236}">
                <a16:creationId xmlns:a16="http://schemas.microsoft.com/office/drawing/2014/main" id="{84E8B283-CBC5-B1C7-38D1-32856E72F9D4}"/>
              </a:ext>
            </a:extLst>
          </p:cNvPr>
          <p:cNvSpPr txBox="1"/>
          <p:nvPr/>
        </p:nvSpPr>
        <p:spPr>
          <a:xfrm>
            <a:off x="2103782" y="1010478"/>
            <a:ext cx="9193695" cy="6155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400" b="1">
                <a:latin typeface="Arial"/>
                <a:cs typeface="Calibri"/>
              </a:rPr>
              <a:t>What is Section 75?</a:t>
            </a:r>
            <a:endParaRPr lang="en-GB" sz="3200" b="1">
              <a:latin typeface="Arial"/>
              <a:cs typeface="Arial"/>
            </a:endParaRPr>
          </a:p>
        </p:txBody>
      </p:sp>
      <p:sp>
        <p:nvSpPr>
          <p:cNvPr id="5" name="TextBox 4">
            <a:extLst>
              <a:ext uri="{FF2B5EF4-FFF2-40B4-BE49-F238E27FC236}">
                <a16:creationId xmlns:a16="http://schemas.microsoft.com/office/drawing/2014/main" id="{5FBF1B91-AC8B-9A1E-C214-EC5F8E3D54B2}"/>
              </a:ext>
            </a:extLst>
          </p:cNvPr>
          <p:cNvSpPr txBox="1"/>
          <p:nvPr/>
        </p:nvSpPr>
        <p:spPr>
          <a:xfrm>
            <a:off x="1125300" y="5755026"/>
            <a:ext cx="9657000" cy="461665"/>
          </a:xfrm>
          <a:prstGeom prst="rect">
            <a:avLst/>
          </a:prstGeom>
          <a:noFill/>
        </p:spPr>
        <p:txBody>
          <a:bodyPr wrap="square" lIns="91440" tIns="45720" rIns="91440" bIns="45720" anchor="t">
            <a:spAutoFit/>
          </a:bodyPr>
          <a:lstStyle/>
          <a:p>
            <a:r>
              <a:rPr lang="en-GB" sz="1200" i="1"/>
              <a:t>Please note that for these regulations, Local</a:t>
            </a:r>
            <a:r>
              <a:rPr lang="en-GB" sz="1200" b="0" i="1"/>
              <a:t> authority is defined as: district council, county council, county borough council, a London Borough Council, a common council of the city of London and the Isles of Scilly</a:t>
            </a:r>
          </a:p>
        </p:txBody>
      </p:sp>
    </p:spTree>
    <p:extLst>
      <p:ext uri="{BB962C8B-B14F-4D97-AF65-F5344CB8AC3E}">
        <p14:creationId xmlns:p14="http://schemas.microsoft.com/office/powerpoint/2010/main" val="60822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240352-0F89-EB1B-0A9E-3A7E229F9C11}"/>
              </a:ext>
            </a:extLst>
          </p:cNvPr>
          <p:cNvSpPr>
            <a:spLocks noGrp="1"/>
          </p:cNvSpPr>
          <p:nvPr>
            <p:ph type="subTitle" idx="1"/>
          </p:nvPr>
        </p:nvSpPr>
        <p:spPr>
          <a:xfrm>
            <a:off x="933600" y="2325700"/>
            <a:ext cx="10109538" cy="3974421"/>
          </a:xfrm>
        </p:spPr>
        <p:txBody>
          <a:bodyPr vert="horz" wrap="square" lIns="91440" tIns="45720" rIns="91440" bIns="45720" rtlCol="0" anchor="t">
            <a:spAutoFit/>
          </a:bodyPr>
          <a:lstStyle/>
          <a:p>
            <a:r>
              <a:rPr lang="en-GB" sz="1800" b="0">
                <a:ea typeface="+mn-lt"/>
                <a:cs typeface="+mn-lt"/>
              </a:rPr>
              <a:t>We want to consider if there are any changes we can make to existing legislation to facilitate the further use of pooled budgets because:</a:t>
            </a:r>
            <a:endParaRPr lang="en-GB" sz="1800" b="0">
              <a:ea typeface="Calibri"/>
              <a:cs typeface="Calibri" panose="020F0502020204030204"/>
            </a:endParaRPr>
          </a:p>
          <a:p>
            <a:pPr marL="342900" indent="-342900">
              <a:buFont typeface="Arial" panose="020B0604020202020204" pitchFamily="34" charset="0"/>
              <a:buChar char="•"/>
            </a:pPr>
            <a:r>
              <a:rPr lang="en-GB" sz="1800" b="0"/>
              <a:t>We want to encourage greater use of partnership arrangements and pooled budgets more widely to support further integrated models of service delivery</a:t>
            </a:r>
            <a:endParaRPr lang="en-GB" sz="1800" b="0">
              <a:ea typeface="Calibri"/>
              <a:cs typeface="Calibri"/>
            </a:endParaRPr>
          </a:p>
          <a:p>
            <a:pPr marL="342900" indent="-342900">
              <a:buFont typeface="Arial" panose="020B0604020202020204" pitchFamily="34" charset="0"/>
              <a:buChar char="•"/>
            </a:pPr>
            <a:r>
              <a:rPr lang="en-GB" sz="1800" b="0"/>
              <a:t>In the Integration White Paper, ‘Joining up care for people, places and populations’, we committed to reviewing the legislation covering pooled budgets to consider simplifying and updating the underlying regulations where necessary.</a:t>
            </a:r>
            <a:endParaRPr lang="en-GB" sz="1800" b="0">
              <a:ea typeface="Calibri"/>
              <a:cs typeface="Calibri"/>
            </a:endParaRPr>
          </a:p>
          <a:p>
            <a:r>
              <a:rPr lang="en-GB" sz="1800" b="0"/>
              <a:t>The review of section 75 will aim to better understand the barriers to further integration of pooled budgets and what legislative changes may be required to overcome these. </a:t>
            </a:r>
            <a:endParaRPr lang="en-GB" sz="1800" b="0">
              <a:ea typeface="Calibri"/>
              <a:cs typeface="Calibri"/>
            </a:endParaRPr>
          </a:p>
          <a:p>
            <a:r>
              <a:rPr lang="en-GB" sz="1800" b="0"/>
              <a:t>This current review of section 75 builds on previous engagement over a number of years with systems and places. We are also keen to hear how section 75 arrangements work following implementation of the Health and Care Act 2022. </a:t>
            </a:r>
            <a:endParaRPr lang="en-GB" sz="1800" b="0">
              <a:cs typeface="Calibri"/>
            </a:endParaRPr>
          </a:p>
          <a:p>
            <a:pPr marL="342900" indent="-342900">
              <a:buFont typeface="Arial" panose="020B0604020202020204" pitchFamily="34" charset="0"/>
              <a:buChar char="•"/>
            </a:pPr>
            <a:endParaRPr lang="en-GB" sz="1800">
              <a:cs typeface="Calibri"/>
            </a:endParaRPr>
          </a:p>
        </p:txBody>
      </p:sp>
      <p:sp>
        <p:nvSpPr>
          <p:cNvPr id="4" name="TextBox 3">
            <a:extLst>
              <a:ext uri="{FF2B5EF4-FFF2-40B4-BE49-F238E27FC236}">
                <a16:creationId xmlns:a16="http://schemas.microsoft.com/office/drawing/2014/main" id="{84E8B283-CBC5-B1C7-38D1-32856E72F9D4}"/>
              </a:ext>
            </a:extLst>
          </p:cNvPr>
          <p:cNvSpPr txBox="1"/>
          <p:nvPr/>
        </p:nvSpPr>
        <p:spPr>
          <a:xfrm>
            <a:off x="2103782" y="1010478"/>
            <a:ext cx="9193695" cy="6155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400" b="1">
                <a:latin typeface="Arial"/>
                <a:cs typeface="Calibri"/>
              </a:rPr>
              <a:t>Why are we doing a review? </a:t>
            </a:r>
            <a:endParaRPr lang="en-GB" sz="3200" b="1">
              <a:latin typeface="Arial"/>
              <a:cs typeface="Arial"/>
            </a:endParaRPr>
          </a:p>
        </p:txBody>
      </p:sp>
    </p:spTree>
    <p:extLst>
      <p:ext uri="{BB962C8B-B14F-4D97-AF65-F5344CB8AC3E}">
        <p14:creationId xmlns:p14="http://schemas.microsoft.com/office/powerpoint/2010/main" val="93511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3E78-8948-B48F-49D5-1EB4003C0129}"/>
              </a:ext>
            </a:extLst>
          </p:cNvPr>
          <p:cNvSpPr>
            <a:spLocks noGrp="1"/>
          </p:cNvSpPr>
          <p:nvPr>
            <p:ph type="ctrTitle"/>
          </p:nvPr>
        </p:nvSpPr>
        <p:spPr>
          <a:xfrm>
            <a:off x="2089939" y="926277"/>
            <a:ext cx="9144000" cy="563231"/>
          </a:xfrm>
        </p:spPr>
        <p:txBody>
          <a:bodyPr/>
          <a:lstStyle/>
          <a:p>
            <a:r>
              <a:rPr lang="en-GB">
                <a:latin typeface="Arial"/>
                <a:cs typeface="Arial"/>
              </a:rPr>
              <a:t>What is the scope of the review?</a:t>
            </a:r>
            <a:endParaRPr lang="en-GB"/>
          </a:p>
        </p:txBody>
      </p:sp>
      <p:sp>
        <p:nvSpPr>
          <p:cNvPr id="3" name="Subtitle 2">
            <a:extLst>
              <a:ext uri="{FF2B5EF4-FFF2-40B4-BE49-F238E27FC236}">
                <a16:creationId xmlns:a16="http://schemas.microsoft.com/office/drawing/2014/main" id="{A6A91B47-BA59-60EE-34C1-06B3B45204EC}"/>
              </a:ext>
            </a:extLst>
          </p:cNvPr>
          <p:cNvSpPr>
            <a:spLocks noGrp="1"/>
          </p:cNvSpPr>
          <p:nvPr>
            <p:ph type="subTitle" idx="1"/>
          </p:nvPr>
        </p:nvSpPr>
        <p:spPr>
          <a:xfrm>
            <a:off x="818708" y="2457527"/>
            <a:ext cx="10415231" cy="3347583"/>
          </a:xfrm>
        </p:spPr>
        <p:txBody>
          <a:bodyPr vert="horz" wrap="square" lIns="91440" tIns="45720" rIns="91440" bIns="45720" rtlCol="0" anchor="t">
            <a:spAutoFit/>
          </a:bodyPr>
          <a:lstStyle/>
          <a:p>
            <a:r>
              <a:rPr lang="en-GB" sz="1800" b="0">
                <a:cs typeface="Calibri"/>
              </a:rPr>
              <a:t>We want to consider if there are any changes, we can make to existing legislation to facilitate the further use of pooled budgets.  We want to seek your views on:</a:t>
            </a:r>
            <a:endParaRPr lang="en-US" sz="1800" b="0">
              <a:cs typeface="Calibri"/>
            </a:endParaRPr>
          </a:p>
          <a:p>
            <a:pPr marL="342900" indent="-342900">
              <a:buChar char="•"/>
            </a:pPr>
            <a:r>
              <a:rPr lang="en-GB" sz="1800" b="0">
                <a:cs typeface="Calibri"/>
              </a:rPr>
              <a:t>Whether the scope of section 75 should be widened to include additional health-related functions of local authorities and NHS bodies. </a:t>
            </a:r>
            <a:endParaRPr lang="en-GB" sz="1800" b="0">
              <a:ea typeface="Calibri"/>
              <a:cs typeface="Calibri"/>
            </a:endParaRPr>
          </a:p>
          <a:p>
            <a:pPr marL="342900" indent="-342900">
              <a:buChar char="•"/>
            </a:pPr>
            <a:r>
              <a:rPr lang="en-GB" sz="1800" b="0">
                <a:cs typeface="Calibri"/>
              </a:rPr>
              <a:t>Whether we should consider widening the scope of organisations that can enter into arrangements under section 75.</a:t>
            </a:r>
            <a:endParaRPr lang="en-GB" sz="1800" b="0">
              <a:ea typeface="Calibri"/>
              <a:cs typeface="Calibri"/>
            </a:endParaRPr>
          </a:p>
          <a:p>
            <a:pPr marL="342900" indent="-342900">
              <a:buChar char="•"/>
            </a:pPr>
            <a:r>
              <a:rPr lang="en-GB" sz="1800" b="0">
                <a:cs typeface="Calibri"/>
              </a:rPr>
              <a:t>Any perceived barriers to pooling of budgets, and consider whether and if so, how the provisions within the regulations could be simplified to facilitate easier use and reduce the administrative burden on NHS bodies and local authorities.</a:t>
            </a:r>
            <a:endParaRPr lang="en-GB" sz="1800" b="0">
              <a:ea typeface="Calibri"/>
              <a:cs typeface="Calibri"/>
            </a:endParaRPr>
          </a:p>
          <a:p>
            <a:pPr marL="342900" indent="-342900">
              <a:buChar char="•"/>
            </a:pPr>
            <a:r>
              <a:rPr lang="en-GB" sz="1800" b="0">
                <a:cs typeface="Calibri"/>
              </a:rPr>
              <a:t>How can we strengthen and simplify the governance of section 75 arrangements to further support the commissioning of integrated care services.</a:t>
            </a:r>
            <a:endParaRPr lang="en-GB" sz="1800" b="0">
              <a:ea typeface="Calibri"/>
              <a:cs typeface="Calibri"/>
            </a:endParaRPr>
          </a:p>
        </p:txBody>
      </p:sp>
    </p:spTree>
    <p:extLst>
      <p:ext uri="{BB962C8B-B14F-4D97-AF65-F5344CB8AC3E}">
        <p14:creationId xmlns:p14="http://schemas.microsoft.com/office/powerpoint/2010/main" val="331799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DE58-19B2-2054-3793-BDDF4D2CC24C}"/>
              </a:ext>
            </a:extLst>
          </p:cNvPr>
          <p:cNvSpPr>
            <a:spLocks noGrp="1"/>
          </p:cNvSpPr>
          <p:nvPr>
            <p:ph type="ctrTitle"/>
          </p:nvPr>
        </p:nvSpPr>
        <p:spPr>
          <a:xfrm>
            <a:off x="2244269" y="953667"/>
            <a:ext cx="9144000" cy="563231"/>
          </a:xfrm>
        </p:spPr>
        <p:txBody>
          <a:bodyPr/>
          <a:lstStyle/>
          <a:p>
            <a:r>
              <a:rPr lang="en-GB"/>
              <a:t>Timeline</a:t>
            </a:r>
          </a:p>
        </p:txBody>
      </p:sp>
      <p:sp>
        <p:nvSpPr>
          <p:cNvPr id="3" name="Subtitle 2">
            <a:extLst>
              <a:ext uri="{FF2B5EF4-FFF2-40B4-BE49-F238E27FC236}">
                <a16:creationId xmlns:a16="http://schemas.microsoft.com/office/drawing/2014/main" id="{805B0042-D9C7-9DBA-D94A-6803D83CF54D}"/>
              </a:ext>
            </a:extLst>
          </p:cNvPr>
          <p:cNvSpPr>
            <a:spLocks noGrp="1"/>
          </p:cNvSpPr>
          <p:nvPr>
            <p:ph type="subTitle" idx="1"/>
          </p:nvPr>
        </p:nvSpPr>
        <p:spPr>
          <a:xfrm>
            <a:off x="1189812" y="2858639"/>
            <a:ext cx="9144000" cy="2350387"/>
          </a:xfrm>
        </p:spPr>
        <p:txBody>
          <a:bodyPr vert="horz" lIns="91440" tIns="45720" rIns="91440" bIns="45720" rtlCol="0" anchor="t">
            <a:spAutoFit/>
          </a:bodyPr>
          <a:lstStyle/>
          <a:p>
            <a:pPr marL="285750" indent="-285750">
              <a:buFont typeface="Arial" panose="020B0604020202020204" pitchFamily="34" charset="0"/>
              <a:buChar char="•"/>
            </a:pPr>
            <a:r>
              <a:rPr lang="en-GB" sz="1800" b="0"/>
              <a:t>A call for evidence on section 75 will go out in July (1</a:t>
            </a:r>
            <a:r>
              <a:rPr lang="en-GB" sz="1800" b="0" baseline="30000"/>
              <a:t>st</a:t>
            </a:r>
            <a:r>
              <a:rPr lang="en-GB" sz="1800" b="0"/>
              <a:t> week)</a:t>
            </a:r>
            <a:r>
              <a:rPr lang="en-GB" sz="1800" b="0">
                <a:cs typeface="Calibri"/>
              </a:rPr>
              <a:t>. </a:t>
            </a:r>
            <a:r>
              <a:rPr lang="en-GB" sz="1800" b="0"/>
              <a:t>This will run for 4-5 weeks.</a:t>
            </a:r>
          </a:p>
          <a:p>
            <a:pPr marL="285750" indent="-285750">
              <a:buFont typeface="Arial" panose="020B0604020202020204" pitchFamily="34" charset="0"/>
              <a:buChar char="•"/>
            </a:pPr>
            <a:r>
              <a:rPr lang="en-GB" sz="1800" b="0"/>
              <a:t>A series of follow up engagement events will be held following the call for evidence during August 2023.</a:t>
            </a:r>
            <a:endParaRPr lang="en-GB" sz="1800" b="0">
              <a:cs typeface="Calibri"/>
            </a:endParaRPr>
          </a:p>
          <a:p>
            <a:pPr marL="285750" indent="-285750">
              <a:buFont typeface="Arial" panose="020B0604020202020204" pitchFamily="34" charset="0"/>
              <a:buChar char="•"/>
            </a:pPr>
            <a:r>
              <a:rPr lang="en-GB" sz="1800" b="0"/>
              <a:t>The review is planned to be completed by September 2023.</a:t>
            </a:r>
          </a:p>
          <a:p>
            <a:pPr marL="285750" indent="-285750">
              <a:buFont typeface="Arial" panose="020B0604020202020204" pitchFamily="34" charset="0"/>
              <a:buChar char="•"/>
            </a:pPr>
            <a:r>
              <a:rPr lang="en-GB" sz="1800" b="0">
                <a:cs typeface="Calibri"/>
              </a:rPr>
              <a:t>We will then review our findings and determine what, if any, action should be taken – either through guidance or secondary legislation.</a:t>
            </a:r>
          </a:p>
          <a:p>
            <a:endParaRPr lang="en-GB" sz="1800" b="0">
              <a:cs typeface="Calibri"/>
            </a:endParaRPr>
          </a:p>
        </p:txBody>
      </p:sp>
    </p:spTree>
    <p:extLst>
      <p:ext uri="{BB962C8B-B14F-4D97-AF65-F5344CB8AC3E}">
        <p14:creationId xmlns:p14="http://schemas.microsoft.com/office/powerpoint/2010/main" val="27804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DBB9-0BEF-B70D-91AF-80C59DED680A}"/>
              </a:ext>
            </a:extLst>
          </p:cNvPr>
          <p:cNvSpPr>
            <a:spLocks noGrp="1"/>
          </p:cNvSpPr>
          <p:nvPr>
            <p:ph type="ctrTitle"/>
          </p:nvPr>
        </p:nvSpPr>
        <p:spPr>
          <a:xfrm>
            <a:off x="2078896" y="981494"/>
            <a:ext cx="9144000" cy="563231"/>
          </a:xfrm>
        </p:spPr>
        <p:txBody>
          <a:bodyPr/>
          <a:lstStyle/>
          <a:p>
            <a:r>
              <a:rPr lang="en-GB">
                <a:latin typeface="Arial"/>
                <a:cs typeface="Arial"/>
              </a:rPr>
              <a:t>Engagement plans</a:t>
            </a:r>
            <a:endParaRPr lang="en-GB"/>
          </a:p>
        </p:txBody>
      </p:sp>
      <p:sp>
        <p:nvSpPr>
          <p:cNvPr id="3" name="Subtitle 2">
            <a:extLst>
              <a:ext uri="{FF2B5EF4-FFF2-40B4-BE49-F238E27FC236}">
                <a16:creationId xmlns:a16="http://schemas.microsoft.com/office/drawing/2014/main" id="{B8E2BE99-CD0B-6BE9-F776-14C7B76E9A24}"/>
              </a:ext>
            </a:extLst>
          </p:cNvPr>
          <p:cNvSpPr>
            <a:spLocks noGrp="1"/>
          </p:cNvSpPr>
          <p:nvPr>
            <p:ph type="subTitle" idx="1"/>
          </p:nvPr>
        </p:nvSpPr>
        <p:spPr>
          <a:xfrm>
            <a:off x="764722" y="2237319"/>
            <a:ext cx="10458174" cy="3555845"/>
          </a:xfrm>
        </p:spPr>
        <p:txBody>
          <a:bodyPr vert="horz" wrap="square" lIns="91440" tIns="45720" rIns="91440" bIns="45720" rtlCol="0" anchor="t">
            <a:spAutoFit/>
          </a:bodyPr>
          <a:lstStyle/>
          <a:p>
            <a:r>
              <a:rPr lang="en-GB" sz="1600" b="0">
                <a:cs typeface="Calibri"/>
              </a:rPr>
              <a:t>We want to capture views from a wide range of stakeholders. This includes:</a:t>
            </a:r>
          </a:p>
          <a:p>
            <a:pPr marL="285750" indent="-285750">
              <a:buFont typeface="Arial" panose="020B0604020202020204" pitchFamily="34" charset="0"/>
              <a:buChar char="•"/>
            </a:pPr>
            <a:r>
              <a:rPr lang="en-GB" sz="1600" b="0">
                <a:cs typeface="Calibri"/>
              </a:rPr>
              <a:t>Policy colleagues from DHSC, NHS England and other government departments</a:t>
            </a:r>
          </a:p>
          <a:p>
            <a:pPr marL="285750" indent="-285750">
              <a:buFont typeface="Arial" panose="020B0604020202020204" pitchFamily="34" charset="0"/>
              <a:buChar char="•"/>
            </a:pPr>
            <a:r>
              <a:rPr lang="en-GB" sz="1600" b="0">
                <a:cs typeface="Calibri"/>
              </a:rPr>
              <a:t>National organisations that represent parts of the health and care sector and national professional bodies.</a:t>
            </a:r>
          </a:p>
          <a:p>
            <a:pPr marL="285750" indent="-285750">
              <a:buFont typeface="Arial" panose="020B0604020202020204" pitchFamily="34" charset="0"/>
              <a:buChar char="•"/>
            </a:pPr>
            <a:r>
              <a:rPr lang="en-GB" sz="1600" b="0">
                <a:cs typeface="Calibri"/>
              </a:rPr>
              <a:t>Those within systems who use s75 arrangements regularly – particularly from commissioners within ICBs and local authorities </a:t>
            </a:r>
          </a:p>
          <a:p>
            <a:pPr marL="285750" indent="-285750">
              <a:buFont typeface="Arial" panose="020B0604020202020204" pitchFamily="34" charset="0"/>
              <a:buChar char="•"/>
            </a:pPr>
            <a:r>
              <a:rPr lang="en-GB" sz="1600" b="0">
                <a:cs typeface="Calibri"/>
              </a:rPr>
              <a:t>Other organisation in systems with an interest in s75 arrangements, for example the VCSE sector.</a:t>
            </a:r>
          </a:p>
          <a:p>
            <a:endParaRPr lang="en-GB" sz="1600" b="0">
              <a:cs typeface="Calibri"/>
            </a:endParaRPr>
          </a:p>
          <a:p>
            <a:r>
              <a:rPr lang="en-GB" sz="1600" b="0">
                <a:cs typeface="Calibri"/>
              </a:rPr>
              <a:t>We are planning to engage through two main routes:</a:t>
            </a:r>
          </a:p>
          <a:p>
            <a:pPr marL="285750" indent="-285750">
              <a:buFont typeface="Arial" panose="020B0604020202020204" pitchFamily="34" charset="0"/>
              <a:buChar char="•"/>
            </a:pPr>
            <a:r>
              <a:rPr lang="en-GB" sz="1600" b="0">
                <a:cs typeface="Calibri"/>
              </a:rPr>
              <a:t>A call for evidence – targeted at professionals with knowledge of s75 arrangements. </a:t>
            </a:r>
          </a:p>
          <a:p>
            <a:pPr marL="285750" indent="-285750">
              <a:buFont typeface="Arial" panose="020B0604020202020204" pitchFamily="34" charset="0"/>
              <a:buChar char="•"/>
            </a:pPr>
            <a:r>
              <a:rPr lang="en-GB" sz="1600" b="0">
                <a:cs typeface="Calibri"/>
              </a:rPr>
              <a:t>Engagement through existing forums and groups run by national organisations and DHSC to reach a wide range of colleagues. Will be used to discuss the context and to promote the call for evidence. </a:t>
            </a:r>
          </a:p>
        </p:txBody>
      </p:sp>
    </p:spTree>
    <p:extLst>
      <p:ext uri="{BB962C8B-B14F-4D97-AF65-F5344CB8AC3E}">
        <p14:creationId xmlns:p14="http://schemas.microsoft.com/office/powerpoint/2010/main" val="174477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54FA-E23C-F28A-90EF-C25D29D6051B}"/>
              </a:ext>
            </a:extLst>
          </p:cNvPr>
          <p:cNvSpPr>
            <a:spLocks noGrp="1"/>
          </p:cNvSpPr>
          <p:nvPr>
            <p:ph type="ctrTitle"/>
          </p:nvPr>
        </p:nvSpPr>
        <p:spPr>
          <a:xfrm>
            <a:off x="1913600" y="1074829"/>
            <a:ext cx="9144000" cy="563231"/>
          </a:xfrm>
        </p:spPr>
        <p:txBody>
          <a:bodyPr/>
          <a:lstStyle/>
          <a:p>
            <a:r>
              <a:rPr lang="en-GB">
                <a:latin typeface="Arial"/>
                <a:cs typeface="Arial"/>
              </a:rPr>
              <a:t>Initial questions</a:t>
            </a:r>
            <a:endParaRPr lang="en-GB"/>
          </a:p>
        </p:txBody>
      </p:sp>
      <p:sp>
        <p:nvSpPr>
          <p:cNvPr id="3" name="Subtitle 2">
            <a:extLst>
              <a:ext uri="{FF2B5EF4-FFF2-40B4-BE49-F238E27FC236}">
                <a16:creationId xmlns:a16="http://schemas.microsoft.com/office/drawing/2014/main" id="{C0968169-46F9-BE0C-18CB-7256835DE389}"/>
              </a:ext>
            </a:extLst>
          </p:cNvPr>
          <p:cNvSpPr>
            <a:spLocks noGrp="1"/>
          </p:cNvSpPr>
          <p:nvPr>
            <p:ph type="subTitle" idx="1"/>
          </p:nvPr>
        </p:nvSpPr>
        <p:spPr>
          <a:xfrm>
            <a:off x="930373" y="2828865"/>
            <a:ext cx="10361915" cy="2606867"/>
          </a:xfrm>
        </p:spPr>
        <p:txBody>
          <a:bodyPr vert="horz" wrap="square" lIns="91440" tIns="45720" rIns="91440" bIns="45720" rtlCol="0" anchor="t">
            <a:spAutoFit/>
          </a:bodyPr>
          <a:lstStyle/>
          <a:p>
            <a:pPr marL="342900" indent="-342900">
              <a:buFont typeface="+mj-lt"/>
              <a:buAutoNum type="arabicPeriod"/>
            </a:pPr>
            <a:r>
              <a:rPr lang="en-GB" sz="1800" b="0">
                <a:cs typeface="Calibri" panose="020F0502020204030204"/>
              </a:rPr>
              <a:t>What are your initial thoughts on a review on section 75?</a:t>
            </a:r>
          </a:p>
          <a:p>
            <a:pPr marL="342900" indent="-342900">
              <a:buFont typeface="+mj-lt"/>
              <a:buAutoNum type="arabicPeriod"/>
            </a:pPr>
            <a:r>
              <a:rPr lang="en-GB" sz="1800" b="0">
                <a:cs typeface="Calibri" panose="020F0502020204030204"/>
              </a:rPr>
              <a:t>What do you think the key areas of interest for your organisation or members will be?</a:t>
            </a:r>
            <a:endParaRPr lang="en-GB" sz="1800" b="0">
              <a:ea typeface="Calibri"/>
              <a:cs typeface="Calibri" panose="020F0502020204030204"/>
            </a:endParaRPr>
          </a:p>
          <a:p>
            <a:pPr marL="342900" indent="-342900">
              <a:buFont typeface="+mj-lt"/>
              <a:buAutoNum type="arabicPeriod"/>
            </a:pPr>
            <a:r>
              <a:rPr lang="en-GB" sz="1800" b="0">
                <a:cs typeface="Calibri" panose="020F0502020204030204"/>
              </a:rPr>
              <a:t>Are there any comments you have on the questions for the call for evidence? </a:t>
            </a:r>
          </a:p>
          <a:p>
            <a:pPr marL="342900" indent="-342900">
              <a:buFont typeface="+mj-lt"/>
              <a:buAutoNum type="arabicPeriod"/>
            </a:pPr>
            <a:r>
              <a:rPr lang="en-GB" sz="1800" b="0">
                <a:cs typeface="Calibri" panose="020F0502020204030204"/>
              </a:rPr>
              <a:t>Are there any additional questions you would like to suggest? </a:t>
            </a:r>
            <a:endParaRPr lang="en-GB" sz="1800" b="0"/>
          </a:p>
          <a:p>
            <a:pPr marL="342900" indent="-342900">
              <a:buFont typeface="+mj-lt"/>
              <a:buAutoNum type="arabicPeriod"/>
            </a:pPr>
            <a:r>
              <a:rPr lang="en-GB" sz="1800" b="0">
                <a:cs typeface="Calibri" panose="020F0502020204030204"/>
              </a:rPr>
              <a:t>Are there any additional stakeholders you recommend we engage with? </a:t>
            </a:r>
            <a:endParaRPr lang="en-GB" sz="1800" b="0">
              <a:ea typeface="Calibri"/>
              <a:cs typeface="Calibri" panose="020F0502020204030204"/>
            </a:endParaRPr>
          </a:p>
          <a:p>
            <a:pPr marL="342900" indent="-342900">
              <a:buFont typeface="+mj-lt"/>
              <a:buAutoNum type="arabicPeriod"/>
            </a:pPr>
            <a:r>
              <a:rPr lang="en-GB" sz="1800" b="0">
                <a:cs typeface="Calibri" panose="020F0502020204030204"/>
              </a:rPr>
              <a:t>How can we best engage with your organisation and/or members membership? </a:t>
            </a:r>
            <a:endParaRPr lang="en-GB" sz="1800" b="0">
              <a:ea typeface="Calibri" panose="020F0502020204030204"/>
              <a:cs typeface="Calibri" panose="020F0502020204030204"/>
            </a:endParaRPr>
          </a:p>
          <a:p>
            <a:pPr marL="342900" indent="-342900">
              <a:buFont typeface="+mj-lt"/>
              <a:buAutoNum type="arabicPeriod"/>
            </a:pPr>
            <a:r>
              <a:rPr lang="en-GB" sz="1800" b="0">
                <a:cs typeface="Calibri" panose="020F0502020204030204"/>
              </a:rPr>
              <a:t>Do you run or attend any forums that you think we should attend?</a:t>
            </a:r>
            <a:endParaRPr lang="en-GB" sz="1800" b="0"/>
          </a:p>
        </p:txBody>
      </p:sp>
    </p:spTree>
    <p:extLst>
      <p:ext uri="{BB962C8B-B14F-4D97-AF65-F5344CB8AC3E}">
        <p14:creationId xmlns:p14="http://schemas.microsoft.com/office/powerpoint/2010/main" val="1825020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a619630-162b-4744-a807-9b79dc7416bb">
      <Terms xmlns="http://schemas.microsoft.com/office/infopath/2007/PartnerControls"/>
    </lcf76f155ced4ddcb4097134ff3c332f>
    <_Flow_SignoffStatus xmlns="ea619630-162b-4744-a807-9b79dc7416bb" xsi:nil="true"/>
    <TaxCatchAll xmlns="76256d95-9c16-48b8-b057-600873782057" xsi:nil="true"/>
    <SharedWithUsers xmlns="76256d95-9c16-48b8-b057-600873782057">
      <UserInfo>
        <DisplayName>Bates, Laura</DisplayName>
        <AccountId>1796</AccountId>
        <AccountType/>
      </UserInfo>
      <UserInfo>
        <DisplayName>Bloy, Hannah</DisplayName>
        <AccountId>5024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C78C29EA38EA46A4952C9AAE73DEB8" ma:contentTypeVersion="16" ma:contentTypeDescription="Create a new document." ma:contentTypeScope="" ma:versionID="7b8812427ccaab0db8f9b7faba235f79">
  <xsd:schema xmlns:xsd="http://www.w3.org/2001/XMLSchema" xmlns:xs="http://www.w3.org/2001/XMLSchema" xmlns:p="http://schemas.microsoft.com/office/2006/metadata/properties" xmlns:ns2="ea619630-162b-4744-a807-9b79dc7416bb" xmlns:ns3="76256d95-9c16-48b8-b057-600873782057" targetNamespace="http://schemas.microsoft.com/office/2006/metadata/properties" ma:root="true" ma:fieldsID="612d19a913cf7f74602cc3bee4ff3f9e" ns2:_="" ns3:_="">
    <xsd:import namespace="ea619630-162b-4744-a807-9b79dc7416bb"/>
    <xsd:import namespace="76256d95-9c16-48b8-b057-6008737820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19630-162b-4744-a807-9b79dc7416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caf2c84-180d-4652-98d8-3773f236d385" ma:termSetId="09814cd3-568e-fe90-9814-8d621ff8fb84" ma:anchorId="fba54fb3-c3e1-fe81-a776-ca4b69148c4d" ma:open="true" ma:isKeyword="false">
      <xsd:complexType>
        <xsd:sequence>
          <xsd:element ref="pc:Terms" minOccurs="0" maxOccurs="1"/>
        </xsd:sequence>
      </xsd:complexType>
    </xsd:element>
    <xsd:element name="_Flow_SignoffStatus" ma:index="23"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256d95-9c16-48b8-b057-60087378205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eda80e-223b-4a25-8e62-4bdde79523e1}" ma:internalName="TaxCatchAll" ma:showField="CatchAllData" ma:web="76256d95-9c16-48b8-b057-6008737820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2841BB-50A1-4A8B-B28D-1C92CAD94585}">
  <ds:schemaRefs>
    <ds:schemaRef ds:uri="76256d95-9c16-48b8-b057-600873782057"/>
    <ds:schemaRef ds:uri="ea619630-162b-4744-a807-9b79dc7416bb"/>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7C9F415-A9A6-4102-88A1-D4373D24DB92}">
  <ds:schemaRefs>
    <ds:schemaRef ds:uri="http://schemas.microsoft.com/sharepoint/v3/contenttype/forms"/>
  </ds:schemaRefs>
</ds:datastoreItem>
</file>

<file path=customXml/itemProps3.xml><?xml version="1.0" encoding="utf-8"?>
<ds:datastoreItem xmlns:ds="http://schemas.openxmlformats.org/officeDocument/2006/customXml" ds:itemID="{959E6B28-6754-4486-9EC7-2B4B8CF90642}">
  <ds:schemaRefs>
    <ds:schemaRef ds:uri="76256d95-9c16-48b8-b057-600873782057"/>
    <ds:schemaRef ds:uri="ea619630-162b-4744-a807-9b79dc7416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850</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Review of Section 75 pooled budget arrangements</vt:lpstr>
      <vt:lpstr>PowerPoint Presentation</vt:lpstr>
      <vt:lpstr>PowerPoint Presentation</vt:lpstr>
      <vt:lpstr>What is the scope of the review?</vt:lpstr>
      <vt:lpstr>Timeline</vt:lpstr>
      <vt:lpstr>Engagement plans</vt:lpstr>
      <vt:lpstr>Initial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Section 75 pooled budget arrangements</dc:title>
  <dc:creator>Grewal, Tarlochan</dc:creator>
  <cp:lastModifiedBy>Irshad, Aisha</cp:lastModifiedBy>
  <cp:revision>4</cp:revision>
  <dcterms:created xsi:type="dcterms:W3CDTF">2023-05-17T10:39:23Z</dcterms:created>
  <dcterms:modified xsi:type="dcterms:W3CDTF">2023-06-13T14:34:14Z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0x01010084C78C29EA38EA46A4952C9AAE73DEB8</vt:lpwstr>
  </property>
  <property fmtid="{D5CDD505-2E9C-101B-9397-08002B2CF9AE}" pid="3" name="MediaServiceImageTags">
    <vt:lpwstr/>
  </property>
</Properties>
</file>