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</p:sldMasterIdLst>
  <p:notesMasterIdLst>
    <p:notesMasterId r:id="rId19"/>
  </p:notesMasterIdLst>
  <p:handoutMasterIdLst>
    <p:handoutMasterId r:id="rId20"/>
  </p:handoutMasterIdLst>
  <p:sldIdLst>
    <p:sldId id="303" r:id="rId5"/>
    <p:sldId id="257" r:id="rId6"/>
    <p:sldId id="523" r:id="rId7"/>
    <p:sldId id="512" r:id="rId8"/>
    <p:sldId id="524" r:id="rId9"/>
    <p:sldId id="412" r:id="rId10"/>
    <p:sldId id="527" r:id="rId11"/>
    <p:sldId id="494" r:id="rId12"/>
    <p:sldId id="508" r:id="rId13"/>
    <p:sldId id="509" r:id="rId14"/>
    <p:sldId id="510" r:id="rId15"/>
    <p:sldId id="408" r:id="rId16"/>
    <p:sldId id="526" r:id="rId17"/>
    <p:sldId id="506" r:id="rId18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3385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2772" userDrawn="1">
          <p15:clr>
            <a:srgbClr val="A4A3A4"/>
          </p15:clr>
        </p15:guide>
        <p15:guide id="8" orient="horz" pos="1548" userDrawn="1">
          <p15:clr>
            <a:srgbClr val="A4A3A4"/>
          </p15:clr>
        </p15:guide>
        <p15:guide id="9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58FA9B-5D2B-5192-2C3E-F348DDF6AEC9}" name="Michael Morrell" initials="MM" userId="S::mmorrell@mediahawk.co.uk::622f2e1b-ca11-48c2-aed5-b18c5c07504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ye Thomassen" initials="FT" lastIdx="23" clrIdx="0">
    <p:extLst>
      <p:ext uri="{19B8F6BF-5375-455C-9EA6-DF929625EA0E}">
        <p15:presenceInfo xmlns:p15="http://schemas.microsoft.com/office/powerpoint/2012/main" userId="1b2a123d2b20df42" providerId="Windows Live"/>
      </p:ext>
    </p:extLst>
  </p:cmAuthor>
  <p:cmAuthor id="2" name="Natalia Selby" initials="NS" lastIdx="9" clrIdx="1">
    <p:extLst>
      <p:ext uri="{19B8F6BF-5375-455C-9EA6-DF929625EA0E}">
        <p15:presenceInfo xmlns:p15="http://schemas.microsoft.com/office/powerpoint/2012/main" userId="S::nselby@mediahawk.co.uk::4c7f6c47-71a7-4592-9b33-392a25597318" providerId="AD"/>
      </p:ext>
    </p:extLst>
  </p:cmAuthor>
  <p:cmAuthor id="3" name="Faye Thomassen" initials="FT [2]" lastIdx="23" clrIdx="2">
    <p:extLst>
      <p:ext uri="{19B8F6BF-5375-455C-9EA6-DF929625EA0E}">
        <p15:presenceInfo xmlns:p15="http://schemas.microsoft.com/office/powerpoint/2012/main" userId="S::fthomassen@mediahawk.co.uk::5bbcc954-6170-4d31-892e-dc75d84b922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99AC"/>
    <a:srgbClr val="7194A6"/>
    <a:srgbClr val="D0D0D0"/>
    <a:srgbClr val="E8F6F6"/>
    <a:srgbClr val="414141"/>
    <a:srgbClr val="78BBCB"/>
    <a:srgbClr val="DDF0F2"/>
    <a:srgbClr val="017D9F"/>
    <a:srgbClr val="FF9C1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6538" autoAdjust="0"/>
  </p:normalViewPr>
  <p:slideViewPr>
    <p:cSldViewPr snapToGrid="0">
      <p:cViewPr varScale="1">
        <p:scale>
          <a:sx n="59" d="100"/>
          <a:sy n="59" d="100"/>
        </p:scale>
        <p:origin x="2472" y="60"/>
      </p:cViewPr>
      <p:guideLst>
        <p:guide orient="horz" pos="3385"/>
        <p:guide orient="horz" pos="867"/>
        <p:guide orient="horz" pos="2772"/>
        <p:guide orient="horz" pos="154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yley Thomas" userId="50d0268d-a15c-4b28-b7c5-07478cd6c5d2" providerId="ADAL" clId="{0D8F391A-AABC-4F3B-9444-27CB9213E7D4}"/>
    <pc:docChg chg="modSld">
      <pc:chgData name="Hayley Thomas" userId="50d0268d-a15c-4b28-b7c5-07478cd6c5d2" providerId="ADAL" clId="{0D8F391A-AABC-4F3B-9444-27CB9213E7D4}" dt="2023-11-27T08:59:06.336" v="12" actId="6549"/>
      <pc:docMkLst>
        <pc:docMk/>
      </pc:docMkLst>
      <pc:sldChg chg="modNotesTx">
        <pc:chgData name="Hayley Thomas" userId="50d0268d-a15c-4b28-b7c5-07478cd6c5d2" providerId="ADAL" clId="{0D8F391A-AABC-4F3B-9444-27CB9213E7D4}" dt="2023-11-27T08:58:33.801" v="1" actId="6549"/>
        <pc:sldMkLst>
          <pc:docMk/>
          <pc:sldMk cId="1620308760" sldId="257"/>
        </pc:sldMkLst>
      </pc:sldChg>
      <pc:sldChg chg="modNotesTx">
        <pc:chgData name="Hayley Thomas" userId="50d0268d-a15c-4b28-b7c5-07478cd6c5d2" providerId="ADAL" clId="{0D8F391A-AABC-4F3B-9444-27CB9213E7D4}" dt="2023-11-27T08:58:30.967" v="0" actId="6549"/>
        <pc:sldMkLst>
          <pc:docMk/>
          <pc:sldMk cId="3490000790" sldId="303"/>
        </pc:sldMkLst>
      </pc:sldChg>
      <pc:sldChg chg="modNotesTx">
        <pc:chgData name="Hayley Thomas" userId="50d0268d-a15c-4b28-b7c5-07478cd6c5d2" providerId="ADAL" clId="{0D8F391A-AABC-4F3B-9444-27CB9213E7D4}" dt="2023-11-27T08:58:42.545" v="4" actId="6549"/>
        <pc:sldMkLst>
          <pc:docMk/>
          <pc:sldMk cId="2040933566" sldId="412"/>
        </pc:sldMkLst>
      </pc:sldChg>
      <pc:sldChg chg="modNotesTx">
        <pc:chgData name="Hayley Thomas" userId="50d0268d-a15c-4b28-b7c5-07478cd6c5d2" providerId="ADAL" clId="{0D8F391A-AABC-4F3B-9444-27CB9213E7D4}" dt="2023-11-27T08:58:48.575" v="7" actId="6549"/>
        <pc:sldMkLst>
          <pc:docMk/>
          <pc:sldMk cId="1650193737" sldId="494"/>
        </pc:sldMkLst>
      </pc:sldChg>
      <pc:sldChg chg="modNotesTx">
        <pc:chgData name="Hayley Thomas" userId="50d0268d-a15c-4b28-b7c5-07478cd6c5d2" providerId="ADAL" clId="{0D8F391A-AABC-4F3B-9444-27CB9213E7D4}" dt="2023-11-27T08:59:06.336" v="12" actId="6549"/>
        <pc:sldMkLst>
          <pc:docMk/>
          <pc:sldMk cId="3862756969" sldId="506"/>
        </pc:sldMkLst>
      </pc:sldChg>
      <pc:sldChg chg="modNotesTx">
        <pc:chgData name="Hayley Thomas" userId="50d0268d-a15c-4b28-b7c5-07478cd6c5d2" providerId="ADAL" clId="{0D8F391A-AABC-4F3B-9444-27CB9213E7D4}" dt="2023-11-27T08:58:52.043" v="8" actId="6549"/>
        <pc:sldMkLst>
          <pc:docMk/>
          <pc:sldMk cId="4236984402" sldId="508"/>
        </pc:sldMkLst>
      </pc:sldChg>
      <pc:sldChg chg="modNotesTx">
        <pc:chgData name="Hayley Thomas" userId="50d0268d-a15c-4b28-b7c5-07478cd6c5d2" providerId="ADAL" clId="{0D8F391A-AABC-4F3B-9444-27CB9213E7D4}" dt="2023-11-27T08:58:54.579" v="9" actId="6549"/>
        <pc:sldMkLst>
          <pc:docMk/>
          <pc:sldMk cId="3590371735" sldId="509"/>
        </pc:sldMkLst>
      </pc:sldChg>
      <pc:sldChg chg="modNotesTx">
        <pc:chgData name="Hayley Thomas" userId="50d0268d-a15c-4b28-b7c5-07478cd6c5d2" providerId="ADAL" clId="{0D8F391A-AABC-4F3B-9444-27CB9213E7D4}" dt="2023-11-27T08:58:57.562" v="10" actId="6549"/>
        <pc:sldMkLst>
          <pc:docMk/>
          <pc:sldMk cId="3510025484" sldId="510"/>
        </pc:sldMkLst>
      </pc:sldChg>
      <pc:sldChg chg="modNotesTx">
        <pc:chgData name="Hayley Thomas" userId="50d0268d-a15c-4b28-b7c5-07478cd6c5d2" providerId="ADAL" clId="{0D8F391A-AABC-4F3B-9444-27CB9213E7D4}" dt="2023-11-27T08:58:37.456" v="2" actId="6549"/>
        <pc:sldMkLst>
          <pc:docMk/>
          <pc:sldMk cId="3945156611" sldId="512"/>
        </pc:sldMkLst>
      </pc:sldChg>
      <pc:sldChg chg="modNotesTx">
        <pc:chgData name="Hayley Thomas" userId="50d0268d-a15c-4b28-b7c5-07478cd6c5d2" providerId="ADAL" clId="{0D8F391A-AABC-4F3B-9444-27CB9213E7D4}" dt="2023-11-27T08:58:39.665" v="3" actId="6549"/>
        <pc:sldMkLst>
          <pc:docMk/>
          <pc:sldMk cId="1936962807" sldId="524"/>
        </pc:sldMkLst>
      </pc:sldChg>
      <pc:sldChg chg="modNotesTx">
        <pc:chgData name="Hayley Thomas" userId="50d0268d-a15c-4b28-b7c5-07478cd6c5d2" providerId="ADAL" clId="{0D8F391A-AABC-4F3B-9444-27CB9213E7D4}" dt="2023-11-27T08:59:01.915" v="11" actId="6549"/>
        <pc:sldMkLst>
          <pc:docMk/>
          <pc:sldMk cId="600707854" sldId="526"/>
        </pc:sldMkLst>
      </pc:sldChg>
      <pc:sldChg chg="modNotesTx">
        <pc:chgData name="Hayley Thomas" userId="50d0268d-a15c-4b28-b7c5-07478cd6c5d2" providerId="ADAL" clId="{0D8F391A-AABC-4F3B-9444-27CB9213E7D4}" dt="2023-11-27T08:58:45.353" v="5" actId="6549"/>
        <pc:sldMkLst>
          <pc:docMk/>
          <pc:sldMk cId="4230634897" sldId="52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CADBE7-6332-4D96-A695-29197E4CF9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F700E-212A-4692-94D2-B4182A154C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7E241-1DE0-47B5-B092-5DE7431E1DDB}" type="datetimeFigureOut">
              <a:rPr lang="en-GB" smtClean="0"/>
              <a:t>27/11/2023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28F96-A71E-47D8-AA0F-C2B0B7FA0A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883EC-87A9-4933-A0C3-E86A775140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87B28-F102-4A98-9496-057CBFE2A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719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pitchFamily="2" charset="0"/>
              </a:defRPr>
            </a:lvl1pPr>
          </a:lstStyle>
          <a:p>
            <a:fld id="{26906BA1-9015-452D-9661-F2F13F3ED0C5}" type="datetimeFigureOut">
              <a:rPr lang="en-GB" smtClean="0"/>
              <a:pPr/>
              <a:t>27/11/2023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pitchFamily="2" charset="0"/>
              </a:defRPr>
            </a:lvl1pPr>
          </a:lstStyle>
          <a:p>
            <a:fld id="{1DCAD2BB-7609-4D33-98EB-B0AC9AAD0A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627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AD2BB-7609-4D33-98EB-B0AC9AAD0AB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98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AD2BB-7609-4D33-98EB-B0AC9AAD0AB8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049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AD2BB-7609-4D33-98EB-B0AC9AAD0AB8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455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42016-CE65-41F4-A8C5-E823B58CD74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662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AD2BB-7609-4D33-98EB-B0AC9AAD0AB8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632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AD2BB-7609-4D33-98EB-B0AC9AAD0AB8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312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AD2BB-7609-4D33-98EB-B0AC9AAD0AB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917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AD2BB-7609-4D33-98EB-B0AC9AAD0AB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384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42016-CE65-41F4-A8C5-E823B58CD74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061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AD2BB-7609-4D33-98EB-B0AC9AAD0AB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295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AD2BB-7609-4D33-98EB-B0AC9AAD0AB8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186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AD2BB-7609-4D33-98EB-B0AC9AAD0AB8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86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AD2BB-7609-4D33-98EB-B0AC9AAD0AB8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675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AD2BB-7609-4D33-98EB-B0AC9AAD0AB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756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0098E057-1154-4539-9136-EFFC085D2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9" y="2010529"/>
            <a:ext cx="2481600" cy="3168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D23B6E7-A54F-41CC-9AF6-FFF48EEF712F}"/>
              </a:ext>
            </a:extLst>
          </p:cNvPr>
          <p:cNvSpPr/>
          <p:nvPr userDrawn="1"/>
        </p:nvSpPr>
        <p:spPr>
          <a:xfrm>
            <a:off x="6227384" y="0"/>
            <a:ext cx="5964616" cy="6858000"/>
          </a:xfrm>
          <a:custGeom>
            <a:avLst/>
            <a:gdLst>
              <a:gd name="connsiteX0" fmla="*/ 965228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9482382 w 12192000"/>
              <a:gd name="connsiteY4" fmla="*/ 6853694 h 6858000"/>
              <a:gd name="connsiteX5" fmla="*/ 9476168 w 12192000"/>
              <a:gd name="connsiteY5" fmla="*/ 6853536 h 6858000"/>
              <a:gd name="connsiteX6" fmla="*/ 6227384 w 12192000"/>
              <a:gd name="connsiteY6" fmla="*/ 3428998 h 6858000"/>
              <a:gd name="connsiteX7" fmla="*/ 9476168 w 12192000"/>
              <a:gd name="connsiteY7" fmla="*/ 4458 h 6858000"/>
              <a:gd name="connsiteX8" fmla="*/ 9652281 w 12192000"/>
              <a:gd name="connsiteY8" fmla="*/ 0 h 6858000"/>
              <a:gd name="connsiteX0" fmla="*/ 3424897 w 5964616"/>
              <a:gd name="connsiteY0" fmla="*/ 0 h 6858000"/>
              <a:gd name="connsiteX1" fmla="*/ 5964616 w 5964616"/>
              <a:gd name="connsiteY1" fmla="*/ 0 h 6858000"/>
              <a:gd name="connsiteX2" fmla="*/ 5964616 w 5964616"/>
              <a:gd name="connsiteY2" fmla="*/ 6858000 h 6858000"/>
              <a:gd name="connsiteX3" fmla="*/ 3254998 w 5964616"/>
              <a:gd name="connsiteY3" fmla="*/ 6853694 h 6858000"/>
              <a:gd name="connsiteX4" fmla="*/ 3248784 w 5964616"/>
              <a:gd name="connsiteY4" fmla="*/ 6853536 h 6858000"/>
              <a:gd name="connsiteX5" fmla="*/ 0 w 5964616"/>
              <a:gd name="connsiteY5" fmla="*/ 3428998 h 6858000"/>
              <a:gd name="connsiteX6" fmla="*/ 3248784 w 5964616"/>
              <a:gd name="connsiteY6" fmla="*/ 4458 h 6858000"/>
              <a:gd name="connsiteX7" fmla="*/ 3424897 w 596461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4616" h="6858000">
                <a:moveTo>
                  <a:pt x="3424897" y="0"/>
                </a:moveTo>
                <a:lnTo>
                  <a:pt x="5964616" y="0"/>
                </a:lnTo>
                <a:lnTo>
                  <a:pt x="5964616" y="6858000"/>
                </a:lnTo>
                <a:lnTo>
                  <a:pt x="3254998" y="6853694"/>
                </a:lnTo>
                <a:lnTo>
                  <a:pt x="3248784" y="6853536"/>
                </a:lnTo>
                <a:cubicBezTo>
                  <a:pt x="1439099" y="6761697"/>
                  <a:pt x="0" y="5263601"/>
                  <a:pt x="0" y="3428998"/>
                </a:cubicBezTo>
                <a:cubicBezTo>
                  <a:pt x="0" y="1594393"/>
                  <a:pt x="1439099" y="96298"/>
                  <a:pt x="3248784" y="4458"/>
                </a:cubicBezTo>
                <a:lnTo>
                  <a:pt x="3424897" y="0"/>
                </a:lnTo>
                <a:close/>
              </a:path>
            </a:pathLst>
          </a:custGeom>
          <a:blipFill dpi="0" rotWithShape="1">
            <a:blip r:embed="rId3"/>
            <a:srcRect/>
            <a:tile tx="-3492500" ty="0" sx="66000" sy="66000" flip="none" algn="tl"/>
          </a:blip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9622" y="3543721"/>
            <a:ext cx="5981700" cy="609398"/>
          </a:xfrm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32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9622" y="4317658"/>
            <a:ext cx="5981700" cy="221599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tabLst/>
              <a:defRPr lang="en-GB" sz="1600" dirty="0">
                <a:latin typeface="Montserrat" pitchFamily="2" charset="77"/>
              </a:defRPr>
            </a:lvl1pPr>
          </a:lstStyle>
          <a:p>
            <a:pPr marL="228600" lvl="0" indent="-228600"/>
            <a:r>
              <a:rPr lang="en-GB"/>
              <a:t>Enter subtitle e.g. date, name of presenter</a:t>
            </a:r>
          </a:p>
        </p:txBody>
      </p:sp>
      <p:pic>
        <p:nvPicPr>
          <p:cNvPr id="6" name="Picture 5" descr="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0AB046B4-D750-4F84-B212-D38889BC8D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48702">
            <a:off x="4534065" y="4319072"/>
            <a:ext cx="3067186" cy="243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311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Enter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Enter subtitle</a:t>
            </a:r>
          </a:p>
        </p:txBody>
      </p:sp>
      <p:pic>
        <p:nvPicPr>
          <p:cNvPr id="14" name="Picture 13" descr="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34280079-7654-4F1D-9A7C-2BFD25DAD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8401">
            <a:off x="9275347" y="4889845"/>
            <a:ext cx="2739333" cy="21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5919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2b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, icon&#10;&#10;Description automatically generated">
            <a:extLst>
              <a:ext uri="{FF2B5EF4-FFF2-40B4-BE49-F238E27FC236}">
                <a16:creationId xmlns:a16="http://schemas.microsoft.com/office/drawing/2014/main" id="{EE19560A-A2AC-4D9C-91C5-AD96435B39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2367">
            <a:off x="9280257" y="4896767"/>
            <a:ext cx="2738046" cy="2172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Enter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286944541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_2b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, icon&#10;&#10;Description automatically generated">
            <a:extLst>
              <a:ext uri="{FF2B5EF4-FFF2-40B4-BE49-F238E27FC236}">
                <a16:creationId xmlns:a16="http://schemas.microsoft.com/office/drawing/2014/main" id="{D39C6700-21EA-4469-8EEB-3CB7279FC6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2433">
            <a:off x="9297251" y="4899518"/>
            <a:ext cx="2711913" cy="2151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Enter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Enter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97CFE-86DC-4434-836F-6371315FB6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2" y="6311899"/>
            <a:ext cx="141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7653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Enter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1215657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EEBACF-B9BE-4706-A28C-BDB43AAFE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492675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3"/>
          </a:solidFill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3"/>
          </a:solidFill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CEB0C89-82E0-460F-858C-34EEA7F2C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717330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A10AF73A-EB85-4743-A6D1-F35EC509302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690688"/>
            <a:ext cx="10515600" cy="4365625"/>
          </a:xfrm>
        </p:spPr>
        <p:txBody>
          <a:bodyPr/>
          <a:lstStyle/>
          <a:p>
            <a:r>
              <a:rPr lang="en-GB"/>
              <a:t>Click icon to add table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F52135-3D29-4808-A9BF-D12BE056F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845322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6C9C80-7117-4057-A062-1899FA498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35808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Line Top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6C9C80-7117-4057-A062-1899FA498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0BC5C5-AB2D-45B3-8479-B1147F2762BC}"/>
              </a:ext>
            </a:extLst>
          </p:cNvPr>
          <p:cNvCxnSpPr>
            <a:cxnSpLocks/>
          </p:cNvCxnSpPr>
          <p:nvPr userDrawn="1"/>
        </p:nvCxnSpPr>
        <p:spPr>
          <a:xfrm>
            <a:off x="0" y="855139"/>
            <a:ext cx="79749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2EFDD6D-D4CD-4A25-83F8-0C0D401D53DD}"/>
              </a:ext>
            </a:extLst>
          </p:cNvPr>
          <p:cNvSpPr/>
          <p:nvPr userDrawn="1"/>
        </p:nvSpPr>
        <p:spPr>
          <a:xfrm>
            <a:off x="-131574" y="723565"/>
            <a:ext cx="263147" cy="2631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pic>
        <p:nvPicPr>
          <p:cNvPr id="11" name="Picture 10" descr="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E7D6A205-B0BF-4174-89E2-E2726AE5B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48702">
            <a:off x="10475267" y="-111350"/>
            <a:ext cx="1981310" cy="15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952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Line Bottom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6C9C80-7117-4057-A062-1899FA498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0BC5C5-AB2D-45B3-8479-B1147F2762BC}"/>
              </a:ext>
            </a:extLst>
          </p:cNvPr>
          <p:cNvCxnSpPr>
            <a:cxnSpLocks/>
          </p:cNvCxnSpPr>
          <p:nvPr userDrawn="1"/>
        </p:nvCxnSpPr>
        <p:spPr>
          <a:xfrm>
            <a:off x="0" y="855139"/>
            <a:ext cx="79749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2EFDD6D-D4CD-4A25-83F8-0C0D401D53DD}"/>
              </a:ext>
            </a:extLst>
          </p:cNvPr>
          <p:cNvSpPr/>
          <p:nvPr userDrawn="1"/>
        </p:nvSpPr>
        <p:spPr>
          <a:xfrm>
            <a:off x="-131574" y="723565"/>
            <a:ext cx="263147" cy="2631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pic>
        <p:nvPicPr>
          <p:cNvPr id="9" name="Picture 8" descr="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65D656BE-6725-46C1-81D9-D51F897DB8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49112">
            <a:off x="10531926" y="5582142"/>
            <a:ext cx="2028508" cy="160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688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354C8DFF-2041-4BDE-AD80-8D67856085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1" y="5072697"/>
            <a:ext cx="2481600" cy="31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D1D3D-C0D1-41BA-B840-03EADB3B3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0" b="21652"/>
          <a:stretch/>
        </p:blipFill>
        <p:spPr>
          <a:xfrm>
            <a:off x="0" y="0"/>
            <a:ext cx="12192000" cy="47677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9622" y="5532446"/>
            <a:ext cx="5981700" cy="609398"/>
          </a:xfrm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32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9561" y="6187511"/>
            <a:ext cx="5981700" cy="221599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tabLst/>
              <a:defRPr lang="en-GB" sz="1600" dirty="0">
                <a:latin typeface="Montserrat" pitchFamily="2" charset="77"/>
              </a:defRPr>
            </a:lvl1pPr>
          </a:lstStyle>
          <a:p>
            <a:pPr marL="228600" lvl="0" indent="-228600"/>
            <a:r>
              <a:rPr lang="en-GB"/>
              <a:t>Enter subtitle e.g. date,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9402317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Lin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3BCF06-7033-4F3A-8090-33D28D89F0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8450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C9C80-7117-4057-A062-1899FA498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0BC5C5-AB2D-45B3-8479-B1147F2762BC}"/>
              </a:ext>
            </a:extLst>
          </p:cNvPr>
          <p:cNvCxnSpPr>
            <a:cxnSpLocks/>
          </p:cNvCxnSpPr>
          <p:nvPr userDrawn="1"/>
        </p:nvCxnSpPr>
        <p:spPr>
          <a:xfrm>
            <a:off x="0" y="855139"/>
            <a:ext cx="79749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2EFDD6D-D4CD-4A25-83F8-0C0D401D53DD}"/>
              </a:ext>
            </a:extLst>
          </p:cNvPr>
          <p:cNvSpPr/>
          <p:nvPr userDrawn="1"/>
        </p:nvSpPr>
        <p:spPr>
          <a:xfrm>
            <a:off x="-131574" y="723565"/>
            <a:ext cx="263147" cy="2631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1384B02-AAA0-4D23-A856-4883C23093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9" y="6309442"/>
            <a:ext cx="1410000" cy="180000"/>
          </a:xfrm>
          <a:prstGeom prst="rect">
            <a:avLst/>
          </a:prstGeom>
        </p:spPr>
      </p:pic>
      <p:pic>
        <p:nvPicPr>
          <p:cNvPr id="9" name="Picture 8" descr="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9C385F84-FBCC-4BE4-82EE-731E1B3AA0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48702">
            <a:off x="10475267" y="-111350"/>
            <a:ext cx="1981310" cy="15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2747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92403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002F1B-743D-4665-B6CF-3C160F5B3878}"/>
              </a:ext>
            </a:extLst>
          </p:cNvPr>
          <p:cNvSpPr txBox="1"/>
          <p:nvPr userDrawn="1"/>
        </p:nvSpPr>
        <p:spPr>
          <a:xfrm>
            <a:off x="3594751" y="3283955"/>
            <a:ext cx="50177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200" b="0">
                <a:solidFill>
                  <a:srgbClr val="FF9C19"/>
                </a:solidFill>
                <a:latin typeface="Montserrat" panose="00000500000000000000" pitchFamily="2" charset="0"/>
              </a:rPr>
              <a:t>mediahawk.co.uk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E9454F-436B-4422-8742-AD63F3F85A4C}"/>
              </a:ext>
            </a:extLst>
          </p:cNvPr>
          <p:cNvSpPr txBox="1"/>
          <p:nvPr userDrawn="1"/>
        </p:nvSpPr>
        <p:spPr>
          <a:xfrm>
            <a:off x="4196679" y="4022619"/>
            <a:ext cx="38138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200" b="0">
                <a:solidFill>
                  <a:srgbClr val="FF9C19"/>
                </a:solidFill>
                <a:latin typeface="Montserrat" panose="00000500000000000000" pitchFamily="2" charset="0"/>
              </a:rPr>
              <a:t>0333 222 1433</a:t>
            </a: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AB11552D-3CD3-4007-B847-79D5835A11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94" y="1763973"/>
            <a:ext cx="10149612" cy="129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0818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316395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AD8646-F2BF-47E8-9EB8-A56B944DE3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7BC84C-023B-4A62-87F7-C5E9455428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15" y="2025798"/>
            <a:ext cx="1410000" cy="180000"/>
          </a:xfrm>
          <a:prstGeom prst="rect">
            <a:avLst/>
          </a:prstGeom>
        </p:spPr>
      </p:pic>
      <p:sp>
        <p:nvSpPr>
          <p:cNvPr id="7" name="Freeform: Shape 42">
            <a:extLst>
              <a:ext uri="{FF2B5EF4-FFF2-40B4-BE49-F238E27FC236}">
                <a16:creationId xmlns:a16="http://schemas.microsoft.com/office/drawing/2014/main" id="{7F714AFE-E60B-45FF-8E44-9F5E09CCB336}"/>
              </a:ext>
            </a:extLst>
          </p:cNvPr>
          <p:cNvSpPr/>
          <p:nvPr userDrawn="1"/>
        </p:nvSpPr>
        <p:spPr>
          <a:xfrm>
            <a:off x="6227384" y="0"/>
            <a:ext cx="5964616" cy="6858000"/>
          </a:xfrm>
          <a:custGeom>
            <a:avLst/>
            <a:gdLst>
              <a:gd name="connsiteX0" fmla="*/ 965228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9482382 w 12192000"/>
              <a:gd name="connsiteY4" fmla="*/ 6853694 h 6858000"/>
              <a:gd name="connsiteX5" fmla="*/ 9476168 w 12192000"/>
              <a:gd name="connsiteY5" fmla="*/ 6853536 h 6858000"/>
              <a:gd name="connsiteX6" fmla="*/ 6227384 w 12192000"/>
              <a:gd name="connsiteY6" fmla="*/ 3428998 h 6858000"/>
              <a:gd name="connsiteX7" fmla="*/ 9476168 w 12192000"/>
              <a:gd name="connsiteY7" fmla="*/ 4458 h 6858000"/>
              <a:gd name="connsiteX8" fmla="*/ 9652281 w 12192000"/>
              <a:gd name="connsiteY8" fmla="*/ 0 h 6858000"/>
              <a:gd name="connsiteX0" fmla="*/ 3424897 w 5964616"/>
              <a:gd name="connsiteY0" fmla="*/ 0 h 6858000"/>
              <a:gd name="connsiteX1" fmla="*/ 5964616 w 5964616"/>
              <a:gd name="connsiteY1" fmla="*/ 0 h 6858000"/>
              <a:gd name="connsiteX2" fmla="*/ 5964616 w 5964616"/>
              <a:gd name="connsiteY2" fmla="*/ 6858000 h 6858000"/>
              <a:gd name="connsiteX3" fmla="*/ 3254998 w 5964616"/>
              <a:gd name="connsiteY3" fmla="*/ 6853694 h 6858000"/>
              <a:gd name="connsiteX4" fmla="*/ 3248784 w 5964616"/>
              <a:gd name="connsiteY4" fmla="*/ 6853536 h 6858000"/>
              <a:gd name="connsiteX5" fmla="*/ 0 w 5964616"/>
              <a:gd name="connsiteY5" fmla="*/ 3428998 h 6858000"/>
              <a:gd name="connsiteX6" fmla="*/ 3248784 w 5964616"/>
              <a:gd name="connsiteY6" fmla="*/ 4458 h 6858000"/>
              <a:gd name="connsiteX7" fmla="*/ 3424897 w 596461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4616" h="6858000">
                <a:moveTo>
                  <a:pt x="3424897" y="0"/>
                </a:moveTo>
                <a:lnTo>
                  <a:pt x="5964616" y="0"/>
                </a:lnTo>
                <a:lnTo>
                  <a:pt x="5964616" y="6858000"/>
                </a:lnTo>
                <a:lnTo>
                  <a:pt x="3254998" y="6853694"/>
                </a:lnTo>
                <a:lnTo>
                  <a:pt x="3248784" y="6853536"/>
                </a:lnTo>
                <a:cubicBezTo>
                  <a:pt x="1439099" y="6761697"/>
                  <a:pt x="0" y="5263601"/>
                  <a:pt x="0" y="3428998"/>
                </a:cubicBezTo>
                <a:cubicBezTo>
                  <a:pt x="0" y="1594393"/>
                  <a:pt x="1439099" y="96298"/>
                  <a:pt x="3248784" y="4458"/>
                </a:cubicBezTo>
                <a:lnTo>
                  <a:pt x="3424897" y="0"/>
                </a:lnTo>
                <a:close/>
              </a:path>
            </a:pathLst>
          </a:custGeom>
          <a:blipFill dpi="0" rotWithShape="1">
            <a:blip r:embed="rId3"/>
            <a:srcRect/>
            <a:tile tx="-3492500" ty="0" sx="66000" sy="66000" flip="none" algn="tl"/>
          </a:blip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17E354-B531-40C4-A16D-E62657BFAB1D}"/>
              </a:ext>
            </a:extLst>
          </p:cNvPr>
          <p:cNvSpPr/>
          <p:nvPr userDrawn="1"/>
        </p:nvSpPr>
        <p:spPr>
          <a:xfrm>
            <a:off x="727693" y="925301"/>
            <a:ext cx="230511" cy="2305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9D00E4-59EA-4030-B199-30F896B82174}"/>
              </a:ext>
            </a:extLst>
          </p:cNvPr>
          <p:cNvSpPr/>
          <p:nvPr userDrawn="1"/>
        </p:nvSpPr>
        <p:spPr>
          <a:xfrm>
            <a:off x="248937" y="-1839743"/>
            <a:ext cx="10537486" cy="1053748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7694" y="2808617"/>
            <a:ext cx="4323277" cy="609398"/>
          </a:xfrm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32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7694" y="3490126"/>
            <a:ext cx="4307307" cy="221599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GB" sz="1600" dirty="0">
                <a:solidFill>
                  <a:schemeClr val="bg1"/>
                </a:solidFill>
                <a:latin typeface="+mn-lt"/>
              </a:defRPr>
            </a:lvl1pPr>
          </a:lstStyle>
          <a:p>
            <a:pPr marL="228600" lvl="0" indent="-228600"/>
            <a:r>
              <a:rPr lang="en-GB"/>
              <a:t>Enter subtitle e.g. date,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103649206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23B86B-CE5D-44BA-8C90-57CD35ECF7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EA0634-3B31-48DC-9745-0E7468A386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15" y="2025798"/>
            <a:ext cx="1410000" cy="180000"/>
          </a:xfrm>
          <a:prstGeom prst="rect">
            <a:avLst/>
          </a:prstGeom>
        </p:spPr>
      </p:pic>
      <p:sp>
        <p:nvSpPr>
          <p:cNvPr id="7" name="Freeform: Shape 42">
            <a:extLst>
              <a:ext uri="{FF2B5EF4-FFF2-40B4-BE49-F238E27FC236}">
                <a16:creationId xmlns:a16="http://schemas.microsoft.com/office/drawing/2014/main" id="{7F714AFE-E60B-45FF-8E44-9F5E09CCB336}"/>
              </a:ext>
            </a:extLst>
          </p:cNvPr>
          <p:cNvSpPr/>
          <p:nvPr userDrawn="1"/>
        </p:nvSpPr>
        <p:spPr>
          <a:xfrm>
            <a:off x="6227384" y="0"/>
            <a:ext cx="5964616" cy="6858000"/>
          </a:xfrm>
          <a:custGeom>
            <a:avLst/>
            <a:gdLst>
              <a:gd name="connsiteX0" fmla="*/ 965228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9482382 w 12192000"/>
              <a:gd name="connsiteY4" fmla="*/ 6853694 h 6858000"/>
              <a:gd name="connsiteX5" fmla="*/ 9476168 w 12192000"/>
              <a:gd name="connsiteY5" fmla="*/ 6853536 h 6858000"/>
              <a:gd name="connsiteX6" fmla="*/ 6227384 w 12192000"/>
              <a:gd name="connsiteY6" fmla="*/ 3428998 h 6858000"/>
              <a:gd name="connsiteX7" fmla="*/ 9476168 w 12192000"/>
              <a:gd name="connsiteY7" fmla="*/ 4458 h 6858000"/>
              <a:gd name="connsiteX8" fmla="*/ 9652281 w 12192000"/>
              <a:gd name="connsiteY8" fmla="*/ 0 h 6858000"/>
              <a:gd name="connsiteX0" fmla="*/ 3424897 w 5964616"/>
              <a:gd name="connsiteY0" fmla="*/ 0 h 6858000"/>
              <a:gd name="connsiteX1" fmla="*/ 5964616 w 5964616"/>
              <a:gd name="connsiteY1" fmla="*/ 0 h 6858000"/>
              <a:gd name="connsiteX2" fmla="*/ 5964616 w 5964616"/>
              <a:gd name="connsiteY2" fmla="*/ 6858000 h 6858000"/>
              <a:gd name="connsiteX3" fmla="*/ 3254998 w 5964616"/>
              <a:gd name="connsiteY3" fmla="*/ 6853694 h 6858000"/>
              <a:gd name="connsiteX4" fmla="*/ 3248784 w 5964616"/>
              <a:gd name="connsiteY4" fmla="*/ 6853536 h 6858000"/>
              <a:gd name="connsiteX5" fmla="*/ 0 w 5964616"/>
              <a:gd name="connsiteY5" fmla="*/ 3428998 h 6858000"/>
              <a:gd name="connsiteX6" fmla="*/ 3248784 w 5964616"/>
              <a:gd name="connsiteY6" fmla="*/ 4458 h 6858000"/>
              <a:gd name="connsiteX7" fmla="*/ 3424897 w 596461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4616" h="6858000">
                <a:moveTo>
                  <a:pt x="3424897" y="0"/>
                </a:moveTo>
                <a:lnTo>
                  <a:pt x="5964616" y="0"/>
                </a:lnTo>
                <a:lnTo>
                  <a:pt x="5964616" y="6858000"/>
                </a:lnTo>
                <a:lnTo>
                  <a:pt x="3254998" y="6853694"/>
                </a:lnTo>
                <a:lnTo>
                  <a:pt x="3248784" y="6853536"/>
                </a:lnTo>
                <a:cubicBezTo>
                  <a:pt x="1439099" y="6761697"/>
                  <a:pt x="0" y="5263601"/>
                  <a:pt x="0" y="3428998"/>
                </a:cubicBezTo>
                <a:cubicBezTo>
                  <a:pt x="0" y="1594393"/>
                  <a:pt x="1439099" y="96298"/>
                  <a:pt x="3248784" y="4458"/>
                </a:cubicBezTo>
                <a:lnTo>
                  <a:pt x="3424897" y="0"/>
                </a:lnTo>
                <a:close/>
              </a:path>
            </a:pathLst>
          </a:custGeom>
          <a:blipFill dpi="0" rotWithShape="1">
            <a:blip r:embed="rId3"/>
            <a:srcRect/>
            <a:tile tx="-3492500" ty="0" sx="66000" sy="66000" flip="none" algn="tl"/>
          </a:blip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17E354-B531-40C4-A16D-E62657BFAB1D}"/>
              </a:ext>
            </a:extLst>
          </p:cNvPr>
          <p:cNvSpPr/>
          <p:nvPr userDrawn="1"/>
        </p:nvSpPr>
        <p:spPr>
          <a:xfrm>
            <a:off x="727693" y="925301"/>
            <a:ext cx="230511" cy="2305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9D00E4-59EA-4030-B199-30F896B82174}"/>
              </a:ext>
            </a:extLst>
          </p:cNvPr>
          <p:cNvSpPr/>
          <p:nvPr userDrawn="1"/>
        </p:nvSpPr>
        <p:spPr>
          <a:xfrm>
            <a:off x="248937" y="-1839743"/>
            <a:ext cx="10537486" cy="1053748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7694" y="2808617"/>
            <a:ext cx="4323277" cy="609398"/>
          </a:xfrm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32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7694" y="3490126"/>
            <a:ext cx="4307307" cy="221599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GB" sz="1600" dirty="0">
                <a:solidFill>
                  <a:schemeClr val="bg1"/>
                </a:solidFill>
                <a:latin typeface="+mn-lt"/>
              </a:defRPr>
            </a:lvl1pPr>
          </a:lstStyle>
          <a:p>
            <a:pPr marL="228600" lvl="0" indent="-228600"/>
            <a:r>
              <a:rPr lang="en-GB"/>
              <a:t>Enter subtitle e.g. date,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05946034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9554425-3B34-4D7C-8D9B-38EE380593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3522EE46-173F-461E-8D23-0C3831677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15" y="2025798"/>
            <a:ext cx="1410000" cy="180000"/>
          </a:xfrm>
          <a:prstGeom prst="rect">
            <a:avLst/>
          </a:prstGeom>
        </p:spPr>
      </p:pic>
      <p:sp>
        <p:nvSpPr>
          <p:cNvPr id="7" name="Freeform: Shape 42">
            <a:extLst>
              <a:ext uri="{FF2B5EF4-FFF2-40B4-BE49-F238E27FC236}">
                <a16:creationId xmlns:a16="http://schemas.microsoft.com/office/drawing/2014/main" id="{7F714AFE-E60B-45FF-8E44-9F5E09CCB336}"/>
              </a:ext>
            </a:extLst>
          </p:cNvPr>
          <p:cNvSpPr/>
          <p:nvPr userDrawn="1"/>
        </p:nvSpPr>
        <p:spPr>
          <a:xfrm>
            <a:off x="6227384" y="0"/>
            <a:ext cx="5964616" cy="6858000"/>
          </a:xfrm>
          <a:custGeom>
            <a:avLst/>
            <a:gdLst>
              <a:gd name="connsiteX0" fmla="*/ 965228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9482382 w 12192000"/>
              <a:gd name="connsiteY4" fmla="*/ 6853694 h 6858000"/>
              <a:gd name="connsiteX5" fmla="*/ 9476168 w 12192000"/>
              <a:gd name="connsiteY5" fmla="*/ 6853536 h 6858000"/>
              <a:gd name="connsiteX6" fmla="*/ 6227384 w 12192000"/>
              <a:gd name="connsiteY6" fmla="*/ 3428998 h 6858000"/>
              <a:gd name="connsiteX7" fmla="*/ 9476168 w 12192000"/>
              <a:gd name="connsiteY7" fmla="*/ 4458 h 6858000"/>
              <a:gd name="connsiteX8" fmla="*/ 9652281 w 12192000"/>
              <a:gd name="connsiteY8" fmla="*/ 0 h 6858000"/>
              <a:gd name="connsiteX0" fmla="*/ 3424897 w 5964616"/>
              <a:gd name="connsiteY0" fmla="*/ 0 h 6858000"/>
              <a:gd name="connsiteX1" fmla="*/ 5964616 w 5964616"/>
              <a:gd name="connsiteY1" fmla="*/ 0 h 6858000"/>
              <a:gd name="connsiteX2" fmla="*/ 5964616 w 5964616"/>
              <a:gd name="connsiteY2" fmla="*/ 6858000 h 6858000"/>
              <a:gd name="connsiteX3" fmla="*/ 3254998 w 5964616"/>
              <a:gd name="connsiteY3" fmla="*/ 6853694 h 6858000"/>
              <a:gd name="connsiteX4" fmla="*/ 3248784 w 5964616"/>
              <a:gd name="connsiteY4" fmla="*/ 6853536 h 6858000"/>
              <a:gd name="connsiteX5" fmla="*/ 0 w 5964616"/>
              <a:gd name="connsiteY5" fmla="*/ 3428998 h 6858000"/>
              <a:gd name="connsiteX6" fmla="*/ 3248784 w 5964616"/>
              <a:gd name="connsiteY6" fmla="*/ 4458 h 6858000"/>
              <a:gd name="connsiteX7" fmla="*/ 3424897 w 596461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4616" h="6858000">
                <a:moveTo>
                  <a:pt x="3424897" y="0"/>
                </a:moveTo>
                <a:lnTo>
                  <a:pt x="5964616" y="0"/>
                </a:lnTo>
                <a:lnTo>
                  <a:pt x="5964616" y="6858000"/>
                </a:lnTo>
                <a:lnTo>
                  <a:pt x="3254998" y="6853694"/>
                </a:lnTo>
                <a:lnTo>
                  <a:pt x="3248784" y="6853536"/>
                </a:lnTo>
                <a:cubicBezTo>
                  <a:pt x="1439099" y="6761697"/>
                  <a:pt x="0" y="5263601"/>
                  <a:pt x="0" y="3428998"/>
                </a:cubicBezTo>
                <a:cubicBezTo>
                  <a:pt x="0" y="1594393"/>
                  <a:pt x="1439099" y="96298"/>
                  <a:pt x="3248784" y="4458"/>
                </a:cubicBezTo>
                <a:lnTo>
                  <a:pt x="3424897" y="0"/>
                </a:lnTo>
                <a:close/>
              </a:path>
            </a:pathLst>
          </a:custGeom>
          <a:blipFill dpi="0" rotWithShape="1">
            <a:blip r:embed="rId3"/>
            <a:srcRect/>
            <a:tile tx="-3492500" ty="0" sx="66000" sy="66000" flip="none" algn="tl"/>
          </a:blip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17E354-B531-40C4-A16D-E62657BFAB1D}"/>
              </a:ext>
            </a:extLst>
          </p:cNvPr>
          <p:cNvSpPr/>
          <p:nvPr userDrawn="1"/>
        </p:nvSpPr>
        <p:spPr>
          <a:xfrm>
            <a:off x="727693" y="925301"/>
            <a:ext cx="230511" cy="2305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9D00E4-59EA-4030-B199-30F896B82174}"/>
              </a:ext>
            </a:extLst>
          </p:cNvPr>
          <p:cNvSpPr/>
          <p:nvPr userDrawn="1"/>
        </p:nvSpPr>
        <p:spPr>
          <a:xfrm>
            <a:off x="248937" y="-1839743"/>
            <a:ext cx="10537486" cy="1053748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7694" y="2808617"/>
            <a:ext cx="4323277" cy="609398"/>
          </a:xfrm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32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7694" y="3490126"/>
            <a:ext cx="4307307" cy="221599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None/>
              <a:defRPr lang="en-GB" sz="1600" dirty="0">
                <a:solidFill>
                  <a:schemeClr val="tx2"/>
                </a:solidFill>
                <a:latin typeface="+mn-lt"/>
              </a:defRPr>
            </a:lvl1pPr>
          </a:lstStyle>
          <a:p>
            <a:pPr marL="228600" lvl="0" indent="-228600"/>
            <a:r>
              <a:rPr lang="en-GB"/>
              <a:t>Enter subtitle e.g. date,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191869003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997F00-C239-4197-9B63-4F589B832A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0" b="40790"/>
          <a:stretch/>
        </p:blipFill>
        <p:spPr>
          <a:xfrm>
            <a:off x="0" y="0"/>
            <a:ext cx="12192000" cy="3809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9425" y="4136843"/>
            <a:ext cx="5981700" cy="609398"/>
          </a:xfrm>
        </p:spPr>
        <p:txBody>
          <a:bodyPr vert="horz" wrap="square" lIns="0" tIns="0" rIns="0" bIns="0" rtlCol="0" anchor="b">
            <a:noAutofit/>
          </a:bodyPr>
          <a:lstStyle>
            <a:lvl1pPr>
              <a:defRPr lang="en-GB" sz="32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Enter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9364" y="4791908"/>
            <a:ext cx="5981700" cy="221599"/>
          </a:xfrm>
        </p:spPr>
        <p:txBody>
          <a:bodyPr vert="horz" wrap="square" lIns="0" tIns="0" rIns="0" bIns="0" rtlCol="0">
            <a:spAutoFit/>
          </a:bodyPr>
          <a:lstStyle>
            <a:lvl1pPr marL="0" indent="0">
              <a:buFont typeface="Arial" panose="020B0604020202020204" pitchFamily="34" charset="0"/>
              <a:buNone/>
              <a:defRPr lang="en-GB" sz="1600" dirty="0">
                <a:latin typeface="Montserrat" pitchFamily="2" charset="77"/>
              </a:defRPr>
            </a:lvl1pPr>
          </a:lstStyle>
          <a:p>
            <a:pPr marL="355600" lvl="0" indent="-355600">
              <a:tabLst/>
            </a:pPr>
            <a:r>
              <a:rPr lang="en-GB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79355012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C5F5FA5-BFCB-4EA9-8044-3C60AAAF8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269303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6F16DE-EFE2-4285-8122-D2DE71B06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1F32C8-0351-469B-97EB-4662387C49F2}"/>
              </a:ext>
            </a:extLst>
          </p:cNvPr>
          <p:cNvCxnSpPr>
            <a:cxnSpLocks/>
          </p:cNvCxnSpPr>
          <p:nvPr userDrawn="1"/>
        </p:nvCxnSpPr>
        <p:spPr>
          <a:xfrm>
            <a:off x="0" y="855139"/>
            <a:ext cx="79749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AF3FE8AE-298E-49E1-9D07-DA5A50E53772}"/>
              </a:ext>
            </a:extLst>
          </p:cNvPr>
          <p:cNvSpPr/>
          <p:nvPr userDrawn="1"/>
        </p:nvSpPr>
        <p:spPr>
          <a:xfrm>
            <a:off x="-131574" y="723565"/>
            <a:ext cx="263147" cy="2631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9792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641677"/>
            <a:ext cx="10515600" cy="285273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GB"/>
              <a:t>Enter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Enter subtitle</a:t>
            </a:r>
          </a:p>
        </p:txBody>
      </p:sp>
      <p:pic>
        <p:nvPicPr>
          <p:cNvPr id="6" name="Picture 5" descr="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BE6C58F4-D72A-4808-854F-779998778D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8401">
            <a:off x="9275347" y="4889845"/>
            <a:ext cx="2739333" cy="2171067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FD1209B-DFE5-4A2F-B388-00A52F8625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784">
            <a:off x="104633" y="50923"/>
            <a:ext cx="2799462" cy="185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8459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35226883-FD3E-4CDB-B980-BA775B78653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9" y="6314616"/>
            <a:ext cx="1410000" cy="180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7169" y="118738"/>
            <a:ext cx="7601960" cy="7016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169" y="1333501"/>
            <a:ext cx="11198894" cy="4622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460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8" r:id="rId2"/>
    <p:sldLayoutId id="2147483692" r:id="rId3"/>
    <p:sldLayoutId id="2147483694" r:id="rId4"/>
    <p:sldLayoutId id="2147483695" r:id="rId5"/>
    <p:sldLayoutId id="2147483686" r:id="rId6"/>
    <p:sldLayoutId id="2147483687" r:id="rId7"/>
    <p:sldLayoutId id="2147483674" r:id="rId8"/>
    <p:sldLayoutId id="2147483685" r:id="rId9"/>
    <p:sldLayoutId id="2147483689" r:id="rId10"/>
    <p:sldLayoutId id="2147483691" r:id="rId11"/>
    <p:sldLayoutId id="2147483701" r:id="rId12"/>
    <p:sldLayoutId id="2147483675" r:id="rId13"/>
    <p:sldLayoutId id="2147483676" r:id="rId14"/>
    <p:sldLayoutId id="2147483677" r:id="rId15"/>
    <p:sldLayoutId id="2147483684" r:id="rId16"/>
    <p:sldLayoutId id="2147483678" r:id="rId17"/>
    <p:sldLayoutId id="2147483696" r:id="rId18"/>
    <p:sldLayoutId id="2147483699" r:id="rId19"/>
    <p:sldLayoutId id="2147483697" r:id="rId20"/>
    <p:sldLayoutId id="2147483679" r:id="rId21"/>
    <p:sldLayoutId id="2147483688" r:id="rId22"/>
    <p:sldLayoutId id="2147483700" r:id="rId2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400" b="1" kern="1200" spc="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5600" indent="-355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Tx/>
        <a:buBlip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</a:buBlip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Montserrat" panose="00000500000000000000" pitchFamily="2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Montserrat" panose="00000500000000000000" pitchFamily="2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Montserrat" panose="00000500000000000000" pitchFamily="2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Montserrat" panose="00000500000000000000" pitchFamily="2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Montserrat" panose="00000500000000000000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Montserrat" panose="00000500000000000000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Montserrat" panose="00000500000000000000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Montserrat" panose="00000500000000000000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pos="73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13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42">
            <a:extLst>
              <a:ext uri="{FF2B5EF4-FFF2-40B4-BE49-F238E27FC236}">
                <a16:creationId xmlns:a16="http://schemas.microsoft.com/office/drawing/2014/main" id="{94C7497C-C0F1-20ED-4043-985B58723B36}"/>
              </a:ext>
            </a:extLst>
          </p:cNvPr>
          <p:cNvSpPr/>
          <p:nvPr/>
        </p:nvSpPr>
        <p:spPr>
          <a:xfrm>
            <a:off x="6150318" y="0"/>
            <a:ext cx="6096000" cy="6858000"/>
          </a:xfrm>
          <a:custGeom>
            <a:avLst/>
            <a:gdLst>
              <a:gd name="connsiteX0" fmla="*/ 965228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9482382 w 12192000"/>
              <a:gd name="connsiteY4" fmla="*/ 6853694 h 6858000"/>
              <a:gd name="connsiteX5" fmla="*/ 9476168 w 12192000"/>
              <a:gd name="connsiteY5" fmla="*/ 6853536 h 6858000"/>
              <a:gd name="connsiteX6" fmla="*/ 6227384 w 12192000"/>
              <a:gd name="connsiteY6" fmla="*/ 3428998 h 6858000"/>
              <a:gd name="connsiteX7" fmla="*/ 9476168 w 12192000"/>
              <a:gd name="connsiteY7" fmla="*/ 4458 h 6858000"/>
              <a:gd name="connsiteX8" fmla="*/ 9652281 w 12192000"/>
              <a:gd name="connsiteY8" fmla="*/ 0 h 6858000"/>
              <a:gd name="connsiteX0" fmla="*/ 3424897 w 5964616"/>
              <a:gd name="connsiteY0" fmla="*/ 0 h 6858000"/>
              <a:gd name="connsiteX1" fmla="*/ 5964616 w 5964616"/>
              <a:gd name="connsiteY1" fmla="*/ 0 h 6858000"/>
              <a:gd name="connsiteX2" fmla="*/ 5964616 w 5964616"/>
              <a:gd name="connsiteY2" fmla="*/ 6858000 h 6858000"/>
              <a:gd name="connsiteX3" fmla="*/ 3254998 w 5964616"/>
              <a:gd name="connsiteY3" fmla="*/ 6853694 h 6858000"/>
              <a:gd name="connsiteX4" fmla="*/ 3248784 w 5964616"/>
              <a:gd name="connsiteY4" fmla="*/ 6853536 h 6858000"/>
              <a:gd name="connsiteX5" fmla="*/ 0 w 5964616"/>
              <a:gd name="connsiteY5" fmla="*/ 3428998 h 6858000"/>
              <a:gd name="connsiteX6" fmla="*/ 3248784 w 5964616"/>
              <a:gd name="connsiteY6" fmla="*/ 4458 h 6858000"/>
              <a:gd name="connsiteX7" fmla="*/ 3424897 w 596461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4616" h="6858000">
                <a:moveTo>
                  <a:pt x="3424897" y="0"/>
                </a:moveTo>
                <a:lnTo>
                  <a:pt x="5964616" y="0"/>
                </a:lnTo>
                <a:lnTo>
                  <a:pt x="5964616" y="6858000"/>
                </a:lnTo>
                <a:lnTo>
                  <a:pt x="3254998" y="6853694"/>
                </a:lnTo>
                <a:lnTo>
                  <a:pt x="3248784" y="6853536"/>
                </a:lnTo>
                <a:cubicBezTo>
                  <a:pt x="1439099" y="6761697"/>
                  <a:pt x="0" y="5263601"/>
                  <a:pt x="0" y="3428998"/>
                </a:cubicBezTo>
                <a:cubicBezTo>
                  <a:pt x="0" y="1594393"/>
                  <a:pt x="1439099" y="96298"/>
                  <a:pt x="3248784" y="4458"/>
                </a:cubicBezTo>
                <a:lnTo>
                  <a:pt x="3424897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388" r="-34388"/>
            </a:stretch>
          </a:blip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5DE30CE4-4302-481D-9697-2BD42E770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562" y="2685050"/>
            <a:ext cx="5981700" cy="1490255"/>
          </a:xfrm>
        </p:spPr>
        <p:txBody>
          <a:bodyPr>
            <a:noAutofit/>
          </a:bodyPr>
          <a:lstStyle/>
          <a:p>
            <a:r>
              <a:rPr lang="en-US" dirty="0"/>
              <a:t>The marketing trends driving enquiries and move-ins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28" name="Subtitle 27">
            <a:extLst>
              <a:ext uri="{FF2B5EF4-FFF2-40B4-BE49-F238E27FC236}">
                <a16:creationId xmlns:a16="http://schemas.microsoft.com/office/drawing/2014/main" id="{D00C8596-108C-4AE7-BA5B-96E843F74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562" y="4530449"/>
            <a:ext cx="5981700" cy="571438"/>
          </a:xfrm>
        </p:spPr>
        <p:txBody>
          <a:bodyPr/>
          <a:lstStyle/>
          <a:p>
            <a:r>
              <a:rPr lang="en-GB" b="1" dirty="0"/>
              <a:t>Michael Morrell, CEO &amp; co-founder</a:t>
            </a:r>
          </a:p>
          <a:p>
            <a:r>
              <a:rPr lang="en-GB" dirty="0"/>
              <a:t>November 2023</a:t>
            </a:r>
          </a:p>
        </p:txBody>
      </p:sp>
      <p:pic>
        <p:nvPicPr>
          <p:cNvPr id="9" name="Picture 8" descr="Background pattern, icon&#10;&#10;Description automatically generated with medium confidence">
            <a:extLst>
              <a:ext uri="{FF2B5EF4-FFF2-40B4-BE49-F238E27FC236}">
                <a16:creationId xmlns:a16="http://schemas.microsoft.com/office/drawing/2014/main" id="{3BB66E50-A073-44D6-034A-12A1F0DA0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89462">
            <a:off x="4455871" y="4260225"/>
            <a:ext cx="3161152" cy="2505381"/>
          </a:xfrm>
          <a:prstGeom prst="rect">
            <a:avLst/>
          </a:prstGeom>
        </p:spPr>
      </p:pic>
      <p:pic>
        <p:nvPicPr>
          <p:cNvPr id="11" name="Picture 10" descr="A picture containing text, vessel, clipart&#10;&#10;Description automatically generated">
            <a:extLst>
              <a:ext uri="{FF2B5EF4-FFF2-40B4-BE49-F238E27FC236}">
                <a16:creationId xmlns:a16="http://schemas.microsoft.com/office/drawing/2014/main" id="{1809003C-B51C-FF13-9CCE-2329B0AB4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2" y="2007580"/>
            <a:ext cx="2532888" cy="32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0079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 chart with numbers and text&#10;&#10;Description automatically generated">
            <a:extLst>
              <a:ext uri="{FF2B5EF4-FFF2-40B4-BE49-F238E27FC236}">
                <a16:creationId xmlns:a16="http://schemas.microsoft.com/office/drawing/2014/main" id="{BF69AE78-4428-70A7-D13E-50C413123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642" y="903249"/>
            <a:ext cx="4814716" cy="5954751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A74B3A6-11B1-47DC-82D9-106B3544F99F}"/>
              </a:ext>
            </a:extLst>
          </p:cNvPr>
          <p:cNvSpPr txBox="1">
            <a:spLocks/>
          </p:cNvSpPr>
          <p:nvPr/>
        </p:nvSpPr>
        <p:spPr>
          <a:xfrm>
            <a:off x="1491915" y="118738"/>
            <a:ext cx="6587213" cy="7016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b="1" kern="1200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30309F-7092-51B3-B718-84B08E0E3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168" y="118738"/>
            <a:ext cx="8435603" cy="701675"/>
          </a:xfrm>
        </p:spPr>
        <p:txBody>
          <a:bodyPr/>
          <a:lstStyle/>
          <a:p>
            <a:r>
              <a:rPr lang="en-GB" dirty="0"/>
              <a:t>Online traffic source profile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F9406C-725A-E7B2-E675-CDE279D8A1E9}"/>
              </a:ext>
            </a:extLst>
          </p:cNvPr>
          <p:cNvGrpSpPr/>
          <p:nvPr/>
        </p:nvGrpSpPr>
        <p:grpSpPr>
          <a:xfrm>
            <a:off x="8176111" y="3169755"/>
            <a:ext cx="3731409" cy="1421737"/>
            <a:chOff x="7504480" y="1256771"/>
            <a:chExt cx="3439838" cy="14217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DD886A-6610-923F-AF02-44E05314EEBC}"/>
                </a:ext>
              </a:extLst>
            </p:cNvPr>
            <p:cNvSpPr/>
            <p:nvPr/>
          </p:nvSpPr>
          <p:spPr>
            <a:xfrm>
              <a:off x="8394418" y="1321166"/>
              <a:ext cx="2549900" cy="1239269"/>
            </a:xfrm>
            <a:prstGeom prst="roundRect">
              <a:avLst>
                <a:gd name="adj" fmla="val 16667"/>
              </a:avLst>
            </a:prstGeom>
            <a:noFill/>
            <a:ln w="47625">
              <a:solidFill>
                <a:schemeClr val="accent3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GB" sz="1400" b="1" dirty="0">
                <a:solidFill>
                  <a:schemeClr val="tx2"/>
                </a:solidFill>
                <a:latin typeface="Montserrat" pitchFamily="2" charset="77"/>
              </a:endParaRPr>
            </a:p>
            <a:p>
              <a:pPr algn="ctr"/>
              <a:r>
                <a:rPr lang="en-GB" sz="1400" b="1" dirty="0">
                  <a:solidFill>
                    <a:schemeClr val="accent3"/>
                  </a:solidFill>
                  <a:latin typeface="Montserrat" pitchFamily="2" charset="77"/>
                </a:rPr>
                <a:t>TIP - Do not forget offline:</a:t>
              </a:r>
              <a:r>
                <a:rPr lang="en-GB" sz="1400" dirty="0">
                  <a:solidFill>
                    <a:schemeClr val="accent3"/>
                  </a:solidFill>
                  <a:latin typeface="Montserrat" pitchFamily="2" charset="77"/>
                </a:rPr>
                <a:t> </a:t>
              </a:r>
              <a:r>
                <a:rPr lang="en-GB" sz="1400" dirty="0">
                  <a:solidFill>
                    <a:schemeClr val="tx2"/>
                  </a:solidFill>
                  <a:latin typeface="Montserrat" pitchFamily="2" charset="77"/>
                </a:rPr>
                <a:t>Well-targeted and timed door drops influence 10% of move-ins</a:t>
              </a:r>
            </a:p>
            <a:p>
              <a:pPr algn="ctr"/>
              <a:endParaRPr lang="en-GB" sz="1200" dirty="0">
                <a:solidFill>
                  <a:schemeClr val="tx2"/>
                </a:solidFill>
                <a:latin typeface="Montserrat" pitchFamily="2" charset="77"/>
              </a:endParaRPr>
            </a:p>
          </p:txBody>
        </p:sp>
        <p:pic>
          <p:nvPicPr>
            <p:cNvPr id="7" name="Graphic 6" descr="Exclamation mark with solid fill">
              <a:extLst>
                <a:ext uri="{FF2B5EF4-FFF2-40B4-BE49-F238E27FC236}">
                  <a16:creationId xmlns:a16="http://schemas.microsoft.com/office/drawing/2014/main" id="{7F278A67-C112-8E23-D3E1-F50AF64D4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04480" y="1256771"/>
              <a:ext cx="1278086" cy="1421737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6B2476-5E79-18BB-B959-147412EB7980}"/>
              </a:ext>
            </a:extLst>
          </p:cNvPr>
          <p:cNvSpPr/>
          <p:nvPr/>
        </p:nvSpPr>
        <p:spPr>
          <a:xfrm>
            <a:off x="990977" y="1242364"/>
            <a:ext cx="2199263" cy="2186636"/>
          </a:xfrm>
          <a:prstGeom prst="roundRect">
            <a:avLst>
              <a:gd name="adj" fmla="val 16667"/>
            </a:avLst>
          </a:prstGeom>
          <a:noFill/>
          <a:ln w="47625">
            <a:solidFill>
              <a:schemeClr val="accent3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en-GB" sz="1400" b="1" dirty="0">
              <a:solidFill>
                <a:schemeClr val="tx2"/>
              </a:solidFill>
              <a:latin typeface="Montserrat" pitchFamily="2" charset="77"/>
            </a:endParaRPr>
          </a:p>
          <a:p>
            <a:pPr algn="ctr"/>
            <a:endParaRPr lang="en-GB" sz="1400" b="1" dirty="0">
              <a:solidFill>
                <a:schemeClr val="tx2"/>
              </a:solidFill>
              <a:latin typeface="Montserrat" pitchFamily="2" charset="77"/>
            </a:endParaRPr>
          </a:p>
          <a:p>
            <a:pPr algn="ctr"/>
            <a:endParaRPr lang="en-GB" sz="1400" b="1" dirty="0">
              <a:solidFill>
                <a:schemeClr val="tx2"/>
              </a:solidFill>
              <a:latin typeface="Montserrat" pitchFamily="2" charset="77"/>
            </a:endParaRPr>
          </a:p>
          <a:p>
            <a:pPr algn="ctr"/>
            <a:r>
              <a:rPr lang="en-GB" sz="2200" b="1" dirty="0">
                <a:solidFill>
                  <a:schemeClr val="accent3"/>
                </a:solidFill>
                <a:latin typeface="Montserrat" pitchFamily="2" charset="77"/>
              </a:rPr>
              <a:t>Key trends</a:t>
            </a:r>
          </a:p>
          <a:p>
            <a:pPr algn="ctr"/>
            <a:endParaRPr lang="en-GB" sz="1400" b="1" dirty="0">
              <a:solidFill>
                <a:schemeClr val="tx2"/>
              </a:solidFill>
              <a:latin typeface="Montserrat" pitchFamily="2" charset="77"/>
            </a:endParaRPr>
          </a:p>
          <a:p>
            <a:r>
              <a:rPr lang="en-GB" sz="2000" b="1" dirty="0">
                <a:solidFill>
                  <a:srgbClr val="00B050"/>
                </a:solidFill>
                <a:latin typeface="Montserrat" pitchFamily="2" charset="77"/>
              </a:rPr>
              <a:t>+ Paid</a:t>
            </a:r>
          </a:p>
          <a:p>
            <a:r>
              <a:rPr lang="en-GB" sz="2000" b="1" dirty="0">
                <a:solidFill>
                  <a:srgbClr val="C00000"/>
                </a:solidFill>
                <a:latin typeface="Montserrat" pitchFamily="2" charset="77"/>
              </a:rPr>
              <a:t>-  Organic</a:t>
            </a:r>
          </a:p>
          <a:p>
            <a:r>
              <a:rPr lang="en-GB" sz="2000" b="1" dirty="0">
                <a:solidFill>
                  <a:srgbClr val="C00000"/>
                </a:solidFill>
                <a:latin typeface="Montserrat" pitchFamily="2" charset="77"/>
              </a:rPr>
              <a:t>-  Facebook</a:t>
            </a:r>
          </a:p>
          <a:p>
            <a:endParaRPr lang="en-GB" sz="1400" b="1" dirty="0">
              <a:solidFill>
                <a:srgbClr val="00B050"/>
              </a:solidFill>
              <a:latin typeface="Montserrat" pitchFamily="2" charset="77"/>
            </a:endParaRPr>
          </a:p>
          <a:p>
            <a:endParaRPr lang="en-GB" sz="1400" dirty="0">
              <a:solidFill>
                <a:schemeClr val="tx2"/>
              </a:solidFill>
              <a:latin typeface="Montserrat" pitchFamily="2" charset="77"/>
            </a:endParaRPr>
          </a:p>
          <a:p>
            <a:pPr algn="ctr"/>
            <a:endParaRPr lang="en-GB" sz="1400" dirty="0">
              <a:solidFill>
                <a:schemeClr val="tx2"/>
              </a:solidFill>
              <a:latin typeface="Montserrat" pitchFamily="2" charset="77"/>
            </a:endParaRPr>
          </a:p>
          <a:p>
            <a:pPr algn="ctr"/>
            <a:endParaRPr lang="en-GB" sz="1200" dirty="0">
              <a:solidFill>
                <a:schemeClr val="tx2"/>
              </a:solidFill>
              <a:latin typeface="Montserrat" pitchFamily="2" charset="77"/>
            </a:endParaRPr>
          </a:p>
        </p:txBody>
      </p:sp>
      <p:pic>
        <p:nvPicPr>
          <p:cNvPr id="8" name="Picture 7" descr="Homepage - Care England">
            <a:extLst>
              <a:ext uri="{FF2B5EF4-FFF2-40B4-BE49-F238E27FC236}">
                <a16:creationId xmlns:a16="http://schemas.microsoft.com/office/drawing/2014/main" id="{72E4032F-8123-E50F-908C-6979E3D38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02" y="6314616"/>
            <a:ext cx="144642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371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 chart with text on it&#10;&#10;Description automatically generated">
            <a:extLst>
              <a:ext uri="{FF2B5EF4-FFF2-40B4-BE49-F238E27FC236}">
                <a16:creationId xmlns:a16="http://schemas.microsoft.com/office/drawing/2014/main" id="{476A10B4-1CCF-3557-7D57-A34CDB507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06" y="903600"/>
            <a:ext cx="5831187" cy="595440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A74B3A6-11B1-47DC-82D9-106B3544F99F}"/>
              </a:ext>
            </a:extLst>
          </p:cNvPr>
          <p:cNvSpPr txBox="1">
            <a:spLocks/>
          </p:cNvSpPr>
          <p:nvPr/>
        </p:nvSpPr>
        <p:spPr>
          <a:xfrm>
            <a:off x="1491915" y="118738"/>
            <a:ext cx="6587213" cy="7016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b="1" kern="1200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30309F-7092-51B3-B718-84B08E0E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call source profile</a:t>
            </a:r>
            <a:endParaRPr lang="en-GB" dirty="0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107A900-7AF7-631F-545F-8F62C0C51747}"/>
              </a:ext>
            </a:extLst>
          </p:cNvPr>
          <p:cNvSpPr/>
          <p:nvPr/>
        </p:nvSpPr>
        <p:spPr>
          <a:xfrm>
            <a:off x="9011593" y="1035952"/>
            <a:ext cx="1882805" cy="1074198"/>
          </a:xfrm>
          <a:prstGeom prst="wedgeRoundRectCallout">
            <a:avLst>
              <a:gd name="adj1" fmla="val -113341"/>
              <a:gd name="adj2" fmla="val 71891"/>
              <a:gd name="adj3" fmla="val 16667"/>
            </a:avLst>
          </a:prstGeom>
          <a:noFill/>
          <a:ln w="38100">
            <a:solidFill>
              <a:schemeClr val="accent3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  <a:latin typeface="Montserrat" pitchFamily="2" charset="77"/>
              </a:rPr>
              <a:t>Bing’s</a:t>
            </a:r>
            <a:r>
              <a:rPr lang="en-GB" sz="1400" dirty="0">
                <a:solidFill>
                  <a:schemeClr val="tx2"/>
                </a:solidFill>
                <a:latin typeface="Montserrat" pitchFamily="2" charset="77"/>
              </a:rPr>
              <a:t> share is small but it is highly efficient at driving calls</a:t>
            </a:r>
            <a:endParaRPr lang="en-GB" sz="1400" b="1" dirty="0">
              <a:solidFill>
                <a:schemeClr val="tx2"/>
              </a:solidFill>
              <a:latin typeface="Montserrat" pitchFamily="2" charset="77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F7ACCBD-2A90-2A99-6873-F5201B705A06}"/>
              </a:ext>
            </a:extLst>
          </p:cNvPr>
          <p:cNvSpPr/>
          <p:nvPr/>
        </p:nvSpPr>
        <p:spPr>
          <a:xfrm>
            <a:off x="9692313" y="3673652"/>
            <a:ext cx="1882805" cy="1223467"/>
          </a:xfrm>
          <a:prstGeom prst="wedgeRoundRectCallout">
            <a:avLst>
              <a:gd name="adj1" fmla="val -143560"/>
              <a:gd name="adj2" fmla="val 47024"/>
              <a:gd name="adj3" fmla="val 16667"/>
            </a:avLst>
          </a:prstGeom>
          <a:noFill/>
          <a:ln w="38100">
            <a:solidFill>
              <a:schemeClr val="accent3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  <a:latin typeface="Montserrat" pitchFamily="2" charset="77"/>
              </a:rPr>
              <a:t>Paid search</a:t>
            </a:r>
            <a:r>
              <a:rPr lang="en-GB" sz="1400" dirty="0">
                <a:solidFill>
                  <a:schemeClr val="tx2"/>
                </a:solidFill>
                <a:latin typeface="Montserrat" pitchFamily="2" charset="77"/>
              </a:rPr>
              <a:t> increase in spend is driving calls and increasing efficiency</a:t>
            </a:r>
            <a:endParaRPr lang="en-GB" sz="1400" b="1" dirty="0">
              <a:solidFill>
                <a:schemeClr val="tx2"/>
              </a:solidFill>
              <a:latin typeface="Montserrat" pitchFamily="2" charset="77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6AF9EDD-F444-A8D3-6EF8-EFC506A72D18}"/>
              </a:ext>
            </a:extLst>
          </p:cNvPr>
          <p:cNvSpPr/>
          <p:nvPr/>
        </p:nvSpPr>
        <p:spPr>
          <a:xfrm>
            <a:off x="850561" y="1757312"/>
            <a:ext cx="1882805" cy="1074198"/>
          </a:xfrm>
          <a:prstGeom prst="wedgeRoundRectCallout">
            <a:avLst>
              <a:gd name="adj1" fmla="val 71748"/>
              <a:gd name="adj2" fmla="val 122020"/>
              <a:gd name="adj3" fmla="val 16667"/>
            </a:avLst>
          </a:prstGeom>
          <a:noFill/>
          <a:ln w="38100">
            <a:solidFill>
              <a:schemeClr val="accent3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  <a:latin typeface="Montserrat" pitchFamily="2" charset="77"/>
              </a:rPr>
              <a:t>Organic</a:t>
            </a:r>
            <a:r>
              <a:rPr lang="en-GB" sz="1400" dirty="0">
                <a:solidFill>
                  <a:schemeClr val="tx2"/>
                </a:solidFill>
                <a:latin typeface="Montserrat" pitchFamily="2" charset="77"/>
              </a:rPr>
              <a:t> call share drops consistent with traffic reduction</a:t>
            </a:r>
            <a:endParaRPr lang="en-GB" sz="1400" b="1" dirty="0">
              <a:solidFill>
                <a:schemeClr val="tx2"/>
              </a:solidFill>
              <a:latin typeface="Montserrat" pitchFamily="2" charset="77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601C7B5-8FCF-F6F5-3A87-83BC4F246DD1}"/>
              </a:ext>
            </a:extLst>
          </p:cNvPr>
          <p:cNvSpPr/>
          <p:nvPr/>
        </p:nvSpPr>
        <p:spPr>
          <a:xfrm>
            <a:off x="334526" y="3673652"/>
            <a:ext cx="1992114" cy="2439035"/>
          </a:xfrm>
          <a:prstGeom prst="roundRect">
            <a:avLst>
              <a:gd name="adj" fmla="val 16667"/>
            </a:avLst>
          </a:prstGeom>
          <a:noFill/>
          <a:ln w="47625">
            <a:solidFill>
              <a:schemeClr val="accent3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en-GB" sz="1400" b="1" dirty="0">
              <a:solidFill>
                <a:schemeClr val="tx2"/>
              </a:solidFill>
              <a:latin typeface="Montserrat" pitchFamily="2" charset="77"/>
            </a:endParaRPr>
          </a:p>
          <a:p>
            <a:pPr algn="ctr"/>
            <a:r>
              <a:rPr lang="en-GB" sz="1400" b="1" dirty="0">
                <a:solidFill>
                  <a:schemeClr val="tx2"/>
                </a:solidFill>
                <a:latin typeface="Montserrat" pitchFamily="2" charset="77"/>
              </a:rPr>
              <a:t>Occupancy</a:t>
            </a:r>
          </a:p>
          <a:p>
            <a:pPr algn="ctr"/>
            <a:r>
              <a:rPr lang="en-GB" sz="1400" dirty="0">
                <a:solidFill>
                  <a:schemeClr val="tx2"/>
                </a:solidFill>
                <a:latin typeface="Montserrat" pitchFamily="2" charset="77"/>
              </a:rPr>
              <a:t>Marketing drive has improved occupancy rates close to pre-covid levels. Marginal improvements will push spend further</a:t>
            </a:r>
          </a:p>
          <a:p>
            <a:pPr algn="ctr"/>
            <a:endParaRPr lang="en-GB" sz="1200" dirty="0">
              <a:solidFill>
                <a:schemeClr val="tx2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00254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939A48E-817F-4026-B808-0B0459A6E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– key trends</a:t>
            </a:r>
            <a:endParaRPr lang="en-GB" sz="3000" b="1" spc="0" dirty="0">
              <a:solidFill>
                <a:schemeClr val="accent4"/>
              </a:solidFill>
              <a:latin typeface="Montserrat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B7EBFF-E2A5-92A2-158E-06DC081A0D50}"/>
              </a:ext>
            </a:extLst>
          </p:cNvPr>
          <p:cNvGrpSpPr/>
          <p:nvPr/>
        </p:nvGrpSpPr>
        <p:grpSpPr>
          <a:xfrm>
            <a:off x="477169" y="1232600"/>
            <a:ext cx="6533231" cy="830997"/>
            <a:chOff x="477169" y="1232600"/>
            <a:chExt cx="6533231" cy="83099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936BB59-54C5-6F49-B024-82C80FE1F436}"/>
                </a:ext>
              </a:extLst>
            </p:cNvPr>
            <p:cNvSpPr/>
            <p:nvPr/>
          </p:nvSpPr>
          <p:spPr>
            <a:xfrm>
              <a:off x="477169" y="1349179"/>
              <a:ext cx="576931" cy="5769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2400">
                  <a:latin typeface="Montserrat" pitchFamily="2" charset="77"/>
                </a:rPr>
                <a:t>1</a:t>
              </a:r>
            </a:p>
          </p:txBody>
        </p:sp>
        <p:sp>
          <p:nvSpPr>
            <p:cNvPr id="35" name="Content Placeholder 7">
              <a:extLst>
                <a:ext uri="{FF2B5EF4-FFF2-40B4-BE49-F238E27FC236}">
                  <a16:creationId xmlns:a16="http://schemas.microsoft.com/office/drawing/2014/main" id="{02C33E08-88DD-4403-8F1F-2E3117660401}"/>
                </a:ext>
              </a:extLst>
            </p:cNvPr>
            <p:cNvSpPr txBox="1">
              <a:spLocks/>
            </p:cNvSpPr>
            <p:nvPr/>
          </p:nvSpPr>
          <p:spPr>
            <a:xfrm>
              <a:off x="1233552" y="1232600"/>
              <a:ext cx="5776848" cy="830997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Montserrat" panose="00000500000000000000" pitchFamily="2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Montserrat" panose="00000500000000000000" pitchFamily="2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Montserrat" panose="00000500000000000000" pitchFamily="2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Montserrat" panose="00000500000000000000" pitchFamily="2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4200"/>
                </a:spcBef>
                <a:buFont typeface="Montserrat" panose="00000500000000000000" pitchFamily="2" charset="0"/>
                <a:buNone/>
              </a:pPr>
              <a:r>
                <a:rPr lang="en-US" sz="1800" dirty="0">
                  <a:latin typeface="Montserrat" pitchFamily="2" charset="77"/>
                </a:rPr>
                <a:t>Phone calls have been relatively flat since April 2023, however showing a 6% year-on-year growth between September 2022 and September 2023</a:t>
              </a:r>
              <a:endParaRPr lang="en-GB" sz="1800" dirty="0">
                <a:latin typeface="Montserrat" pitchFamily="2" charset="77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EA41BC-4541-879B-8AD1-AC04277B4444}"/>
              </a:ext>
            </a:extLst>
          </p:cNvPr>
          <p:cNvGrpSpPr/>
          <p:nvPr/>
        </p:nvGrpSpPr>
        <p:grpSpPr>
          <a:xfrm>
            <a:off x="477169" y="2327204"/>
            <a:ext cx="6421471" cy="1107996"/>
            <a:chOff x="477169" y="2327204"/>
            <a:chExt cx="6421471" cy="1107996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481DEF1-8847-9E43-B9D0-877BD9E90053}"/>
                </a:ext>
              </a:extLst>
            </p:cNvPr>
            <p:cNvSpPr/>
            <p:nvPr/>
          </p:nvSpPr>
          <p:spPr>
            <a:xfrm>
              <a:off x="477169" y="2592737"/>
              <a:ext cx="576931" cy="5769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2400">
                  <a:latin typeface="Montserrat" pitchFamily="2" charset="77"/>
                </a:rPr>
                <a:t>2</a:t>
              </a:r>
            </a:p>
          </p:txBody>
        </p:sp>
        <p:sp>
          <p:nvSpPr>
            <p:cNvPr id="28" name="Content Placeholder 7">
              <a:extLst>
                <a:ext uri="{FF2B5EF4-FFF2-40B4-BE49-F238E27FC236}">
                  <a16:creationId xmlns:a16="http://schemas.microsoft.com/office/drawing/2014/main" id="{11F0E62A-4183-4B98-A455-F743C9864B26}"/>
                </a:ext>
              </a:extLst>
            </p:cNvPr>
            <p:cNvSpPr txBox="1">
              <a:spLocks/>
            </p:cNvSpPr>
            <p:nvPr/>
          </p:nvSpPr>
          <p:spPr>
            <a:xfrm>
              <a:off x="1233552" y="2327204"/>
              <a:ext cx="5665088" cy="110799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Montserrat" panose="00000500000000000000" pitchFamily="2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Montserrat" panose="00000500000000000000" pitchFamily="2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Montserrat" panose="00000500000000000000" pitchFamily="2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Montserrat" panose="00000500000000000000" pitchFamily="2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4200"/>
                </a:spcBef>
                <a:buFont typeface="Montserrat" panose="00000500000000000000" pitchFamily="2" charset="0"/>
                <a:buNone/>
              </a:pPr>
              <a:r>
                <a:rPr lang="en-US" sz="1800" dirty="0">
                  <a:latin typeface="Montserrat" pitchFamily="2" charset="77"/>
                </a:rPr>
                <a:t>A marketing response focused on paid advertising, is driving enquiries with a 24% year-on-year growth in paid calls. Facebook and organic are losing share</a:t>
              </a:r>
              <a:endParaRPr lang="en-GB" sz="1800" dirty="0">
                <a:latin typeface="Montserrat" pitchFamily="2" charset="77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28C3BB-861F-A4F2-5315-2E26690C0D5C}"/>
              </a:ext>
            </a:extLst>
          </p:cNvPr>
          <p:cNvGrpSpPr/>
          <p:nvPr/>
        </p:nvGrpSpPr>
        <p:grpSpPr>
          <a:xfrm>
            <a:off x="477169" y="3575346"/>
            <a:ext cx="6426551" cy="1107996"/>
            <a:chOff x="477169" y="3575346"/>
            <a:chExt cx="6426551" cy="1107996"/>
          </a:xfrm>
        </p:grpSpPr>
        <p:sp>
          <p:nvSpPr>
            <p:cNvPr id="24" name="Content Placeholder 7">
              <a:extLst>
                <a:ext uri="{FF2B5EF4-FFF2-40B4-BE49-F238E27FC236}">
                  <a16:creationId xmlns:a16="http://schemas.microsoft.com/office/drawing/2014/main" id="{FF434568-5404-45CD-98BA-7FC58A2B92EE}"/>
                </a:ext>
              </a:extLst>
            </p:cNvPr>
            <p:cNvSpPr txBox="1">
              <a:spLocks/>
            </p:cNvSpPr>
            <p:nvPr/>
          </p:nvSpPr>
          <p:spPr>
            <a:xfrm>
              <a:off x="1238632" y="3575346"/>
              <a:ext cx="5665088" cy="110799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Montserrat" panose="00000500000000000000" pitchFamily="2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Montserrat" panose="00000500000000000000" pitchFamily="2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Montserrat" panose="00000500000000000000" pitchFamily="2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Montserrat" panose="00000500000000000000" pitchFamily="2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4200"/>
                </a:spcBef>
                <a:buFont typeface="Montserrat" panose="00000500000000000000" pitchFamily="2" charset="0"/>
                <a:buNone/>
              </a:pPr>
              <a:r>
                <a:rPr lang="en-US" sz="1800" dirty="0">
                  <a:latin typeface="Montserrat" pitchFamily="2" charset="77"/>
                </a:rPr>
                <a:t>Operators are close to or at pre-covid occupancy rates and marginal improvements are the focus, this will push marketing spend (esp. digital) higher</a:t>
              </a:r>
              <a:endParaRPr lang="en-GB" sz="1800" dirty="0">
                <a:latin typeface="Montserrat" pitchFamily="2" charset="77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BF84606-39F2-9746-ADCA-C3C958C4EE79}"/>
                </a:ext>
              </a:extLst>
            </p:cNvPr>
            <p:cNvSpPr/>
            <p:nvPr/>
          </p:nvSpPr>
          <p:spPr>
            <a:xfrm>
              <a:off x="477169" y="3833360"/>
              <a:ext cx="576931" cy="5769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2400" dirty="0">
                  <a:latin typeface="Montserrat" pitchFamily="2" charset="77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55A35EC-F022-55CE-F858-666BBC1F565F}"/>
              </a:ext>
            </a:extLst>
          </p:cNvPr>
          <p:cNvGrpSpPr/>
          <p:nvPr/>
        </p:nvGrpSpPr>
        <p:grpSpPr>
          <a:xfrm>
            <a:off x="477169" y="4946949"/>
            <a:ext cx="6299551" cy="830997"/>
            <a:chOff x="477169" y="4946949"/>
            <a:chExt cx="6299551" cy="830997"/>
          </a:xfrm>
        </p:grpSpPr>
        <p:sp>
          <p:nvSpPr>
            <p:cNvPr id="26" name="Content Placeholder 7">
              <a:extLst>
                <a:ext uri="{FF2B5EF4-FFF2-40B4-BE49-F238E27FC236}">
                  <a16:creationId xmlns:a16="http://schemas.microsoft.com/office/drawing/2014/main" id="{ECA7D8BE-F9AF-48FA-889E-A715C01FD0D1}"/>
                </a:ext>
              </a:extLst>
            </p:cNvPr>
            <p:cNvSpPr txBox="1">
              <a:spLocks/>
            </p:cNvSpPr>
            <p:nvPr/>
          </p:nvSpPr>
          <p:spPr>
            <a:xfrm>
              <a:off x="1233552" y="4946949"/>
              <a:ext cx="5543168" cy="830997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Montserrat" panose="00000500000000000000" pitchFamily="2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Montserrat" panose="00000500000000000000" pitchFamily="2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Montserrat" panose="00000500000000000000" pitchFamily="2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Montserrat" panose="00000500000000000000" pitchFamily="2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Montserrat" panose="00000500000000000000" pitchFamily="2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4200"/>
                </a:spcBef>
                <a:buFont typeface="Montserrat" panose="00000500000000000000" pitchFamily="2" charset="0"/>
                <a:buNone/>
              </a:pPr>
              <a:r>
                <a:rPr lang="en-US" sz="1800" dirty="0">
                  <a:latin typeface="Montserrat" pitchFamily="2" charset="77"/>
                </a:rPr>
                <a:t>Enquiry to move-in time has increased significantly year-on-year. It will take longer for the enquiry metric to reflect in revenue.</a:t>
              </a:r>
              <a:endParaRPr lang="en-GB" sz="1800" dirty="0">
                <a:latin typeface="Montserrat" pitchFamily="2" charset="77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1E7B060-425E-CA4C-BC94-0A94AC8ED7B8}"/>
                </a:ext>
              </a:extLst>
            </p:cNvPr>
            <p:cNvSpPr/>
            <p:nvPr/>
          </p:nvSpPr>
          <p:spPr>
            <a:xfrm>
              <a:off x="477169" y="5073983"/>
              <a:ext cx="576931" cy="5769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2400" dirty="0">
                  <a:latin typeface="Montserrat" pitchFamily="2" charset="77"/>
                </a:rPr>
                <a:t>4</a:t>
              </a:r>
            </a:p>
          </p:txBody>
        </p:sp>
      </p:grp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23FDDC2-1B56-F2F4-40EB-823450556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59" y="2972184"/>
            <a:ext cx="4774910" cy="373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2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DAAD91E-1185-DAE8-2FB4-98577EE45935}"/>
              </a:ext>
            </a:extLst>
          </p:cNvPr>
          <p:cNvSpPr txBox="1"/>
          <p:nvPr/>
        </p:nvSpPr>
        <p:spPr>
          <a:xfrm>
            <a:off x="243840" y="310896"/>
            <a:ext cx="13815060" cy="13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4400" dirty="0">
                <a:solidFill>
                  <a:schemeClr val="tx2"/>
                </a:solidFill>
              </a:rPr>
              <a:t>Download our report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3200" b="1" dirty="0">
                <a:solidFill>
                  <a:schemeClr val="accent3"/>
                </a:solidFill>
              </a:rPr>
              <a:t>mediahawk.co.uk/care-trends-autumn23/</a:t>
            </a:r>
          </a:p>
        </p:txBody>
      </p:sp>
      <p:pic>
        <p:nvPicPr>
          <p:cNvPr id="14" name="Picture 13" descr="A group of circles in different colors&#10;&#10;Description automatically generated">
            <a:extLst>
              <a:ext uri="{FF2B5EF4-FFF2-40B4-BE49-F238E27FC236}">
                <a16:creationId xmlns:a16="http://schemas.microsoft.com/office/drawing/2014/main" id="{22A02798-8BE7-355A-8045-59521C622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0504">
            <a:off x="10241278" y="-314220"/>
            <a:ext cx="2623041" cy="21467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7870F-7278-C716-EE16-705241290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135" y="1048636"/>
            <a:ext cx="9242747" cy="6161831"/>
          </a:xfrm>
          <a:prstGeom prst="rect">
            <a:avLst/>
          </a:prstGeom>
        </p:spPr>
      </p:pic>
      <p:pic>
        <p:nvPicPr>
          <p:cNvPr id="3" name="Picture 2" descr="Homepage - Care England">
            <a:extLst>
              <a:ext uri="{FF2B5EF4-FFF2-40B4-BE49-F238E27FC236}">
                <a16:creationId xmlns:a16="http://schemas.microsoft.com/office/drawing/2014/main" id="{C88F8786-3673-BB2A-02A3-F0C101D0E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02" y="6314616"/>
            <a:ext cx="144642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qr code with black squares&#10;&#10;Description automatically generated">
            <a:extLst>
              <a:ext uri="{FF2B5EF4-FFF2-40B4-BE49-F238E27FC236}">
                <a16:creationId xmlns:a16="http://schemas.microsoft.com/office/drawing/2014/main" id="{26895C4C-E5FB-1910-C59C-BE814FA1D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853" y="2193673"/>
            <a:ext cx="3257551" cy="3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078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4A373FF-FCB1-44A5-9581-D192E7A82A82}"/>
              </a:ext>
            </a:extLst>
          </p:cNvPr>
          <p:cNvSpPr/>
          <p:nvPr/>
        </p:nvSpPr>
        <p:spPr>
          <a:xfrm>
            <a:off x="248937" y="-1839743"/>
            <a:ext cx="10537486" cy="1053748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sp>
        <p:nvSpPr>
          <p:cNvPr id="42" name="Title 26">
            <a:extLst>
              <a:ext uri="{FF2B5EF4-FFF2-40B4-BE49-F238E27FC236}">
                <a16:creationId xmlns:a16="http://schemas.microsoft.com/office/drawing/2014/main" id="{8C611B44-CAEB-BD4F-853E-A824D8EAB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694" y="2808617"/>
            <a:ext cx="4323277" cy="609398"/>
          </a:xfrm>
        </p:spPr>
        <p:txBody>
          <a:bodyPr/>
          <a:lstStyle/>
          <a:p>
            <a:r>
              <a:rPr lang="en-GB"/>
              <a:t>Thank you</a:t>
            </a:r>
            <a:br>
              <a:rPr lang="en-GB"/>
            </a:br>
            <a:r>
              <a:rPr lang="en-GB"/>
              <a:t>Any 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D4E19-0667-464F-86C4-37A20CE0B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694" y="3591726"/>
            <a:ext cx="4307307" cy="1004378"/>
          </a:xfrm>
        </p:spPr>
        <p:txBody>
          <a:bodyPr/>
          <a:lstStyle/>
          <a:p>
            <a:r>
              <a:rPr lang="en-GB" sz="1800" dirty="0">
                <a:effectLst/>
              </a:rPr>
              <a:t>0333 222 1433</a:t>
            </a:r>
          </a:p>
          <a:p>
            <a:r>
              <a:rPr lang="en-GB" sz="1800" dirty="0"/>
              <a:t>mmorrell@mediahawk.co.uk</a:t>
            </a:r>
            <a:endParaRPr lang="en-GB" sz="1800" dirty="0">
              <a:effectLst/>
            </a:endParaRPr>
          </a:p>
          <a:p>
            <a:r>
              <a:rPr lang="en-GB" sz="1800" dirty="0">
                <a:effectLst/>
              </a:rPr>
              <a:t>mediahawk.co.uk</a:t>
            </a:r>
          </a:p>
        </p:txBody>
      </p:sp>
    </p:spTree>
    <p:extLst>
      <p:ext uri="{BB962C8B-B14F-4D97-AF65-F5344CB8AC3E}">
        <p14:creationId xmlns:p14="http://schemas.microsoft.com/office/powerpoint/2010/main" val="386275696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B4A84-CC2A-475E-9DE9-95D715B15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47" y="335564"/>
            <a:ext cx="10515600" cy="725729"/>
          </a:xfrm>
        </p:spPr>
        <p:txBody>
          <a:bodyPr/>
          <a:lstStyle/>
          <a:p>
            <a:r>
              <a:rPr lang="en-US" dirty="0"/>
              <a:t>Today’s presentation</a:t>
            </a:r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0AC13F-0936-EFC7-9C71-D9F90295AB62}"/>
              </a:ext>
            </a:extLst>
          </p:cNvPr>
          <p:cNvSpPr/>
          <p:nvPr/>
        </p:nvSpPr>
        <p:spPr>
          <a:xfrm>
            <a:off x="1017496" y="1853967"/>
            <a:ext cx="576931" cy="5769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01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6582DA-513F-2D14-080D-4CAE6B19EF07}"/>
              </a:ext>
            </a:extLst>
          </p:cNvPr>
          <p:cNvSpPr/>
          <p:nvPr/>
        </p:nvSpPr>
        <p:spPr>
          <a:xfrm>
            <a:off x="1002076" y="2589163"/>
            <a:ext cx="576931" cy="5769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02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28F066-B453-DB58-74A4-3C286B5322AC}"/>
              </a:ext>
            </a:extLst>
          </p:cNvPr>
          <p:cNvSpPr/>
          <p:nvPr/>
        </p:nvSpPr>
        <p:spPr>
          <a:xfrm>
            <a:off x="1015233" y="3324359"/>
            <a:ext cx="576931" cy="57693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03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611E69-2383-5B85-EC86-BA9B2B729726}"/>
              </a:ext>
            </a:extLst>
          </p:cNvPr>
          <p:cNvSpPr/>
          <p:nvPr/>
        </p:nvSpPr>
        <p:spPr>
          <a:xfrm>
            <a:off x="1015233" y="4059555"/>
            <a:ext cx="576931" cy="5769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04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811A2F06-087D-5704-AABA-B9B2849C0E00}"/>
              </a:ext>
            </a:extLst>
          </p:cNvPr>
          <p:cNvSpPr txBox="1">
            <a:spLocks/>
          </p:cNvSpPr>
          <p:nvPr/>
        </p:nvSpPr>
        <p:spPr>
          <a:xfrm>
            <a:off x="1744419" y="1976637"/>
            <a:ext cx="6548750" cy="27699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9C19"/>
              </a:buClr>
              <a:buSzTx/>
              <a:buFont typeface="Montserrat" panose="00000500000000000000" pitchFamily="2" charset="0"/>
              <a:buNone/>
              <a:tabLst/>
              <a:defRPr/>
            </a:pPr>
            <a:r>
              <a:rPr lang="en-US" sz="1800" dirty="0">
                <a:solidFill>
                  <a:srgbClr val="414141"/>
                </a:solidFill>
                <a:latin typeface="Montserrat" pitchFamily="2" charset="77"/>
              </a:rPr>
              <a:t>Introduction to Mediahawk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7EE9A5FA-8FBB-1D52-D32B-5047C41ED527}"/>
              </a:ext>
            </a:extLst>
          </p:cNvPr>
          <p:cNvSpPr txBox="1">
            <a:spLocks/>
          </p:cNvSpPr>
          <p:nvPr/>
        </p:nvSpPr>
        <p:spPr>
          <a:xfrm>
            <a:off x="1744419" y="3445979"/>
            <a:ext cx="5614569" cy="27699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9C19"/>
              </a:buClr>
              <a:buSzTx/>
              <a:buFont typeface="Montserrat" panose="00000500000000000000" pitchFamily="2" charset="0"/>
              <a:buNone/>
              <a:tabLst/>
              <a:defRPr/>
            </a:pPr>
            <a:r>
              <a:rPr lang="en-US" sz="1800" dirty="0">
                <a:solidFill>
                  <a:srgbClr val="414141"/>
                </a:solidFill>
                <a:latin typeface="Montserrat" pitchFamily="2" charset="77"/>
              </a:rPr>
              <a:t>E</a:t>
            </a:r>
            <a:r>
              <a:rPr lang="en-GB" sz="1800" dirty="0">
                <a:solidFill>
                  <a:srgbClr val="414141"/>
                </a:solidFill>
                <a:latin typeface="Montserrat" pitchFamily="2" charset="77"/>
              </a:rPr>
              <a:t>merging trends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75A7783D-8FA5-BB42-3EE6-BF5258CEBFC4}"/>
              </a:ext>
            </a:extLst>
          </p:cNvPr>
          <p:cNvSpPr txBox="1">
            <a:spLocks/>
          </p:cNvSpPr>
          <p:nvPr/>
        </p:nvSpPr>
        <p:spPr>
          <a:xfrm>
            <a:off x="1744419" y="2711308"/>
            <a:ext cx="5614569" cy="27699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9C19"/>
              </a:buClr>
              <a:buSzTx/>
              <a:buFont typeface="Montserrat" panose="00000500000000000000" pitchFamily="2" charset="0"/>
              <a:buNone/>
              <a:tabLst/>
              <a:defRPr/>
            </a:pPr>
            <a:r>
              <a:rPr lang="en-GB" sz="1800" dirty="0">
                <a:solidFill>
                  <a:srgbClr val="414141"/>
                </a:solidFill>
                <a:latin typeface="Montserrat" pitchFamily="2" charset="77"/>
              </a:rPr>
              <a:t>Call tracking and analytics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23596287-A71F-E909-6128-C8E888596CCA}"/>
              </a:ext>
            </a:extLst>
          </p:cNvPr>
          <p:cNvSpPr txBox="1">
            <a:spLocks/>
          </p:cNvSpPr>
          <p:nvPr/>
        </p:nvSpPr>
        <p:spPr>
          <a:xfrm>
            <a:off x="1744419" y="4180650"/>
            <a:ext cx="5614569" cy="27699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Montserrat" panose="00000500000000000000" pitchFamily="2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0000500000000000000" pitchFamily="2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9C19"/>
              </a:buClr>
              <a:buSzTx/>
              <a:buFont typeface="Montserrat" panose="00000500000000000000" pitchFamily="2" charset="0"/>
              <a:buNone/>
              <a:tabLst/>
              <a:defRPr/>
            </a:pPr>
            <a:r>
              <a:rPr lang="en-US" sz="1800" dirty="0">
                <a:solidFill>
                  <a:srgbClr val="414141"/>
                </a:solidFill>
                <a:latin typeface="Montserrat" pitchFamily="2" charset="77"/>
              </a:rPr>
              <a:t>Q &amp;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4" name="Picture 3" descr="Homepage - Care England">
            <a:extLst>
              <a:ext uri="{FF2B5EF4-FFF2-40B4-BE49-F238E27FC236}">
                <a16:creationId xmlns:a16="http://schemas.microsoft.com/office/drawing/2014/main" id="{17139E3A-976F-4F87-F4D3-E8DB025F9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02" y="6314616"/>
            <a:ext cx="144642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30876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55A7E-0DE7-41E3-914E-F69E1EAD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Mediahawk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078407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939A48E-817F-4026-B808-0B0459A6E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Trusted by leading care home brands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7D1B9A-EAAB-4C93-97F9-DCC72D4F138A}"/>
              </a:ext>
            </a:extLst>
          </p:cNvPr>
          <p:cNvGrpSpPr/>
          <p:nvPr/>
        </p:nvGrpSpPr>
        <p:grpSpPr>
          <a:xfrm>
            <a:off x="5103200" y="1376362"/>
            <a:ext cx="1949088" cy="1949083"/>
            <a:chOff x="4287645" y="1640637"/>
            <a:chExt cx="1676090" cy="167608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C0ADF8A-76A8-FF48-98FF-9B663A11DBF0}"/>
                </a:ext>
              </a:extLst>
            </p:cNvPr>
            <p:cNvSpPr/>
            <p:nvPr/>
          </p:nvSpPr>
          <p:spPr>
            <a:xfrm>
              <a:off x="4287645" y="1640637"/>
              <a:ext cx="1676090" cy="16760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" panose="00000500000000000000" pitchFamily="2" charset="0"/>
              </a:endParaRPr>
            </a:p>
          </p:txBody>
        </p:sp>
        <p:pic>
          <p:nvPicPr>
            <p:cNvPr id="36" name="Picture 35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AFF27B2-5BD0-4C6F-B4CA-24967253C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0" r="2328"/>
            <a:stretch/>
          </p:blipFill>
          <p:spPr>
            <a:xfrm>
              <a:off x="4460638" y="2134991"/>
              <a:ext cx="1405361" cy="63899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7873222-2A8E-44EE-B909-81AA405C5918}"/>
              </a:ext>
            </a:extLst>
          </p:cNvPr>
          <p:cNvGrpSpPr/>
          <p:nvPr/>
        </p:nvGrpSpPr>
        <p:grpSpPr>
          <a:xfrm>
            <a:off x="2791312" y="1376362"/>
            <a:ext cx="1949088" cy="1949083"/>
            <a:chOff x="2383535" y="1640637"/>
            <a:chExt cx="1676090" cy="167608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5D21AA1-C18E-2B40-A2F8-E5D6BC160EFD}"/>
                </a:ext>
              </a:extLst>
            </p:cNvPr>
            <p:cNvSpPr/>
            <p:nvPr/>
          </p:nvSpPr>
          <p:spPr>
            <a:xfrm>
              <a:off x="2383535" y="1640637"/>
              <a:ext cx="1676090" cy="16760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" panose="00000500000000000000" pitchFamily="2" charset="0"/>
              </a:endParaRPr>
            </a:p>
          </p:txBody>
        </p:sp>
        <p:pic>
          <p:nvPicPr>
            <p:cNvPr id="39" name="Picture 38" descr="Logo, company name&#10;&#10;Description automatically generated">
              <a:extLst>
                <a:ext uri="{FF2B5EF4-FFF2-40B4-BE49-F238E27FC236}">
                  <a16:creationId xmlns:a16="http://schemas.microsoft.com/office/drawing/2014/main" id="{03FE5B24-6E13-48AA-95BB-E1D4EBC16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0121" r="3720" b="30450"/>
            <a:stretch/>
          </p:blipFill>
          <p:spPr>
            <a:xfrm>
              <a:off x="2518904" y="2209799"/>
              <a:ext cx="1379996" cy="56515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EEA8D5-6B7A-4355-8EB2-D3597DF603A5}"/>
              </a:ext>
            </a:extLst>
          </p:cNvPr>
          <p:cNvGrpSpPr/>
          <p:nvPr/>
        </p:nvGrpSpPr>
        <p:grpSpPr>
          <a:xfrm>
            <a:off x="9726975" y="3569744"/>
            <a:ext cx="1949088" cy="1949083"/>
            <a:chOff x="7143810" y="3401993"/>
            <a:chExt cx="1676090" cy="167608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007AB3D-B466-5C4D-8DAB-AA285F96867A}"/>
                </a:ext>
              </a:extLst>
            </p:cNvPr>
            <p:cNvSpPr/>
            <p:nvPr/>
          </p:nvSpPr>
          <p:spPr>
            <a:xfrm>
              <a:off x="7143810" y="3401993"/>
              <a:ext cx="1676090" cy="16760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" panose="00000500000000000000" pitchFamily="2" charset="0"/>
              </a:endParaRPr>
            </a:p>
          </p:txBody>
        </p:sp>
        <p:pic>
          <p:nvPicPr>
            <p:cNvPr id="43" name="Picture 42" descr="Logo&#10;&#10;Description automatically generated">
              <a:extLst>
                <a:ext uri="{FF2B5EF4-FFF2-40B4-BE49-F238E27FC236}">
                  <a16:creationId xmlns:a16="http://schemas.microsoft.com/office/drawing/2014/main" id="{11FABB49-981D-407D-9D52-C279ED973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4104" y="3947717"/>
              <a:ext cx="1222886" cy="67061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7DBF0C-F6F4-44E3-B249-24AD927ABBE4}"/>
              </a:ext>
            </a:extLst>
          </p:cNvPr>
          <p:cNvGrpSpPr/>
          <p:nvPr/>
        </p:nvGrpSpPr>
        <p:grpSpPr>
          <a:xfrm>
            <a:off x="9726975" y="1376362"/>
            <a:ext cx="1949088" cy="1949083"/>
            <a:chOff x="8095865" y="1640637"/>
            <a:chExt cx="1676090" cy="1676086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7942A1B7-791B-4368-A9EB-BC70E74E95EB}"/>
                </a:ext>
              </a:extLst>
            </p:cNvPr>
            <p:cNvSpPr/>
            <p:nvPr/>
          </p:nvSpPr>
          <p:spPr>
            <a:xfrm>
              <a:off x="8095865" y="1640637"/>
              <a:ext cx="1676090" cy="16760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" panose="00000500000000000000" pitchFamily="2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6497DDD-8D62-4825-9E4F-A82E87799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63897" y="2119923"/>
              <a:ext cx="1109491" cy="68603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B3CC6B-61B4-484C-8BE5-FF8B969F3085}"/>
              </a:ext>
            </a:extLst>
          </p:cNvPr>
          <p:cNvGrpSpPr/>
          <p:nvPr/>
        </p:nvGrpSpPr>
        <p:grpSpPr>
          <a:xfrm>
            <a:off x="479424" y="1376362"/>
            <a:ext cx="1949088" cy="1949083"/>
            <a:chOff x="479425" y="1640637"/>
            <a:chExt cx="1676090" cy="167608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045AC01-01EA-9D41-9C2B-5B7E1EC50705}"/>
                </a:ext>
              </a:extLst>
            </p:cNvPr>
            <p:cNvSpPr/>
            <p:nvPr/>
          </p:nvSpPr>
          <p:spPr>
            <a:xfrm>
              <a:off x="479425" y="1640637"/>
              <a:ext cx="1676090" cy="16760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" panose="00000500000000000000" pitchFamily="2" charset="0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A9AB353-5537-4204-A062-A6F8C3A8A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1" r="7291"/>
            <a:stretch/>
          </p:blipFill>
          <p:spPr>
            <a:xfrm>
              <a:off x="612109" y="2203221"/>
              <a:ext cx="1390084" cy="60273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EE83C4-A228-4F80-A8E6-41AA771B0E83}"/>
              </a:ext>
            </a:extLst>
          </p:cNvPr>
          <p:cNvGrpSpPr/>
          <p:nvPr/>
        </p:nvGrpSpPr>
        <p:grpSpPr>
          <a:xfrm>
            <a:off x="2791312" y="3569744"/>
            <a:ext cx="1949088" cy="1949083"/>
            <a:chOff x="1431480" y="3401993"/>
            <a:chExt cx="1676090" cy="167608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5AC59AB-977F-6745-B02B-7FA0252BE4D6}"/>
                </a:ext>
              </a:extLst>
            </p:cNvPr>
            <p:cNvSpPr/>
            <p:nvPr/>
          </p:nvSpPr>
          <p:spPr>
            <a:xfrm>
              <a:off x="1431480" y="3401993"/>
              <a:ext cx="1676090" cy="16760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" panose="00000500000000000000" pitchFamily="2" charset="0"/>
              </a:endParaRPr>
            </a:p>
          </p:txBody>
        </p:sp>
        <p:pic>
          <p:nvPicPr>
            <p:cNvPr id="46" name="Picture 45" descr="Logo&#10;&#10;Description automatically generated">
              <a:extLst>
                <a:ext uri="{FF2B5EF4-FFF2-40B4-BE49-F238E27FC236}">
                  <a16:creationId xmlns:a16="http://schemas.microsoft.com/office/drawing/2014/main" id="{49FF1155-E72C-4F89-996A-C2E76FC88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714" y="3943035"/>
              <a:ext cx="1271486" cy="70069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95457F-DA7A-47F9-9183-031DE40FC054}"/>
              </a:ext>
            </a:extLst>
          </p:cNvPr>
          <p:cNvGrpSpPr/>
          <p:nvPr/>
        </p:nvGrpSpPr>
        <p:grpSpPr>
          <a:xfrm>
            <a:off x="7415088" y="3569744"/>
            <a:ext cx="1949088" cy="1949083"/>
            <a:chOff x="5239700" y="3401993"/>
            <a:chExt cx="1676090" cy="167608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FB1223-A24F-5B40-A694-3B11F628E739}"/>
                </a:ext>
              </a:extLst>
            </p:cNvPr>
            <p:cNvSpPr/>
            <p:nvPr/>
          </p:nvSpPr>
          <p:spPr>
            <a:xfrm>
              <a:off x="5239700" y="3401993"/>
              <a:ext cx="1676090" cy="16760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" panose="00000500000000000000" pitchFamily="2" charset="0"/>
              </a:endParaRPr>
            </a:p>
          </p:txBody>
        </p:sp>
        <p:pic>
          <p:nvPicPr>
            <p:cNvPr id="48" name="Picture 47" descr="Logo, company name&#10;&#10;Description automatically generated">
              <a:extLst>
                <a:ext uri="{FF2B5EF4-FFF2-40B4-BE49-F238E27FC236}">
                  <a16:creationId xmlns:a16="http://schemas.microsoft.com/office/drawing/2014/main" id="{4171B705-79A7-4AB1-B0D6-6438903BD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138" y="3762089"/>
              <a:ext cx="1177614" cy="8305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146DBE9-4A1C-4D21-B60B-C85DA0AFCBAA}"/>
              </a:ext>
            </a:extLst>
          </p:cNvPr>
          <p:cNvGrpSpPr/>
          <p:nvPr/>
        </p:nvGrpSpPr>
        <p:grpSpPr>
          <a:xfrm>
            <a:off x="479424" y="3569744"/>
            <a:ext cx="1949088" cy="1949083"/>
            <a:chOff x="9999973" y="1640637"/>
            <a:chExt cx="1676090" cy="1676086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8668886-E0D7-4FFC-94A4-B652C7D211BF}"/>
                </a:ext>
              </a:extLst>
            </p:cNvPr>
            <p:cNvSpPr/>
            <p:nvPr/>
          </p:nvSpPr>
          <p:spPr>
            <a:xfrm>
              <a:off x="9999973" y="1640637"/>
              <a:ext cx="1676090" cy="16760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" panose="00000500000000000000" pitchFamily="2" charset="0"/>
              </a:endParaRPr>
            </a:p>
          </p:txBody>
        </p:sp>
        <p:pic>
          <p:nvPicPr>
            <p:cNvPr id="49" name="Picture 48" descr="Logo, company name&#10;&#10;Description automatically generated">
              <a:extLst>
                <a:ext uri="{FF2B5EF4-FFF2-40B4-BE49-F238E27FC236}">
                  <a16:creationId xmlns:a16="http://schemas.microsoft.com/office/drawing/2014/main" id="{4FB76D6A-72E2-4A78-8DC5-377079D50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0" r="5435"/>
            <a:stretch/>
          </p:blipFill>
          <p:spPr>
            <a:xfrm>
              <a:off x="10217149" y="2134991"/>
              <a:ext cx="1282701" cy="6389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FE9E7A-FFEA-455E-91CA-CD2B59CF5018}"/>
              </a:ext>
            </a:extLst>
          </p:cNvPr>
          <p:cNvGrpSpPr/>
          <p:nvPr/>
        </p:nvGrpSpPr>
        <p:grpSpPr>
          <a:xfrm>
            <a:off x="5103200" y="3569744"/>
            <a:ext cx="1949088" cy="1949083"/>
            <a:chOff x="3335590" y="3401993"/>
            <a:chExt cx="1676090" cy="167608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6703568-4EC1-CB47-8E78-6AB9E6930259}"/>
                </a:ext>
              </a:extLst>
            </p:cNvPr>
            <p:cNvSpPr/>
            <p:nvPr/>
          </p:nvSpPr>
          <p:spPr>
            <a:xfrm>
              <a:off x="3335590" y="3401993"/>
              <a:ext cx="1676090" cy="16760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" panose="00000500000000000000" pitchFamily="2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F207D95-4B5D-4D7C-961F-9B4C91639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" b="199"/>
            <a:stretch/>
          </p:blipFill>
          <p:spPr>
            <a:xfrm>
              <a:off x="3608571" y="3674973"/>
              <a:ext cx="1130128" cy="1130126"/>
            </a:xfrm>
            <a:prstGeom prst="ellipse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91345C9-29A6-4670-AE14-EA02F7F3F256}"/>
              </a:ext>
            </a:extLst>
          </p:cNvPr>
          <p:cNvGrpSpPr/>
          <p:nvPr/>
        </p:nvGrpSpPr>
        <p:grpSpPr>
          <a:xfrm>
            <a:off x="7415088" y="1376362"/>
            <a:ext cx="1949088" cy="1949083"/>
            <a:chOff x="6191755" y="1640637"/>
            <a:chExt cx="1676090" cy="167608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DFAC5C7-F159-8F41-83A8-23C413CA1E81}"/>
                </a:ext>
              </a:extLst>
            </p:cNvPr>
            <p:cNvSpPr/>
            <p:nvPr/>
          </p:nvSpPr>
          <p:spPr>
            <a:xfrm>
              <a:off x="6191755" y="1640637"/>
              <a:ext cx="1676090" cy="167608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" panose="00000500000000000000" pitchFamily="2" charset="0"/>
              </a:endParaRPr>
            </a:p>
          </p:txBody>
        </p:sp>
        <p:pic>
          <p:nvPicPr>
            <p:cNvPr id="52" name="Picture 51" descr="Text&#10;&#10;Description automatically generated">
              <a:extLst>
                <a:ext uri="{FF2B5EF4-FFF2-40B4-BE49-F238E27FC236}">
                  <a16:creationId xmlns:a16="http://schemas.microsoft.com/office/drawing/2014/main" id="{E060EF76-4C20-41F0-B3B8-3CED6D63E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3" r="20396"/>
            <a:stretch/>
          </p:blipFill>
          <p:spPr>
            <a:xfrm>
              <a:off x="6385330" y="2117280"/>
              <a:ext cx="1270000" cy="799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515661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55A7E-0DE7-41E3-914E-F69E1EAD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tracking and analytics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696280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F9E4F14-E450-4479-82C2-AC5A8C945C31}"/>
              </a:ext>
            </a:extLst>
          </p:cNvPr>
          <p:cNvCxnSpPr>
            <a:cxnSpLocks/>
            <a:stCxn id="48" idx="6"/>
          </p:cNvCxnSpPr>
          <p:nvPr/>
        </p:nvCxnSpPr>
        <p:spPr>
          <a:xfrm>
            <a:off x="6734285" y="3978629"/>
            <a:ext cx="911092" cy="530183"/>
          </a:xfrm>
          <a:prstGeom prst="line">
            <a:avLst/>
          </a:prstGeom>
          <a:ln w="69850">
            <a:solidFill>
              <a:schemeClr val="tx2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82F4381-0BDB-4F9E-812C-6B4E6C7D7A7A}"/>
              </a:ext>
            </a:extLst>
          </p:cNvPr>
          <p:cNvCxnSpPr>
            <a:cxnSpLocks/>
          </p:cNvCxnSpPr>
          <p:nvPr/>
        </p:nvCxnSpPr>
        <p:spPr>
          <a:xfrm flipH="1" flipV="1">
            <a:off x="4438920" y="3144201"/>
            <a:ext cx="848388" cy="534152"/>
          </a:xfrm>
          <a:prstGeom prst="line">
            <a:avLst/>
          </a:prstGeom>
          <a:ln w="38100">
            <a:solidFill>
              <a:schemeClr val="accent5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31CCD7-5908-4B04-89D6-959890A9060F}"/>
              </a:ext>
            </a:extLst>
          </p:cNvPr>
          <p:cNvCxnSpPr>
            <a:cxnSpLocks/>
          </p:cNvCxnSpPr>
          <p:nvPr/>
        </p:nvCxnSpPr>
        <p:spPr>
          <a:xfrm flipH="1" flipV="1">
            <a:off x="4601959" y="3016578"/>
            <a:ext cx="2869313" cy="1803352"/>
          </a:xfrm>
          <a:prstGeom prst="line">
            <a:avLst/>
          </a:prstGeom>
          <a:ln w="38100">
            <a:solidFill>
              <a:schemeClr val="accent1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470FA8E-A7AF-41FF-9200-956FA1200A53}"/>
              </a:ext>
            </a:extLst>
          </p:cNvPr>
          <p:cNvCxnSpPr>
            <a:cxnSpLocks/>
            <a:stCxn id="48" idx="3"/>
          </p:cNvCxnSpPr>
          <p:nvPr/>
        </p:nvCxnSpPr>
        <p:spPr>
          <a:xfrm flipH="1">
            <a:off x="4732763" y="4508812"/>
            <a:ext cx="721544" cy="411980"/>
          </a:xfrm>
          <a:prstGeom prst="line">
            <a:avLst/>
          </a:prstGeom>
          <a:ln w="38100">
            <a:solidFill>
              <a:schemeClr val="accent5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29BBA01-3942-45F5-B115-3C86E241DA8B}"/>
              </a:ext>
            </a:extLst>
          </p:cNvPr>
          <p:cNvCxnSpPr>
            <a:cxnSpLocks/>
            <a:stCxn id="36" idx="2"/>
            <a:endCxn id="27" idx="6"/>
          </p:cNvCxnSpPr>
          <p:nvPr/>
        </p:nvCxnSpPr>
        <p:spPr>
          <a:xfrm flipH="1">
            <a:off x="4732763" y="5384223"/>
            <a:ext cx="2612682" cy="0"/>
          </a:xfrm>
          <a:prstGeom prst="line">
            <a:avLst/>
          </a:prstGeom>
          <a:ln w="38100">
            <a:solidFill>
              <a:schemeClr val="accent1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353B52A-39EE-4ED4-B836-E8D2C361FB89}"/>
              </a:ext>
            </a:extLst>
          </p:cNvPr>
          <p:cNvCxnSpPr>
            <a:cxnSpLocks/>
            <a:stCxn id="36" idx="0"/>
            <a:endCxn id="32" idx="4"/>
          </p:cNvCxnSpPr>
          <p:nvPr/>
        </p:nvCxnSpPr>
        <p:spPr>
          <a:xfrm flipV="1">
            <a:off x="8665357" y="3667921"/>
            <a:ext cx="0" cy="396390"/>
          </a:xfrm>
          <a:prstGeom prst="line">
            <a:avLst/>
          </a:prstGeom>
          <a:ln w="38100">
            <a:solidFill>
              <a:schemeClr val="accent1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57064549-4E60-46CD-B5B6-5460A856C440}"/>
              </a:ext>
            </a:extLst>
          </p:cNvPr>
          <p:cNvSpPr/>
          <p:nvPr/>
        </p:nvSpPr>
        <p:spPr>
          <a:xfrm>
            <a:off x="5234698" y="3228836"/>
            <a:ext cx="1499587" cy="1499585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9EE2FA-4A27-47D6-ADED-B3C535DAFB3B}"/>
              </a:ext>
            </a:extLst>
          </p:cNvPr>
          <p:cNvGrpSpPr/>
          <p:nvPr/>
        </p:nvGrpSpPr>
        <p:grpSpPr>
          <a:xfrm>
            <a:off x="2094586" y="1033101"/>
            <a:ext cx="2639824" cy="2639824"/>
            <a:chOff x="857966" y="1748920"/>
            <a:chExt cx="2111859" cy="211185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2993698-D5EE-EB4E-B436-BDE3022C0631}"/>
                </a:ext>
              </a:extLst>
            </p:cNvPr>
            <p:cNvSpPr/>
            <p:nvPr/>
          </p:nvSpPr>
          <p:spPr>
            <a:xfrm>
              <a:off x="857966" y="1748920"/>
              <a:ext cx="2111859" cy="2111859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" panose="00000500000000000000" pitchFamily="2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8B94991-8795-1745-9DF1-9C71D1F1048C}"/>
                </a:ext>
              </a:extLst>
            </p:cNvPr>
            <p:cNvSpPr/>
            <p:nvPr/>
          </p:nvSpPr>
          <p:spPr>
            <a:xfrm>
              <a:off x="2492447" y="1925069"/>
              <a:ext cx="233680" cy="2336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" panose="00000500000000000000" pitchFamily="2" charset="0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6010117-F320-49E6-A87A-EEBB2FDBD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Montserrat" pitchFamily="2" charset="77"/>
              </a:rPr>
              <a:t>The call-tracking journey</a:t>
            </a:r>
          </a:p>
        </p:txBody>
      </p:sp>
      <p:pic>
        <p:nvPicPr>
          <p:cNvPr id="88" name="Picture 2">
            <a:extLst>
              <a:ext uri="{FF2B5EF4-FFF2-40B4-BE49-F238E27FC236}">
                <a16:creationId xmlns:a16="http://schemas.microsoft.com/office/drawing/2014/main" id="{EFACCC56-417F-3743-A0D3-52DEA25F6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12629" y="1104342"/>
            <a:ext cx="2505456" cy="2505456"/>
          </a:xfrm>
          <a:prstGeom prst="ellipse">
            <a:avLst/>
          </a:prstGeom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>
            <a:extLst>
              <a:ext uri="{FF2B5EF4-FFF2-40B4-BE49-F238E27FC236}">
                <a16:creationId xmlns:a16="http://schemas.microsoft.com/office/drawing/2014/main" id="{D8EAA821-3BC9-344D-A99B-608442D4B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 b="2500"/>
          <a:stretch/>
        </p:blipFill>
        <p:spPr bwMode="auto">
          <a:xfrm>
            <a:off x="2389828" y="1337090"/>
            <a:ext cx="2039959" cy="2039959"/>
          </a:xfrm>
          <a:prstGeom prst="ellipse">
            <a:avLst/>
          </a:prstGeom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hape 2629">
            <a:extLst>
              <a:ext uri="{FF2B5EF4-FFF2-40B4-BE49-F238E27FC236}">
                <a16:creationId xmlns:a16="http://schemas.microsoft.com/office/drawing/2014/main" id="{BFC63E16-A8F1-4D35-9100-7CC87A0B2E96}"/>
              </a:ext>
            </a:extLst>
          </p:cNvPr>
          <p:cNvSpPr/>
          <p:nvPr/>
        </p:nvSpPr>
        <p:spPr>
          <a:xfrm>
            <a:off x="5575951" y="3623286"/>
            <a:ext cx="735060" cy="735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9040" tIns="19040" rIns="19040" bIns="19040" anchor="ctr"/>
          <a:lstStyle/>
          <a:p>
            <a:pPr defTabSz="2284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  <a:sym typeface="Montserrat" panose="00000500000000000000" pitchFamily="2" charset="0"/>
              </a:defRPr>
            </a:pPr>
            <a:endParaRPr lang="en-GB" sz="1499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ea typeface="Montserrat" panose="00000500000000000000" pitchFamily="2" charset="0"/>
              <a:cs typeface="Montserrat" panose="00000500000000000000" pitchFamily="2" charset="0"/>
              <a:sym typeface="Montserrat" panose="00000500000000000000" pitchFamily="2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0356A68-C2FA-49B2-951B-3A77B0C79ED7}"/>
              </a:ext>
            </a:extLst>
          </p:cNvPr>
          <p:cNvCxnSpPr>
            <a:cxnSpLocks/>
            <a:stCxn id="48" idx="7"/>
          </p:cNvCxnSpPr>
          <p:nvPr/>
        </p:nvCxnSpPr>
        <p:spPr>
          <a:xfrm flipV="1">
            <a:off x="6514676" y="2879371"/>
            <a:ext cx="897953" cy="569074"/>
          </a:xfrm>
          <a:prstGeom prst="line">
            <a:avLst/>
          </a:prstGeom>
          <a:ln w="38100">
            <a:solidFill>
              <a:schemeClr val="accent5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69EE0281-2FDB-4255-BDA0-7F54B4048CAF}"/>
              </a:ext>
            </a:extLst>
          </p:cNvPr>
          <p:cNvSpPr/>
          <p:nvPr/>
        </p:nvSpPr>
        <p:spPr>
          <a:xfrm>
            <a:off x="2092939" y="4064311"/>
            <a:ext cx="2639824" cy="263982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0556E34-F6D1-4E40-BECA-2CF821870B16}"/>
              </a:ext>
            </a:extLst>
          </p:cNvPr>
          <p:cNvGrpSpPr/>
          <p:nvPr/>
        </p:nvGrpSpPr>
        <p:grpSpPr>
          <a:xfrm>
            <a:off x="7345445" y="1028097"/>
            <a:ext cx="2639824" cy="2639824"/>
            <a:chOff x="857966" y="1748920"/>
            <a:chExt cx="2111859" cy="211185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8D33F27-ECFE-466F-A6C5-0E083821200A}"/>
                </a:ext>
              </a:extLst>
            </p:cNvPr>
            <p:cNvSpPr/>
            <p:nvPr/>
          </p:nvSpPr>
          <p:spPr>
            <a:xfrm>
              <a:off x="857966" y="1748920"/>
              <a:ext cx="2111859" cy="2111859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" panose="00000500000000000000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375E0A6-F594-4181-AEDE-1A35A0097D40}"/>
                </a:ext>
              </a:extLst>
            </p:cNvPr>
            <p:cNvSpPr/>
            <p:nvPr/>
          </p:nvSpPr>
          <p:spPr>
            <a:xfrm>
              <a:off x="2457866" y="3573054"/>
              <a:ext cx="233680" cy="2336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Montserrat" panose="00000500000000000000" pitchFamily="2" charset="0"/>
              </a:endParaRP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0B442651-CF97-4565-B3AE-EC30390FED38}"/>
              </a:ext>
            </a:extLst>
          </p:cNvPr>
          <p:cNvSpPr/>
          <p:nvPr/>
        </p:nvSpPr>
        <p:spPr>
          <a:xfrm>
            <a:off x="7345445" y="4064311"/>
            <a:ext cx="2639824" cy="263982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3B32A83A-5FE3-4933-BE23-AB99089BE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5" r="23145"/>
          <a:stretch/>
        </p:blipFill>
        <p:spPr bwMode="auto">
          <a:xfrm>
            <a:off x="2398961" y="4364243"/>
            <a:ext cx="2039959" cy="2039959"/>
          </a:xfrm>
          <a:prstGeom prst="ellipse">
            <a:avLst/>
          </a:prstGeom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7C6AB456-B025-48B7-9CEF-36A9ADDEA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0" r="24940"/>
          <a:stretch/>
        </p:blipFill>
        <p:spPr bwMode="auto">
          <a:xfrm>
            <a:off x="7645377" y="4392846"/>
            <a:ext cx="2039959" cy="2039959"/>
          </a:xfrm>
          <a:prstGeom prst="ellipse">
            <a:avLst/>
          </a:prstGeom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910322E-F9C7-0444-9051-A4D8BEED803C}"/>
              </a:ext>
            </a:extLst>
          </p:cNvPr>
          <p:cNvSpPr/>
          <p:nvPr/>
        </p:nvSpPr>
        <p:spPr>
          <a:xfrm>
            <a:off x="2185249" y="5959666"/>
            <a:ext cx="233680" cy="2336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FFA26B94-345A-574A-9189-85117413B2FE}"/>
              </a:ext>
            </a:extLst>
          </p:cNvPr>
          <p:cNvSpPr/>
          <p:nvPr/>
        </p:nvSpPr>
        <p:spPr>
          <a:xfrm>
            <a:off x="7752359" y="4226901"/>
            <a:ext cx="233680" cy="2336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anose="00000500000000000000" pitchFamily="2" charset="0"/>
            </a:endParaRPr>
          </a:p>
        </p:txBody>
      </p:sp>
      <p:pic>
        <p:nvPicPr>
          <p:cNvPr id="5" name="Picture 4" descr="Homepage - Care England">
            <a:extLst>
              <a:ext uri="{FF2B5EF4-FFF2-40B4-BE49-F238E27FC236}">
                <a16:creationId xmlns:a16="http://schemas.microsoft.com/office/drawing/2014/main" id="{41CA0AC2-B63C-6B60-A4C0-5042E279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02" y="6314616"/>
            <a:ext cx="144642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9832B8-C957-3326-8754-128D752B1110}"/>
              </a:ext>
            </a:extLst>
          </p:cNvPr>
          <p:cNvSpPr/>
          <p:nvPr/>
        </p:nvSpPr>
        <p:spPr>
          <a:xfrm>
            <a:off x="128451" y="2654800"/>
            <a:ext cx="1842473" cy="2026241"/>
          </a:xfrm>
          <a:prstGeom prst="roundRect">
            <a:avLst>
              <a:gd name="adj" fmla="val 16667"/>
            </a:avLst>
          </a:prstGeom>
          <a:noFill/>
          <a:ln w="47625">
            <a:solidFill>
              <a:schemeClr val="accent3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en-GB" b="1" dirty="0">
              <a:solidFill>
                <a:schemeClr val="tx2"/>
              </a:solidFill>
              <a:latin typeface="Montserrat" pitchFamily="2" charset="77"/>
            </a:endParaRPr>
          </a:p>
          <a:p>
            <a:pPr algn="ctr"/>
            <a:r>
              <a:rPr lang="en-GB" b="1" dirty="0">
                <a:solidFill>
                  <a:schemeClr val="tx2"/>
                </a:solidFill>
                <a:latin typeface="Montserrat" pitchFamily="2" charset="77"/>
              </a:rPr>
              <a:t>OFFLINE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Montserrat" pitchFamily="2" charset="77"/>
              </a:rPr>
              <a:t>Door drops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Montserrat" pitchFamily="2" charset="77"/>
              </a:rPr>
              <a:t>Billboards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Montserrat" pitchFamily="2" charset="77"/>
              </a:rPr>
              <a:t>Sponsorship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Montserrat" pitchFamily="2" charset="77"/>
              </a:rPr>
              <a:t>Local press</a:t>
            </a:r>
          </a:p>
          <a:p>
            <a:pPr algn="ctr"/>
            <a:endParaRPr lang="en-GB" dirty="0">
              <a:solidFill>
                <a:schemeClr val="tx2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33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55A7E-0DE7-41E3-914E-F69E1EAD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trends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063489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aph on a screen&#10;&#10;Description automatically generated">
            <a:extLst>
              <a:ext uri="{FF2B5EF4-FFF2-40B4-BE49-F238E27FC236}">
                <a16:creationId xmlns:a16="http://schemas.microsoft.com/office/drawing/2014/main" id="{EAAE7084-B6BF-E171-C928-03BCB4731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07" y="896082"/>
            <a:ext cx="7951133" cy="5300755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A74B3A6-11B1-47DC-82D9-106B3544F99F}"/>
              </a:ext>
            </a:extLst>
          </p:cNvPr>
          <p:cNvSpPr txBox="1">
            <a:spLocks/>
          </p:cNvSpPr>
          <p:nvPr/>
        </p:nvSpPr>
        <p:spPr>
          <a:xfrm>
            <a:off x="1491915" y="118738"/>
            <a:ext cx="6587213" cy="7016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b="1" kern="1200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30309F-7092-51B3-B718-84B08E0E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Steady year-on-year growth</a:t>
            </a:r>
          </a:p>
        </p:txBody>
      </p:sp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9B3FF7EA-3D03-B69A-0E57-2FC5412F35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25" b="10834"/>
          <a:stretch/>
        </p:blipFill>
        <p:spPr>
          <a:xfrm>
            <a:off x="2667000" y="6297542"/>
            <a:ext cx="6858000" cy="44172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26C467A-1EBE-741E-5321-02F05D7AA771}"/>
              </a:ext>
            </a:extLst>
          </p:cNvPr>
          <p:cNvSpPr/>
          <p:nvPr/>
        </p:nvSpPr>
        <p:spPr>
          <a:xfrm>
            <a:off x="2296160" y="1503680"/>
            <a:ext cx="1727361" cy="1178560"/>
          </a:xfrm>
          <a:prstGeom prst="wedgeRoundRectCallout">
            <a:avLst>
              <a:gd name="adj1" fmla="val 86001"/>
              <a:gd name="adj2" fmla="val 59571"/>
              <a:gd name="adj3" fmla="val 16667"/>
            </a:avLst>
          </a:prstGeom>
          <a:noFill/>
          <a:ln w="38100">
            <a:solidFill>
              <a:schemeClr val="accent3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Montserrat" pitchFamily="2" charset="77"/>
              </a:rPr>
              <a:t>Strong growth </a:t>
            </a:r>
            <a:r>
              <a:rPr lang="en-US" sz="1400" dirty="0">
                <a:solidFill>
                  <a:schemeClr val="tx2"/>
                </a:solidFill>
                <a:latin typeface="Montserrat" pitchFamily="2" charset="77"/>
              </a:rPr>
              <a:t>through winter and into March 2023</a:t>
            </a:r>
            <a:endParaRPr lang="en-GB" sz="1400" dirty="0">
              <a:solidFill>
                <a:schemeClr val="tx2"/>
              </a:solidFill>
              <a:latin typeface="Montserrat" pitchFamily="2" charset="77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3F41FC6-F38B-39F1-05E4-4960C388494F}"/>
              </a:ext>
            </a:extLst>
          </p:cNvPr>
          <p:cNvSpPr/>
          <p:nvPr/>
        </p:nvSpPr>
        <p:spPr>
          <a:xfrm>
            <a:off x="6725299" y="1647419"/>
            <a:ext cx="2484741" cy="1178560"/>
          </a:xfrm>
          <a:prstGeom prst="wedgeRoundRectCallout">
            <a:avLst>
              <a:gd name="adj1" fmla="val 25896"/>
              <a:gd name="adj2" fmla="val 167597"/>
              <a:gd name="adj3" fmla="val 16667"/>
            </a:avLst>
          </a:prstGeom>
          <a:noFill/>
          <a:ln w="38100">
            <a:solidFill>
              <a:schemeClr val="accent3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tx2"/>
                </a:solidFill>
                <a:latin typeface="Montserrat" pitchFamily="2" charset="77"/>
              </a:rPr>
              <a:t>A fast drop and a long plateau from April </a:t>
            </a:r>
            <a:r>
              <a:rPr lang="en-US" sz="1400" dirty="0">
                <a:solidFill>
                  <a:schemeClr val="tx2"/>
                </a:solidFill>
                <a:latin typeface="Montserrat" pitchFamily="2" charset="77"/>
              </a:rPr>
              <a:t>but remains 5.7% higher than October 2022</a:t>
            </a:r>
            <a:endParaRPr lang="en-GB" sz="1400" dirty="0">
              <a:solidFill>
                <a:schemeClr val="tx2"/>
              </a:solidFill>
              <a:latin typeface="Montserrat" pitchFamily="2" charset="77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441924-1779-873E-09DC-0E43FEE523DE}"/>
              </a:ext>
            </a:extLst>
          </p:cNvPr>
          <p:cNvSpPr/>
          <p:nvPr/>
        </p:nvSpPr>
        <p:spPr>
          <a:xfrm>
            <a:off x="9730659" y="2485904"/>
            <a:ext cx="2072640" cy="2121109"/>
          </a:xfrm>
          <a:prstGeom prst="roundRect">
            <a:avLst>
              <a:gd name="adj" fmla="val 16667"/>
            </a:avLst>
          </a:prstGeom>
          <a:noFill/>
          <a:ln w="47625">
            <a:solidFill>
              <a:schemeClr val="accent3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en-GB" sz="1400" b="1" dirty="0">
              <a:solidFill>
                <a:schemeClr val="tx2"/>
              </a:solidFill>
              <a:latin typeface="Montserrat" pitchFamily="2" charset="77"/>
            </a:endParaRPr>
          </a:p>
          <a:p>
            <a:pPr algn="ctr"/>
            <a:r>
              <a:rPr lang="en-GB" sz="1400" b="1" dirty="0">
                <a:solidFill>
                  <a:schemeClr val="tx2"/>
                </a:solidFill>
                <a:latin typeface="Montserrat" pitchFamily="2" charset="77"/>
              </a:rPr>
              <a:t>Outlook:</a:t>
            </a:r>
          </a:p>
          <a:p>
            <a:pPr algn="ctr"/>
            <a:r>
              <a:rPr lang="en-GB" sz="1400" dirty="0">
                <a:solidFill>
                  <a:schemeClr val="tx2"/>
                </a:solidFill>
                <a:latin typeface="Montserrat" pitchFamily="2" charset="77"/>
              </a:rPr>
              <a:t>The current trend to continue. </a:t>
            </a:r>
            <a:br>
              <a:rPr lang="en-GB" sz="1400" dirty="0">
                <a:solidFill>
                  <a:schemeClr val="tx2"/>
                </a:solidFill>
                <a:latin typeface="Montserrat" pitchFamily="2" charset="77"/>
              </a:rPr>
            </a:br>
            <a:r>
              <a:rPr lang="en-GB" sz="1400" dirty="0">
                <a:solidFill>
                  <a:schemeClr val="tx2"/>
                </a:solidFill>
                <a:latin typeface="Montserrat" pitchFamily="2" charset="77"/>
              </a:rPr>
              <a:t>A likely small increase in December, with an uptick in the new year</a:t>
            </a:r>
          </a:p>
          <a:p>
            <a:pPr algn="ctr"/>
            <a:endParaRPr lang="en-GB" sz="1200" dirty="0">
              <a:solidFill>
                <a:schemeClr val="tx2"/>
              </a:solidFill>
              <a:latin typeface="Montserrat" pitchFamily="2" charset="77"/>
            </a:endParaRPr>
          </a:p>
        </p:txBody>
      </p:sp>
      <p:pic>
        <p:nvPicPr>
          <p:cNvPr id="6" name="Picture 5" descr="Homepage - Care England">
            <a:extLst>
              <a:ext uri="{FF2B5EF4-FFF2-40B4-BE49-F238E27FC236}">
                <a16:creationId xmlns:a16="http://schemas.microsoft.com/office/drawing/2014/main" id="{37F09801-CA7E-5F10-F404-7146C69E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02" y="6314616"/>
            <a:ext cx="144642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193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ED3C69-7C03-BDDD-F884-E60D48FDA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0033" y="939151"/>
            <a:ext cx="7396585" cy="5918849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A74B3A6-11B1-47DC-82D9-106B3544F99F}"/>
              </a:ext>
            </a:extLst>
          </p:cNvPr>
          <p:cNvSpPr txBox="1">
            <a:spLocks/>
          </p:cNvSpPr>
          <p:nvPr/>
        </p:nvSpPr>
        <p:spPr>
          <a:xfrm>
            <a:off x="1491915" y="118738"/>
            <a:ext cx="6587213" cy="7016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b="1" kern="1200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30309F-7092-51B3-B718-84B08E0E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Website call and traffic in focus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B93381D-DBF2-D442-380D-F9472D74AA1E}"/>
              </a:ext>
            </a:extLst>
          </p:cNvPr>
          <p:cNvSpPr/>
          <p:nvPr/>
        </p:nvSpPr>
        <p:spPr>
          <a:xfrm>
            <a:off x="5306221" y="3842479"/>
            <a:ext cx="1882805" cy="893763"/>
          </a:xfrm>
          <a:prstGeom prst="wedgeRoundRectCallout">
            <a:avLst>
              <a:gd name="adj1" fmla="val 53940"/>
              <a:gd name="adj2" fmla="val -172077"/>
              <a:gd name="adj3" fmla="val 16667"/>
            </a:avLst>
          </a:prstGeom>
          <a:noFill/>
          <a:ln w="38100">
            <a:solidFill>
              <a:schemeClr val="accent3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  <a:latin typeface="Montserrat" pitchFamily="2" charset="77"/>
              </a:rPr>
              <a:t>Call downturn </a:t>
            </a:r>
            <a:r>
              <a:rPr lang="en-GB" sz="1400" dirty="0">
                <a:solidFill>
                  <a:schemeClr val="tx2"/>
                </a:solidFill>
                <a:latin typeface="Montserrat" pitchFamily="2" charset="77"/>
              </a:rPr>
              <a:t>in April follows the general market trend</a:t>
            </a:r>
            <a:endParaRPr lang="en-GB" sz="1400" b="1" dirty="0">
              <a:solidFill>
                <a:schemeClr val="tx2"/>
              </a:solidFill>
              <a:latin typeface="Montserrat" pitchFamily="2" charset="77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73BF99F-D225-45A3-789B-CD4E41E1F65F}"/>
              </a:ext>
            </a:extLst>
          </p:cNvPr>
          <p:cNvSpPr/>
          <p:nvPr/>
        </p:nvSpPr>
        <p:spPr>
          <a:xfrm>
            <a:off x="8396469" y="265465"/>
            <a:ext cx="3061572" cy="905408"/>
          </a:xfrm>
          <a:prstGeom prst="wedgeRoundRectCallout">
            <a:avLst>
              <a:gd name="adj1" fmla="val -69648"/>
              <a:gd name="adj2" fmla="val 168788"/>
              <a:gd name="adj3" fmla="val 16667"/>
            </a:avLst>
          </a:prstGeom>
          <a:noFill/>
          <a:ln w="38100">
            <a:solidFill>
              <a:schemeClr val="accent3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  <a:latin typeface="Montserrat" pitchFamily="2" charset="77"/>
              </a:rPr>
              <a:t>Paid search drives </a:t>
            </a:r>
            <a:r>
              <a:rPr lang="en-GB" sz="1400" dirty="0">
                <a:solidFill>
                  <a:schemeClr val="tx2"/>
                </a:solidFill>
                <a:latin typeface="Montserrat" pitchFamily="2" charset="77"/>
              </a:rPr>
              <a:t>calls counter the general trend through increased spend</a:t>
            </a:r>
            <a:endParaRPr lang="en-GB" sz="1400" b="1" dirty="0">
              <a:solidFill>
                <a:schemeClr val="tx2"/>
              </a:solidFill>
              <a:latin typeface="Montserrat" pitchFamily="2" charset="77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1205795-3217-313D-7CED-951BA85F16A8}"/>
              </a:ext>
            </a:extLst>
          </p:cNvPr>
          <p:cNvSpPr/>
          <p:nvPr/>
        </p:nvSpPr>
        <p:spPr>
          <a:xfrm>
            <a:off x="9958284" y="3860122"/>
            <a:ext cx="1908092" cy="993465"/>
          </a:xfrm>
          <a:prstGeom prst="wedgeRoundRectCallout">
            <a:avLst>
              <a:gd name="adj1" fmla="val -79119"/>
              <a:gd name="adj2" fmla="val -90371"/>
              <a:gd name="adj3" fmla="val 16667"/>
            </a:avLst>
          </a:prstGeom>
          <a:noFill/>
          <a:ln w="38100">
            <a:solidFill>
              <a:schemeClr val="accent3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  <a:latin typeface="Montserrat" pitchFamily="2" charset="77"/>
              </a:rPr>
              <a:t>Flat visitors </a:t>
            </a:r>
            <a:r>
              <a:rPr lang="en-GB" sz="1400" dirty="0">
                <a:solidFill>
                  <a:schemeClr val="tx2"/>
                </a:solidFill>
                <a:latin typeface="Montserrat" pitchFamily="2" charset="77"/>
              </a:rPr>
              <a:t>but increased calls – tough fight for enquiries </a:t>
            </a:r>
            <a:endParaRPr lang="en-GB" sz="1400" b="1" dirty="0">
              <a:solidFill>
                <a:schemeClr val="tx2"/>
              </a:solidFill>
              <a:latin typeface="Montserrat" pitchFamily="2" charset="77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C13DFE-56C3-28E3-3BF1-62C20EBC8483}"/>
              </a:ext>
            </a:extLst>
          </p:cNvPr>
          <p:cNvSpPr/>
          <p:nvPr/>
        </p:nvSpPr>
        <p:spPr>
          <a:xfrm>
            <a:off x="504781" y="2252469"/>
            <a:ext cx="1974267" cy="2036891"/>
          </a:xfrm>
          <a:prstGeom prst="roundRect">
            <a:avLst>
              <a:gd name="adj" fmla="val 16667"/>
            </a:avLst>
          </a:prstGeom>
          <a:noFill/>
          <a:ln w="47625">
            <a:solidFill>
              <a:schemeClr val="accent3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en-GB" sz="1400" b="1" dirty="0">
              <a:solidFill>
                <a:schemeClr val="tx2"/>
              </a:solidFill>
              <a:latin typeface="Montserrat" pitchFamily="2" charset="77"/>
            </a:endParaRPr>
          </a:p>
          <a:p>
            <a:pPr algn="ctr"/>
            <a:r>
              <a:rPr lang="en-GB" sz="1400" b="1" dirty="0">
                <a:solidFill>
                  <a:schemeClr val="tx2"/>
                </a:solidFill>
                <a:latin typeface="Montserrat" pitchFamily="2" charset="77"/>
              </a:rPr>
              <a:t>Time to move-in</a:t>
            </a:r>
          </a:p>
          <a:p>
            <a:pPr algn="ctr"/>
            <a:r>
              <a:rPr lang="en-GB" sz="1400" dirty="0">
                <a:solidFill>
                  <a:schemeClr val="tx2"/>
                </a:solidFill>
                <a:latin typeface="Montserrat" pitchFamily="2" charset="77"/>
              </a:rPr>
              <a:t>has increased year-on-year.  Consistently 50% longer, sometimes double the time</a:t>
            </a:r>
          </a:p>
          <a:p>
            <a:pPr algn="ctr"/>
            <a:endParaRPr lang="en-GB" sz="1200" dirty="0">
              <a:solidFill>
                <a:schemeClr val="tx2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36984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Mediahawk">
  <a:themeElements>
    <a:clrScheme name="Custom 4">
      <a:dk1>
        <a:srgbClr val="005268"/>
      </a:dk1>
      <a:lt1>
        <a:sysClr val="window" lastClr="FFFFFF"/>
      </a:lt1>
      <a:dk2>
        <a:srgbClr val="414141"/>
      </a:dk2>
      <a:lt2>
        <a:srgbClr val="FFFFFF"/>
      </a:lt2>
      <a:accent1>
        <a:srgbClr val="FF9C19"/>
      </a:accent1>
      <a:accent2>
        <a:srgbClr val="005268"/>
      </a:accent2>
      <a:accent3>
        <a:srgbClr val="017D9F"/>
      </a:accent3>
      <a:accent4>
        <a:srgbClr val="F1F1F1"/>
      </a:accent4>
      <a:accent5>
        <a:srgbClr val="414141"/>
      </a:accent5>
      <a:accent6>
        <a:srgbClr val="FFFFFF"/>
      </a:accent6>
      <a:hlink>
        <a:srgbClr val="FF9C19"/>
      </a:hlink>
      <a:folHlink>
        <a:srgbClr val="404040"/>
      </a:folHlink>
    </a:clrScheme>
    <a:fontScheme name="mediahawk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</a:spPr>
      <a:bodyPr wrap="square" rtlCol="0" anchor="ctr">
        <a:noAutofit/>
      </a:bodyPr>
      <a:lstStyle>
        <a:defPPr algn="ctr">
          <a:defRPr sz="1600" dirty="0">
            <a:solidFill>
              <a:schemeClr val="tx2"/>
            </a:solidFill>
            <a:latin typeface="Montserrat" pitchFamily="2" charset="77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Mediahawk-PowerPoint-Template" id="{A141618E-51E4-413B-AC5B-87197FB28998}" vid="{828116DA-CFC9-43C1-9E22-02BCE8C054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ediahawk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2AE8214F5D4C48A48F723A60BABBA6" ma:contentTypeVersion="16" ma:contentTypeDescription="Create a new document." ma:contentTypeScope="" ma:versionID="51a8af91dbed21bf405282e374a5ba5e">
  <xsd:schema xmlns:xsd="http://www.w3.org/2001/XMLSchema" xmlns:xs="http://www.w3.org/2001/XMLSchema" xmlns:p="http://schemas.microsoft.com/office/2006/metadata/properties" xmlns:ns2="2720d3a3-db2d-44b7-8ecf-1f930519908b" xmlns:ns3="cf4aeb0f-03be-4184-8b2b-905a8e5ecf71" targetNamespace="http://schemas.microsoft.com/office/2006/metadata/properties" ma:root="true" ma:fieldsID="58f346ce7fc80a60d3f5c524223c9c21" ns2:_="" ns3:_="">
    <xsd:import namespace="2720d3a3-db2d-44b7-8ecf-1f930519908b"/>
    <xsd:import namespace="cf4aeb0f-03be-4184-8b2b-905a8e5ecf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20d3a3-db2d-44b7-8ecf-1f93051990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2859798-5a65-4d3d-925e-2180d814c5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4aeb0f-03be-4184-8b2b-905a8e5ecf7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37e91bb-3c43-4d58-80a2-bd71dad842eb}" ma:internalName="TaxCatchAll" ma:showField="CatchAllData" ma:web="cf4aeb0f-03be-4184-8b2b-905a8e5ecf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4aeb0f-03be-4184-8b2b-905a8e5ecf71" xsi:nil="true"/>
    <lcf76f155ced4ddcb4097134ff3c332f xmlns="2720d3a3-db2d-44b7-8ecf-1f930519908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34A907D-75E1-4B82-B679-A11F1DF508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EF0426-B0D7-4BFE-9594-77CCA6BAEB1C}">
  <ds:schemaRefs>
    <ds:schemaRef ds:uri="2720d3a3-db2d-44b7-8ecf-1f930519908b"/>
    <ds:schemaRef ds:uri="cf4aeb0f-03be-4184-8b2b-905a8e5ecf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55C835B-9419-4D1E-B64D-C07426B5BB58}">
  <ds:schemaRefs>
    <ds:schemaRef ds:uri="016bd813-a207-45f3-b1d5-c0a68809e8af"/>
    <ds:schemaRef ds:uri="2720d3a3-db2d-44b7-8ecf-1f930519908b"/>
    <ds:schemaRef ds:uri="75a7cfd6-ada7-425b-9524-26ab5d966459"/>
    <ds:schemaRef ds:uri="cf4aeb0f-03be-4184-8b2b-905a8e5ecf7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Mediahawk-Feb2021</Template>
  <TotalTime>0</TotalTime>
  <Words>396</Words>
  <Application>Microsoft Office PowerPoint</Application>
  <PresentationFormat>Widescreen</PresentationFormat>
  <Paragraphs>85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Montserrat</vt:lpstr>
      <vt:lpstr>Mediahawk</vt:lpstr>
      <vt:lpstr>The marketing trends driving enquiries and move-ins</vt:lpstr>
      <vt:lpstr>Today’s presentation</vt:lpstr>
      <vt:lpstr>Introducing Mediahawk</vt:lpstr>
      <vt:lpstr>Trusted by leading care home brands</vt:lpstr>
      <vt:lpstr>Call tracking and analytics</vt:lpstr>
      <vt:lpstr>The call-tracking journey</vt:lpstr>
      <vt:lpstr>Emerging trends</vt:lpstr>
      <vt:lpstr>Steady year-on-year growth</vt:lpstr>
      <vt:lpstr>Website call and traffic in focus</vt:lpstr>
      <vt:lpstr>Online traffic source profile</vt:lpstr>
      <vt:lpstr>Online call source profile</vt:lpstr>
      <vt:lpstr>Summary – key trends</vt:lpstr>
      <vt:lpstr>PowerPoint Presentation</vt:lpstr>
      <vt:lpstr>Thank you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</dc:title>
  <dc:creator>Adrian Cansfield</dc:creator>
  <cp:lastModifiedBy>Hayley Thomas</cp:lastModifiedBy>
  <cp:revision>11</cp:revision>
  <dcterms:created xsi:type="dcterms:W3CDTF">2021-05-10T15:41:08Z</dcterms:created>
  <dcterms:modified xsi:type="dcterms:W3CDTF">2023-11-27T08:59:11Z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0x0101004C2AE8214F5D4C48A48F723A60BABBA6</vt:lpwstr>
  </property>
</Properties>
</file>